
<file path=[Content_Types].xml><?xml version="1.0" encoding="utf-8"?>
<Types xmlns="http://schemas.openxmlformats.org/package/2006/content-types">
  <Default Extension="emf" ContentType="image/x-emf"/>
  <Default Extension="gif" ContentType="image/gif"/>
  <Default Extension="jfif" ContentType="image/jpeg"/>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95" r:id="rId4"/>
  </p:sldMasterIdLst>
  <p:notesMasterIdLst>
    <p:notesMasterId r:id="rId119"/>
  </p:notesMasterIdLst>
  <p:handoutMasterIdLst>
    <p:handoutMasterId r:id="rId120"/>
  </p:handoutMasterIdLst>
  <p:sldIdLst>
    <p:sldId id="357" r:id="rId5"/>
    <p:sldId id="468" r:id="rId6"/>
    <p:sldId id="575" r:id="rId7"/>
    <p:sldId id="540" r:id="rId8"/>
    <p:sldId id="572" r:id="rId9"/>
    <p:sldId id="608" r:id="rId10"/>
    <p:sldId id="607" r:id="rId11"/>
    <p:sldId id="609" r:id="rId12"/>
    <p:sldId id="611" r:id="rId13"/>
    <p:sldId id="610" r:id="rId14"/>
    <p:sldId id="615" r:id="rId15"/>
    <p:sldId id="612" r:id="rId16"/>
    <p:sldId id="613" r:id="rId17"/>
    <p:sldId id="616" r:id="rId18"/>
    <p:sldId id="617" r:id="rId19"/>
    <p:sldId id="618" r:id="rId20"/>
    <p:sldId id="619" r:id="rId21"/>
    <p:sldId id="620" r:id="rId22"/>
    <p:sldId id="621" r:id="rId23"/>
    <p:sldId id="626" r:id="rId24"/>
    <p:sldId id="622" r:id="rId25"/>
    <p:sldId id="623" r:id="rId26"/>
    <p:sldId id="625" r:id="rId27"/>
    <p:sldId id="624" r:id="rId28"/>
    <p:sldId id="573" r:id="rId29"/>
    <p:sldId id="576" r:id="rId30"/>
    <p:sldId id="574" r:id="rId31"/>
    <p:sldId id="541" r:id="rId32"/>
    <p:sldId id="566" r:id="rId33"/>
    <p:sldId id="570" r:id="rId34"/>
    <p:sldId id="577" r:id="rId35"/>
    <p:sldId id="567" r:id="rId36"/>
    <p:sldId id="511" r:id="rId37"/>
    <p:sldId id="542" r:id="rId38"/>
    <p:sldId id="544" r:id="rId39"/>
    <p:sldId id="543" r:id="rId40"/>
    <p:sldId id="523" r:id="rId41"/>
    <p:sldId id="507" r:id="rId42"/>
    <p:sldId id="491" r:id="rId43"/>
    <p:sldId id="559" r:id="rId44"/>
    <p:sldId id="560" r:id="rId45"/>
    <p:sldId id="528" r:id="rId46"/>
    <p:sldId id="524" r:id="rId47"/>
    <p:sldId id="489" r:id="rId48"/>
    <p:sldId id="546" r:id="rId49"/>
    <p:sldId id="535" r:id="rId50"/>
    <p:sldId id="508" r:id="rId51"/>
    <p:sldId id="509" r:id="rId52"/>
    <p:sldId id="564" r:id="rId53"/>
    <p:sldId id="561" r:id="rId54"/>
    <p:sldId id="526" r:id="rId55"/>
    <p:sldId id="548" r:id="rId56"/>
    <p:sldId id="492" r:id="rId57"/>
    <p:sldId id="547" r:id="rId58"/>
    <p:sldId id="536" r:id="rId59"/>
    <p:sldId id="537" r:id="rId60"/>
    <p:sldId id="521" r:id="rId61"/>
    <p:sldId id="522" r:id="rId62"/>
    <p:sldId id="549" r:id="rId63"/>
    <p:sldId id="550" r:id="rId64"/>
    <p:sldId id="571" r:id="rId65"/>
    <p:sldId id="551" r:id="rId66"/>
    <p:sldId id="552" r:id="rId67"/>
    <p:sldId id="568" r:id="rId68"/>
    <p:sldId id="569" r:id="rId69"/>
    <p:sldId id="490" r:id="rId70"/>
    <p:sldId id="500" r:id="rId71"/>
    <p:sldId id="502" r:id="rId72"/>
    <p:sldId id="534" r:id="rId73"/>
    <p:sldId id="501" r:id="rId74"/>
    <p:sldId id="504" r:id="rId75"/>
    <p:sldId id="515" r:id="rId76"/>
    <p:sldId id="640" r:id="rId77"/>
    <p:sldId id="519" r:id="rId78"/>
    <p:sldId id="518" r:id="rId79"/>
    <p:sldId id="556" r:id="rId80"/>
    <p:sldId id="635" r:id="rId81"/>
    <p:sldId id="636" r:id="rId82"/>
    <p:sldId id="634" r:id="rId83"/>
    <p:sldId id="587" r:id="rId84"/>
    <p:sldId id="588" r:id="rId85"/>
    <p:sldId id="589" r:id="rId86"/>
    <p:sldId id="632" r:id="rId87"/>
    <p:sldId id="633" r:id="rId88"/>
    <p:sldId id="260" r:id="rId89"/>
    <p:sldId id="261" r:id="rId90"/>
    <p:sldId id="592" r:id="rId91"/>
    <p:sldId id="593" r:id="rId92"/>
    <p:sldId id="594" r:id="rId93"/>
    <p:sldId id="493" r:id="rId94"/>
    <p:sldId id="595" r:id="rId95"/>
    <p:sldId id="596" r:id="rId96"/>
    <p:sldId id="597" r:id="rId97"/>
    <p:sldId id="598" r:id="rId98"/>
    <p:sldId id="599" r:id="rId99"/>
    <p:sldId id="600" r:id="rId100"/>
    <p:sldId id="601" r:id="rId101"/>
    <p:sldId id="602" r:id="rId102"/>
    <p:sldId id="603" r:id="rId103"/>
    <p:sldId id="604" r:id="rId104"/>
    <p:sldId id="638" r:id="rId105"/>
    <p:sldId id="579" r:id="rId106"/>
    <p:sldId id="637" r:id="rId107"/>
    <p:sldId id="581" r:id="rId108"/>
    <p:sldId id="582" r:id="rId109"/>
    <p:sldId id="628" r:id="rId110"/>
    <p:sldId id="629" r:id="rId111"/>
    <p:sldId id="584" r:id="rId112"/>
    <p:sldId id="605" r:id="rId113"/>
    <p:sldId id="583" r:id="rId114"/>
    <p:sldId id="630" r:id="rId115"/>
    <p:sldId id="631" r:id="rId116"/>
    <p:sldId id="639" r:id="rId117"/>
    <p:sldId id="558" r:id="rId118"/>
  </p:sldIdLst>
  <p:sldSz cx="12192000" cy="6858000"/>
  <p:notesSz cx="6875463" cy="90471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or" initials="A"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0E038D-0B68-4F29-976F-00B6B8BA335B}" v="236" dt="2022-09-04T09:06:16.0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850" autoAdjust="0"/>
    <p:restoredTop sz="87974" autoAdjust="0"/>
  </p:normalViewPr>
  <p:slideViewPr>
    <p:cSldViewPr snapToGrid="0" showGuides="1">
      <p:cViewPr varScale="1">
        <p:scale>
          <a:sx n="72" d="100"/>
          <a:sy n="72" d="100"/>
        </p:scale>
        <p:origin x="1387" y="67"/>
      </p:cViewPr>
      <p:guideLst>
        <p:guide orient="horz" pos="2160"/>
        <p:guide pos="3840"/>
      </p:guideLst>
    </p:cSldViewPr>
  </p:slideViewPr>
  <p:notesTextViewPr>
    <p:cViewPr>
      <p:scale>
        <a:sx n="1" d="1"/>
        <a:sy n="1" d="1"/>
      </p:scale>
      <p:origin x="0" y="0"/>
    </p:cViewPr>
  </p:notesTextViewPr>
  <p:notesViewPr>
    <p:cSldViewPr snapToGrid="0">
      <p:cViewPr varScale="1">
        <p:scale>
          <a:sx n="99" d="100"/>
          <a:sy n="99" d="100"/>
        </p:scale>
        <p:origin x="2772"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viewProps" Target="view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theme" Target="theme/theme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notesMaster" Target="notesMasters/notesMaster1.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handoutMaster" Target="handoutMasters/handoutMaster1.xml"/><Relationship Id="rId125"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commentAuthors" Target="commentAuthor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_rels/data2.xml.rels><?xml version="1.0" encoding="UTF-8" standalone="yes"?>
<Relationships xmlns="http://schemas.openxmlformats.org/package/2006/relationships"><Relationship Id="rId1" Type="http://schemas.openxmlformats.org/officeDocument/2006/relationships/image" Target="../media/image118.jpeg"/></Relationships>
</file>

<file path=ppt/diagrams/_rels/data3.xml.rels><?xml version="1.0" encoding="UTF-8" standalone="yes"?>
<Relationships xmlns="http://schemas.openxmlformats.org/package/2006/relationships"><Relationship Id="rId1" Type="http://schemas.openxmlformats.org/officeDocument/2006/relationships/image" Target="../media/image121.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12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65D60D-6BC2-4E3A-827E-304367B8429E}"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de-DE"/>
        </a:p>
      </dgm:t>
    </dgm:pt>
    <dgm:pt modelId="{A2EA34F9-7156-481E-8965-106B4A6557C2}">
      <dgm:prSet phldrT="[Text]"/>
      <dgm:spPr>
        <a:solidFill>
          <a:srgbClr val="FF0000"/>
        </a:solidFill>
      </dgm:spPr>
      <dgm:t>
        <a:bodyPr/>
        <a:lstStyle/>
        <a:p>
          <a:r>
            <a:rPr lang="de-DE" dirty="0"/>
            <a:t>Totalitäre DIKTATUR</a:t>
          </a:r>
        </a:p>
      </dgm:t>
    </dgm:pt>
    <dgm:pt modelId="{AA3B71A3-9849-4D69-B33F-C86E5A8AF45E}" type="parTrans" cxnId="{2ADF4BA9-EC0D-40EB-955F-FA168913C048}">
      <dgm:prSet/>
      <dgm:spPr/>
      <dgm:t>
        <a:bodyPr/>
        <a:lstStyle/>
        <a:p>
          <a:endParaRPr lang="de-DE"/>
        </a:p>
      </dgm:t>
    </dgm:pt>
    <dgm:pt modelId="{D8DC5406-6E24-4A7A-952B-F2FDC60EF5B6}" type="sibTrans" cxnId="{2ADF4BA9-EC0D-40EB-955F-FA168913C048}">
      <dgm:prSet/>
      <dgm:spPr/>
      <dgm:t>
        <a:bodyPr/>
        <a:lstStyle/>
        <a:p>
          <a:endParaRPr lang="de-DE"/>
        </a:p>
      </dgm:t>
    </dgm:pt>
    <dgm:pt modelId="{F84EE0D2-23A0-455E-8A75-FB9576C1FF74}">
      <dgm:prSet phldrT="[Text]"/>
      <dgm:spPr>
        <a:solidFill>
          <a:schemeClr val="accent5"/>
        </a:solidFill>
        <a:ln>
          <a:solidFill>
            <a:srgbClr val="00B050"/>
          </a:solidFill>
        </a:ln>
      </dgm:spPr>
      <dgm:t>
        <a:bodyPr/>
        <a:lstStyle/>
        <a:p>
          <a:r>
            <a:rPr lang="de-DE" dirty="0"/>
            <a:t>Autoritäre Diktatur</a:t>
          </a:r>
        </a:p>
      </dgm:t>
    </dgm:pt>
    <dgm:pt modelId="{E97C7A24-9A74-4B9A-9B28-5E0342E1D4E5}" type="parTrans" cxnId="{FDCBA8E9-A455-4D98-B307-1C3F7AF887FD}">
      <dgm:prSet/>
      <dgm:spPr/>
      <dgm:t>
        <a:bodyPr/>
        <a:lstStyle/>
        <a:p>
          <a:endParaRPr lang="de-DE"/>
        </a:p>
      </dgm:t>
    </dgm:pt>
    <dgm:pt modelId="{751E4F48-46DA-432F-BEBF-C83E3F9E8339}" type="sibTrans" cxnId="{FDCBA8E9-A455-4D98-B307-1C3F7AF887FD}">
      <dgm:prSet/>
      <dgm:spPr/>
      <dgm:t>
        <a:bodyPr/>
        <a:lstStyle/>
        <a:p>
          <a:endParaRPr lang="de-DE"/>
        </a:p>
      </dgm:t>
    </dgm:pt>
    <dgm:pt modelId="{0C59716B-557A-4633-AAEF-5BA3597E2A37}" type="pres">
      <dgm:prSet presAssocID="{5D65D60D-6BC2-4E3A-827E-304367B8429E}" presName="diagram" presStyleCnt="0">
        <dgm:presLayoutVars>
          <dgm:dir/>
          <dgm:resizeHandles val="exact"/>
        </dgm:presLayoutVars>
      </dgm:prSet>
      <dgm:spPr/>
    </dgm:pt>
    <dgm:pt modelId="{93A506DC-8127-425F-9984-0D79D1522A19}" type="pres">
      <dgm:prSet presAssocID="{A2EA34F9-7156-481E-8965-106B4A6557C2}" presName="arrow" presStyleLbl="node1" presStyleIdx="0" presStyleCnt="2" custScaleX="21375" custScaleY="57874" custRadScaleRad="182286" custRadScaleInc="-2214">
        <dgm:presLayoutVars>
          <dgm:bulletEnabled val="1"/>
        </dgm:presLayoutVars>
      </dgm:prSet>
      <dgm:spPr/>
    </dgm:pt>
    <dgm:pt modelId="{F90867AF-B61F-4EA8-B0F9-7FF1E43E6A80}" type="pres">
      <dgm:prSet presAssocID="{F84EE0D2-23A0-455E-8A75-FB9576C1FF74}" presName="arrow" presStyleLbl="node1" presStyleIdx="1" presStyleCnt="2" custScaleX="19754" custScaleY="55813" custRadScaleRad="34411" custRadScaleInc="13019">
        <dgm:presLayoutVars>
          <dgm:bulletEnabled val="1"/>
        </dgm:presLayoutVars>
      </dgm:prSet>
      <dgm:spPr/>
    </dgm:pt>
  </dgm:ptLst>
  <dgm:cxnLst>
    <dgm:cxn modelId="{C615FA2A-F0E2-4D59-9D61-5A7961A4773A}" type="presOf" srcId="{5D65D60D-6BC2-4E3A-827E-304367B8429E}" destId="{0C59716B-557A-4633-AAEF-5BA3597E2A37}" srcOrd="0" destOrd="0" presId="urn:microsoft.com/office/officeart/2005/8/layout/arrow5"/>
    <dgm:cxn modelId="{0760609C-4272-4928-B87E-CCD774C8C1B2}" type="presOf" srcId="{A2EA34F9-7156-481E-8965-106B4A6557C2}" destId="{93A506DC-8127-425F-9984-0D79D1522A19}" srcOrd="0" destOrd="0" presId="urn:microsoft.com/office/officeart/2005/8/layout/arrow5"/>
    <dgm:cxn modelId="{2ADF4BA9-EC0D-40EB-955F-FA168913C048}" srcId="{5D65D60D-6BC2-4E3A-827E-304367B8429E}" destId="{A2EA34F9-7156-481E-8965-106B4A6557C2}" srcOrd="0" destOrd="0" parTransId="{AA3B71A3-9849-4D69-B33F-C86E5A8AF45E}" sibTransId="{D8DC5406-6E24-4A7A-952B-F2FDC60EF5B6}"/>
    <dgm:cxn modelId="{FDCBA8E9-A455-4D98-B307-1C3F7AF887FD}" srcId="{5D65D60D-6BC2-4E3A-827E-304367B8429E}" destId="{F84EE0D2-23A0-455E-8A75-FB9576C1FF74}" srcOrd="1" destOrd="0" parTransId="{E97C7A24-9A74-4B9A-9B28-5E0342E1D4E5}" sibTransId="{751E4F48-46DA-432F-BEBF-C83E3F9E8339}"/>
    <dgm:cxn modelId="{A841A9F9-AA67-4F1D-8CAD-4CC0981FF21E}" type="presOf" srcId="{F84EE0D2-23A0-455E-8A75-FB9576C1FF74}" destId="{F90867AF-B61F-4EA8-B0F9-7FF1E43E6A80}" srcOrd="0" destOrd="0" presId="urn:microsoft.com/office/officeart/2005/8/layout/arrow5"/>
    <dgm:cxn modelId="{BDE0FAAB-DED1-4499-9AD5-79DAC8C84014}" type="presParOf" srcId="{0C59716B-557A-4633-AAEF-5BA3597E2A37}" destId="{93A506DC-8127-425F-9984-0D79D1522A19}" srcOrd="0" destOrd="0" presId="urn:microsoft.com/office/officeart/2005/8/layout/arrow5"/>
    <dgm:cxn modelId="{4962CD04-D0F9-4A40-840B-D08A33B37EE3}" type="presParOf" srcId="{0C59716B-557A-4633-AAEF-5BA3597E2A37}" destId="{F90867AF-B61F-4EA8-B0F9-7FF1E43E6A80}" srcOrd="1"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895C7E-F6BD-497B-B2A1-2816583BA9FD}"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de-DE"/>
        </a:p>
      </dgm:t>
    </dgm:pt>
    <dgm:pt modelId="{3681D159-6602-47C2-AB9B-7FDB47F7AF3F}">
      <dgm:prSet phldrT="[Text]"/>
      <dgm:spPr>
        <a:solidFill>
          <a:srgbClr val="FF0000"/>
        </a:solidFill>
      </dgm:spPr>
      <dgm:t>
        <a:bodyPr/>
        <a:lstStyle/>
        <a:p>
          <a:r>
            <a:rPr lang="de-DE" dirty="0"/>
            <a:t>ELITEN</a:t>
          </a:r>
        </a:p>
        <a:p>
          <a:r>
            <a:rPr lang="de-DE" dirty="0"/>
            <a:t>Politiker, Manager, Experten…</a:t>
          </a:r>
        </a:p>
        <a:p>
          <a:r>
            <a:rPr lang="de-DE" dirty="0"/>
            <a:t>(“Studierte“ )</a:t>
          </a:r>
        </a:p>
      </dgm:t>
    </dgm:pt>
    <dgm:pt modelId="{88EA2460-A123-4796-A8B1-0142B9F8E64A}" type="parTrans" cxnId="{E4922FD6-F22E-484E-A788-3E81B271C7D9}">
      <dgm:prSet/>
      <dgm:spPr/>
      <dgm:t>
        <a:bodyPr/>
        <a:lstStyle/>
        <a:p>
          <a:endParaRPr lang="de-DE"/>
        </a:p>
      </dgm:t>
    </dgm:pt>
    <dgm:pt modelId="{D5F62FA3-D4F2-4ECA-90BB-44FA2D46216D}" type="sibTrans" cxnId="{E4922FD6-F22E-484E-A788-3E81B271C7D9}">
      <dgm:prSet/>
      <dgm:spPr/>
      <dgm:t>
        <a:bodyPr/>
        <a:lstStyle/>
        <a:p>
          <a:endParaRPr lang="de-DE"/>
        </a:p>
      </dgm:t>
    </dgm:pt>
    <dgm:pt modelId="{941DB4C4-C5AF-4BAE-9D91-6193F84FC168}">
      <dgm:prSet phldrT="[Text]"/>
      <dgm:spPr>
        <a:solidFill>
          <a:srgbClr val="00B050"/>
        </a:solidFill>
      </dgm:spPr>
      <dgm:t>
        <a:bodyPr/>
        <a:lstStyle/>
        <a:p>
          <a:r>
            <a:rPr lang="de-DE" dirty="0"/>
            <a:t>VOLK</a:t>
          </a:r>
        </a:p>
        <a:p>
          <a:r>
            <a:rPr lang="de-DE" dirty="0"/>
            <a:t>(Angestellte, Arbeiter, Pensionisten)… </a:t>
          </a:r>
        </a:p>
      </dgm:t>
    </dgm:pt>
    <dgm:pt modelId="{CDD0777C-99CB-44B9-B4DF-9429311CBBCE}" type="parTrans" cxnId="{3B5B41E4-A450-4A75-82D7-E53FCBE35D01}">
      <dgm:prSet/>
      <dgm:spPr/>
      <dgm:t>
        <a:bodyPr/>
        <a:lstStyle/>
        <a:p>
          <a:endParaRPr lang="de-DE"/>
        </a:p>
      </dgm:t>
    </dgm:pt>
    <dgm:pt modelId="{3E23244F-C733-4373-B1B0-280F728009CA}" type="sibTrans" cxnId="{3B5B41E4-A450-4A75-82D7-E53FCBE35D01}">
      <dgm:prSet/>
      <dgm:spPr/>
      <dgm:t>
        <a:bodyPr/>
        <a:lstStyle/>
        <a:p>
          <a:endParaRPr lang="de-DE"/>
        </a:p>
      </dgm:t>
    </dgm:pt>
    <dgm:pt modelId="{2D366272-CFF6-483C-84F6-D3412A96666B}" type="pres">
      <dgm:prSet presAssocID="{2E895C7E-F6BD-497B-B2A1-2816583BA9FD}" presName="diagram" presStyleCnt="0">
        <dgm:presLayoutVars>
          <dgm:dir/>
          <dgm:resizeHandles val="exact"/>
        </dgm:presLayoutVars>
      </dgm:prSet>
      <dgm:spPr/>
    </dgm:pt>
    <dgm:pt modelId="{3BD54BE6-4B52-42C3-ABF4-4912CED8A3AF}" type="pres">
      <dgm:prSet presAssocID="{3681D159-6602-47C2-AB9B-7FDB47F7AF3F}" presName="arrow" presStyleLbl="node1" presStyleIdx="0" presStyleCnt="2" custRadScaleRad="300955" custRadScaleInc="-9327">
        <dgm:presLayoutVars>
          <dgm:bulletEnabled val="1"/>
        </dgm:presLayoutVars>
      </dgm:prSet>
      <dgm:spPr/>
    </dgm:pt>
    <dgm:pt modelId="{AE159A4B-90FB-4B2E-B5DE-F64A05E7AE09}" type="pres">
      <dgm:prSet presAssocID="{941DB4C4-C5AF-4BAE-9D91-6193F84FC168}" presName="arrow" presStyleLbl="node1" presStyleIdx="1" presStyleCnt="2">
        <dgm:presLayoutVars>
          <dgm:bulletEnabled val="1"/>
        </dgm:presLayoutVars>
      </dgm:prSet>
      <dgm:spPr/>
    </dgm:pt>
  </dgm:ptLst>
  <dgm:cxnLst>
    <dgm:cxn modelId="{73156046-EC78-47FA-B5AF-7B7F9E9F7AA7}" type="presOf" srcId="{2E895C7E-F6BD-497B-B2A1-2816583BA9FD}" destId="{2D366272-CFF6-483C-84F6-D3412A96666B}" srcOrd="0" destOrd="0" presId="urn:microsoft.com/office/officeart/2005/8/layout/arrow5"/>
    <dgm:cxn modelId="{E4922FD6-F22E-484E-A788-3E81B271C7D9}" srcId="{2E895C7E-F6BD-497B-B2A1-2816583BA9FD}" destId="{3681D159-6602-47C2-AB9B-7FDB47F7AF3F}" srcOrd="0" destOrd="0" parTransId="{88EA2460-A123-4796-A8B1-0142B9F8E64A}" sibTransId="{D5F62FA3-D4F2-4ECA-90BB-44FA2D46216D}"/>
    <dgm:cxn modelId="{0669EAE2-1D37-47BE-ADD7-56F5CC204C30}" type="presOf" srcId="{941DB4C4-C5AF-4BAE-9D91-6193F84FC168}" destId="{AE159A4B-90FB-4B2E-B5DE-F64A05E7AE09}" srcOrd="0" destOrd="0" presId="urn:microsoft.com/office/officeart/2005/8/layout/arrow5"/>
    <dgm:cxn modelId="{3B5B41E4-A450-4A75-82D7-E53FCBE35D01}" srcId="{2E895C7E-F6BD-497B-B2A1-2816583BA9FD}" destId="{941DB4C4-C5AF-4BAE-9D91-6193F84FC168}" srcOrd="1" destOrd="0" parTransId="{CDD0777C-99CB-44B9-B4DF-9429311CBBCE}" sibTransId="{3E23244F-C733-4373-B1B0-280F728009CA}"/>
    <dgm:cxn modelId="{69FCD5E7-9556-4761-BC64-1BA0A58778CB}" type="presOf" srcId="{3681D159-6602-47C2-AB9B-7FDB47F7AF3F}" destId="{3BD54BE6-4B52-42C3-ABF4-4912CED8A3AF}" srcOrd="0" destOrd="0" presId="urn:microsoft.com/office/officeart/2005/8/layout/arrow5"/>
    <dgm:cxn modelId="{E4E8B01A-21BA-4908-A8A0-1BFEDC65DE8D}" type="presParOf" srcId="{2D366272-CFF6-483C-84F6-D3412A96666B}" destId="{3BD54BE6-4B52-42C3-ABF4-4912CED8A3AF}" srcOrd="0" destOrd="0" presId="urn:microsoft.com/office/officeart/2005/8/layout/arrow5"/>
    <dgm:cxn modelId="{ADA767AF-08F9-492B-80E8-8B871D9E4140}" type="presParOf" srcId="{2D366272-CFF6-483C-84F6-D3412A96666B}" destId="{AE159A4B-90FB-4B2E-B5DE-F64A05E7AE09}" srcOrd="1" destOrd="0" presId="urn:microsoft.com/office/officeart/2005/8/layout/arrow5"/>
  </dgm:cxnLst>
  <dgm:bg>
    <a:blipFill>
      <a:blip xmlns:r="http://schemas.openxmlformats.org/officeDocument/2006/relationships" r:embed="rId1"/>
      <a:stretch>
        <a:fillRect/>
      </a:stretch>
    </a:blip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A1DFDA9-3EB3-46A1-8B87-5506A6B9F2C2}"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2739D0CF-7F6A-43CA-9562-63A65B5E4CE6}">
      <dgm:prSet/>
      <dgm:spPr>
        <a:blipFill rotWithShape="0">
          <a:blip xmlns:r="http://schemas.openxmlformats.org/officeDocument/2006/relationships" r:embed="rId1"/>
          <a:tile tx="0" ty="0" sx="100000" sy="100000" flip="none" algn="tl"/>
        </a:blipFill>
      </dgm:spPr>
      <dgm:t>
        <a:bodyPr/>
        <a:lstStyle/>
        <a:p>
          <a:r>
            <a:rPr lang="de-DE" b="1" dirty="0"/>
            <a:t>…resultiert aus der sozialen Beziehung zwischen einem Führer, dem außeralltägliche Qualitäten nachgesagt werden,  und den “Charisma- Gläubigen“</a:t>
          </a:r>
          <a:endParaRPr lang="en-US" b="1" dirty="0"/>
        </a:p>
      </dgm:t>
    </dgm:pt>
    <dgm:pt modelId="{AAB508C6-53C8-4000-B2F2-513859677605}" type="parTrans" cxnId="{5AAD9F6A-C837-4447-9E1D-E16C3F11E8E7}">
      <dgm:prSet/>
      <dgm:spPr/>
      <dgm:t>
        <a:bodyPr/>
        <a:lstStyle/>
        <a:p>
          <a:endParaRPr lang="en-US"/>
        </a:p>
      </dgm:t>
    </dgm:pt>
    <dgm:pt modelId="{D02CC452-EB75-4B4A-8730-88EAA89C78DC}" type="sibTrans" cxnId="{5AAD9F6A-C837-4447-9E1D-E16C3F11E8E7}">
      <dgm:prSet/>
      <dgm:spPr/>
      <dgm:t>
        <a:bodyPr/>
        <a:lstStyle/>
        <a:p>
          <a:endParaRPr lang="en-US"/>
        </a:p>
      </dgm:t>
    </dgm:pt>
    <dgm:pt modelId="{34DF963D-70F2-4E42-A0A6-CE471794C3F3}">
      <dgm:prSet custT="1"/>
      <dgm:spPr>
        <a:blipFill rotWithShape="0">
          <a:blip xmlns:r="http://schemas.openxmlformats.org/officeDocument/2006/relationships" r:embed="rId1"/>
          <a:tile tx="0" ty="0" sx="100000" sy="100000" flip="none" algn="tl"/>
        </a:blipFill>
      </dgm:spPr>
      <dgm:t>
        <a:bodyPr/>
        <a:lstStyle/>
        <a:p>
          <a:r>
            <a:rPr lang="de-DE" sz="1400" b="1" dirty="0">
              <a:solidFill>
                <a:srgbClr val="FF0000"/>
              </a:solidFill>
            </a:rPr>
            <a:t>…ist dann besonders attraktiv, wenn eine Gesellschaft in der Krise ist</a:t>
          </a:r>
          <a:endParaRPr lang="en-US" sz="1400" b="1" dirty="0">
            <a:solidFill>
              <a:srgbClr val="FF0000"/>
            </a:solidFill>
          </a:endParaRPr>
        </a:p>
      </dgm:t>
    </dgm:pt>
    <dgm:pt modelId="{39B45B42-3EA6-4F37-846A-604FB99422A6}" type="parTrans" cxnId="{AC64A924-1D94-4E64-A150-5A484C9D20F4}">
      <dgm:prSet/>
      <dgm:spPr/>
      <dgm:t>
        <a:bodyPr/>
        <a:lstStyle/>
        <a:p>
          <a:endParaRPr lang="en-US"/>
        </a:p>
      </dgm:t>
    </dgm:pt>
    <dgm:pt modelId="{92E001B3-5A62-45D7-9590-E9C745F63584}" type="sibTrans" cxnId="{AC64A924-1D94-4E64-A150-5A484C9D20F4}">
      <dgm:prSet/>
      <dgm:spPr/>
      <dgm:t>
        <a:bodyPr/>
        <a:lstStyle/>
        <a:p>
          <a:endParaRPr lang="en-US"/>
        </a:p>
      </dgm:t>
    </dgm:pt>
    <dgm:pt modelId="{DF31C670-E820-4DEC-AFE6-3AD35CD89B95}">
      <dgm:prSet/>
      <dgm:spPr>
        <a:blipFill rotWithShape="0">
          <a:blip xmlns:r="http://schemas.openxmlformats.org/officeDocument/2006/relationships" r:embed="rId1"/>
          <a:tile tx="0" ty="0" sx="100000" sy="100000" flip="none" algn="tl"/>
        </a:blipFill>
      </dgm:spPr>
      <dgm:t>
        <a:bodyPr/>
        <a:lstStyle/>
        <a:p>
          <a:r>
            <a:rPr lang="de-DE" b="1" dirty="0"/>
            <a:t>…beruht auf dem blinden Gehorsam von  bestimmten Personen und die </a:t>
          </a:r>
          <a:r>
            <a:rPr lang="de-DE" b="1" dirty="0">
              <a:latin typeface="+mn-lt"/>
            </a:rPr>
            <a:t>emotionale</a:t>
          </a:r>
          <a:r>
            <a:rPr lang="de-DE" b="1" dirty="0"/>
            <a:t> Bindung an die Führungsfigur</a:t>
          </a:r>
          <a:endParaRPr lang="en-US" b="1" dirty="0"/>
        </a:p>
      </dgm:t>
    </dgm:pt>
    <dgm:pt modelId="{F1BD111C-E075-48E3-8843-2EA9D873AA14}" type="parTrans" cxnId="{E0C5E7EB-E74F-4C28-AD65-F85A39871C49}">
      <dgm:prSet/>
      <dgm:spPr/>
      <dgm:t>
        <a:bodyPr/>
        <a:lstStyle/>
        <a:p>
          <a:endParaRPr lang="en-US"/>
        </a:p>
      </dgm:t>
    </dgm:pt>
    <dgm:pt modelId="{154CA2ED-AAF7-4629-A5A1-D8E99AFEB271}" type="sibTrans" cxnId="{E0C5E7EB-E74F-4C28-AD65-F85A39871C49}">
      <dgm:prSet/>
      <dgm:spPr/>
      <dgm:t>
        <a:bodyPr/>
        <a:lstStyle/>
        <a:p>
          <a:endParaRPr lang="en-US"/>
        </a:p>
      </dgm:t>
    </dgm:pt>
    <dgm:pt modelId="{D18E5265-5B1E-4447-9A33-7C56F5CDEE39}" type="pres">
      <dgm:prSet presAssocID="{1A1DFDA9-3EB3-46A1-8B87-5506A6B9F2C2}" presName="hierChild1" presStyleCnt="0">
        <dgm:presLayoutVars>
          <dgm:chPref val="1"/>
          <dgm:dir/>
          <dgm:animOne val="branch"/>
          <dgm:animLvl val="lvl"/>
          <dgm:resizeHandles/>
        </dgm:presLayoutVars>
      </dgm:prSet>
      <dgm:spPr/>
    </dgm:pt>
    <dgm:pt modelId="{B1BC68E0-3277-4F1D-8F5B-7383A3CD0E10}" type="pres">
      <dgm:prSet presAssocID="{2739D0CF-7F6A-43CA-9562-63A65B5E4CE6}" presName="hierRoot1" presStyleCnt="0"/>
      <dgm:spPr/>
    </dgm:pt>
    <dgm:pt modelId="{A821C665-A787-4606-AC8C-DE5067CAF62B}" type="pres">
      <dgm:prSet presAssocID="{2739D0CF-7F6A-43CA-9562-63A65B5E4CE6}" presName="composite" presStyleCnt="0"/>
      <dgm:spPr/>
    </dgm:pt>
    <dgm:pt modelId="{5AF2BE76-61C3-4253-805D-EFFD0A5E61D3}" type="pres">
      <dgm:prSet presAssocID="{2739D0CF-7F6A-43CA-9562-63A65B5E4CE6}" presName="background" presStyleLbl="node0" presStyleIdx="0" presStyleCnt="3"/>
      <dgm:spPr/>
    </dgm:pt>
    <dgm:pt modelId="{680476FB-848B-423F-BA40-344A1A0BFED2}" type="pres">
      <dgm:prSet presAssocID="{2739D0CF-7F6A-43CA-9562-63A65B5E4CE6}" presName="text" presStyleLbl="fgAcc0" presStyleIdx="0" presStyleCnt="3" custScaleX="166457" custScaleY="209376" custLinFactY="-100000" custLinFactNeighborX="9100" custLinFactNeighborY="-109018">
        <dgm:presLayoutVars>
          <dgm:chPref val="3"/>
        </dgm:presLayoutVars>
      </dgm:prSet>
      <dgm:spPr/>
    </dgm:pt>
    <dgm:pt modelId="{EF3BEF85-167B-4EAC-BC3E-85573D795E0D}" type="pres">
      <dgm:prSet presAssocID="{2739D0CF-7F6A-43CA-9562-63A65B5E4CE6}" presName="hierChild2" presStyleCnt="0"/>
      <dgm:spPr/>
    </dgm:pt>
    <dgm:pt modelId="{53477EE3-A52E-4638-B42A-7D8864BB6DBE}" type="pres">
      <dgm:prSet presAssocID="{34DF963D-70F2-4E42-A0A6-CE471794C3F3}" presName="hierRoot1" presStyleCnt="0"/>
      <dgm:spPr/>
    </dgm:pt>
    <dgm:pt modelId="{5FCDCE2C-CBBC-48B5-941B-7E5353FF2408}" type="pres">
      <dgm:prSet presAssocID="{34DF963D-70F2-4E42-A0A6-CE471794C3F3}" presName="composite" presStyleCnt="0"/>
      <dgm:spPr/>
    </dgm:pt>
    <dgm:pt modelId="{FB6935D3-7FD2-41A1-B7EA-38DCDD639751}" type="pres">
      <dgm:prSet presAssocID="{34DF963D-70F2-4E42-A0A6-CE471794C3F3}" presName="background" presStyleLbl="node0" presStyleIdx="1" presStyleCnt="3"/>
      <dgm:spPr/>
    </dgm:pt>
    <dgm:pt modelId="{79048D5F-D1A1-42B3-971C-69F07F131A41}" type="pres">
      <dgm:prSet presAssocID="{34DF963D-70F2-4E42-A0A6-CE471794C3F3}" presName="text" presStyleLbl="fgAcc0" presStyleIdx="1" presStyleCnt="3" custScaleX="143616" custScaleY="227430" custLinFactX="-38186" custLinFactNeighborX="-100000" custLinFactNeighborY="27642">
        <dgm:presLayoutVars>
          <dgm:chPref val="3"/>
        </dgm:presLayoutVars>
      </dgm:prSet>
      <dgm:spPr/>
    </dgm:pt>
    <dgm:pt modelId="{EED80E81-CAF9-4966-BA7D-CC8045A0A538}" type="pres">
      <dgm:prSet presAssocID="{34DF963D-70F2-4E42-A0A6-CE471794C3F3}" presName="hierChild2" presStyleCnt="0"/>
      <dgm:spPr/>
    </dgm:pt>
    <dgm:pt modelId="{1FDE7FFC-8504-4787-AC65-2EEB3880E4A8}" type="pres">
      <dgm:prSet presAssocID="{DF31C670-E820-4DEC-AFE6-3AD35CD89B95}" presName="hierRoot1" presStyleCnt="0"/>
      <dgm:spPr/>
    </dgm:pt>
    <dgm:pt modelId="{36974C27-9B1C-45EA-A705-6787FEADC110}" type="pres">
      <dgm:prSet presAssocID="{DF31C670-E820-4DEC-AFE6-3AD35CD89B95}" presName="composite" presStyleCnt="0"/>
      <dgm:spPr/>
    </dgm:pt>
    <dgm:pt modelId="{8BCE4BD0-F444-4AD9-AD81-88C62296177A}" type="pres">
      <dgm:prSet presAssocID="{DF31C670-E820-4DEC-AFE6-3AD35CD89B95}" presName="background" presStyleLbl="node0" presStyleIdx="2" presStyleCnt="3"/>
      <dgm:spPr/>
    </dgm:pt>
    <dgm:pt modelId="{5712311C-7B0F-4AF8-94B3-849C4EBBDDA7}" type="pres">
      <dgm:prSet presAssocID="{DF31C670-E820-4DEC-AFE6-3AD35CD89B95}" presName="text" presStyleLbl="fgAcc0" presStyleIdx="2" presStyleCnt="3" custScaleX="124892" custScaleY="209430" custLinFactX="-70016" custLinFactY="100000" custLinFactNeighborX="-100000" custLinFactNeighborY="184324">
        <dgm:presLayoutVars>
          <dgm:chPref val="3"/>
        </dgm:presLayoutVars>
      </dgm:prSet>
      <dgm:spPr/>
    </dgm:pt>
    <dgm:pt modelId="{58674CD1-96C6-4C16-9DDD-AD8AF84BA342}" type="pres">
      <dgm:prSet presAssocID="{DF31C670-E820-4DEC-AFE6-3AD35CD89B95}" presName="hierChild2" presStyleCnt="0"/>
      <dgm:spPr/>
    </dgm:pt>
  </dgm:ptLst>
  <dgm:cxnLst>
    <dgm:cxn modelId="{AC64A924-1D94-4E64-A150-5A484C9D20F4}" srcId="{1A1DFDA9-3EB3-46A1-8B87-5506A6B9F2C2}" destId="{34DF963D-70F2-4E42-A0A6-CE471794C3F3}" srcOrd="1" destOrd="0" parTransId="{39B45B42-3EA6-4F37-846A-604FB99422A6}" sibTransId="{92E001B3-5A62-45D7-9590-E9C745F63584}"/>
    <dgm:cxn modelId="{FD1FDB64-BBBA-4685-A19D-621CDDDC5C12}" type="presOf" srcId="{1A1DFDA9-3EB3-46A1-8B87-5506A6B9F2C2}" destId="{D18E5265-5B1E-4447-9A33-7C56F5CDEE39}" srcOrd="0" destOrd="0" presId="urn:microsoft.com/office/officeart/2005/8/layout/hierarchy1"/>
    <dgm:cxn modelId="{81DD3365-297E-46D4-924D-40CCCA8B6C20}" type="presOf" srcId="{34DF963D-70F2-4E42-A0A6-CE471794C3F3}" destId="{79048D5F-D1A1-42B3-971C-69F07F131A41}" srcOrd="0" destOrd="0" presId="urn:microsoft.com/office/officeart/2005/8/layout/hierarchy1"/>
    <dgm:cxn modelId="{5AAD9F6A-C837-4447-9E1D-E16C3F11E8E7}" srcId="{1A1DFDA9-3EB3-46A1-8B87-5506A6B9F2C2}" destId="{2739D0CF-7F6A-43CA-9562-63A65B5E4CE6}" srcOrd="0" destOrd="0" parTransId="{AAB508C6-53C8-4000-B2F2-513859677605}" sibTransId="{D02CC452-EB75-4B4A-8730-88EAA89C78DC}"/>
    <dgm:cxn modelId="{64F79657-431F-4FF1-B611-64DA6010605F}" type="presOf" srcId="{DF31C670-E820-4DEC-AFE6-3AD35CD89B95}" destId="{5712311C-7B0F-4AF8-94B3-849C4EBBDDA7}" srcOrd="0" destOrd="0" presId="urn:microsoft.com/office/officeart/2005/8/layout/hierarchy1"/>
    <dgm:cxn modelId="{191CD8C9-1481-400C-9551-5D2134C83DAD}" type="presOf" srcId="{2739D0CF-7F6A-43CA-9562-63A65B5E4CE6}" destId="{680476FB-848B-423F-BA40-344A1A0BFED2}" srcOrd="0" destOrd="0" presId="urn:microsoft.com/office/officeart/2005/8/layout/hierarchy1"/>
    <dgm:cxn modelId="{E0C5E7EB-E74F-4C28-AD65-F85A39871C49}" srcId="{1A1DFDA9-3EB3-46A1-8B87-5506A6B9F2C2}" destId="{DF31C670-E820-4DEC-AFE6-3AD35CD89B95}" srcOrd="2" destOrd="0" parTransId="{F1BD111C-E075-48E3-8843-2EA9D873AA14}" sibTransId="{154CA2ED-AAF7-4629-A5A1-D8E99AFEB271}"/>
    <dgm:cxn modelId="{3DF62304-F70D-4611-8C78-549A10C34374}" type="presParOf" srcId="{D18E5265-5B1E-4447-9A33-7C56F5CDEE39}" destId="{B1BC68E0-3277-4F1D-8F5B-7383A3CD0E10}" srcOrd="0" destOrd="0" presId="urn:microsoft.com/office/officeart/2005/8/layout/hierarchy1"/>
    <dgm:cxn modelId="{4BA63CFC-C8EB-4FF8-8D88-A6E2ED4C402A}" type="presParOf" srcId="{B1BC68E0-3277-4F1D-8F5B-7383A3CD0E10}" destId="{A821C665-A787-4606-AC8C-DE5067CAF62B}" srcOrd="0" destOrd="0" presId="urn:microsoft.com/office/officeart/2005/8/layout/hierarchy1"/>
    <dgm:cxn modelId="{730E388A-F5D6-42FC-9646-BF78FF1D4A2A}" type="presParOf" srcId="{A821C665-A787-4606-AC8C-DE5067CAF62B}" destId="{5AF2BE76-61C3-4253-805D-EFFD0A5E61D3}" srcOrd="0" destOrd="0" presId="urn:microsoft.com/office/officeart/2005/8/layout/hierarchy1"/>
    <dgm:cxn modelId="{2B5F843C-0EF7-4441-AA98-6C3A7A380FF8}" type="presParOf" srcId="{A821C665-A787-4606-AC8C-DE5067CAF62B}" destId="{680476FB-848B-423F-BA40-344A1A0BFED2}" srcOrd="1" destOrd="0" presId="urn:microsoft.com/office/officeart/2005/8/layout/hierarchy1"/>
    <dgm:cxn modelId="{54E0151C-2F38-431A-9C88-14E86D3AA28A}" type="presParOf" srcId="{B1BC68E0-3277-4F1D-8F5B-7383A3CD0E10}" destId="{EF3BEF85-167B-4EAC-BC3E-85573D795E0D}" srcOrd="1" destOrd="0" presId="urn:microsoft.com/office/officeart/2005/8/layout/hierarchy1"/>
    <dgm:cxn modelId="{D0716A42-E9DB-464D-877E-7787B5301147}" type="presParOf" srcId="{D18E5265-5B1E-4447-9A33-7C56F5CDEE39}" destId="{53477EE3-A52E-4638-B42A-7D8864BB6DBE}" srcOrd="1" destOrd="0" presId="urn:microsoft.com/office/officeart/2005/8/layout/hierarchy1"/>
    <dgm:cxn modelId="{A16F371D-E8E3-4D43-9905-1D9F902865D6}" type="presParOf" srcId="{53477EE3-A52E-4638-B42A-7D8864BB6DBE}" destId="{5FCDCE2C-CBBC-48B5-941B-7E5353FF2408}" srcOrd="0" destOrd="0" presId="urn:microsoft.com/office/officeart/2005/8/layout/hierarchy1"/>
    <dgm:cxn modelId="{5D7BED06-452D-4DF6-AD89-4D6E4AAE6E5E}" type="presParOf" srcId="{5FCDCE2C-CBBC-48B5-941B-7E5353FF2408}" destId="{FB6935D3-7FD2-41A1-B7EA-38DCDD639751}" srcOrd="0" destOrd="0" presId="urn:microsoft.com/office/officeart/2005/8/layout/hierarchy1"/>
    <dgm:cxn modelId="{648A97FF-686B-481F-818D-550791686AB0}" type="presParOf" srcId="{5FCDCE2C-CBBC-48B5-941B-7E5353FF2408}" destId="{79048D5F-D1A1-42B3-971C-69F07F131A41}" srcOrd="1" destOrd="0" presId="urn:microsoft.com/office/officeart/2005/8/layout/hierarchy1"/>
    <dgm:cxn modelId="{4D9D0F37-2759-407B-A48A-BCB685ABFB73}" type="presParOf" srcId="{53477EE3-A52E-4638-B42A-7D8864BB6DBE}" destId="{EED80E81-CAF9-4966-BA7D-CC8045A0A538}" srcOrd="1" destOrd="0" presId="urn:microsoft.com/office/officeart/2005/8/layout/hierarchy1"/>
    <dgm:cxn modelId="{B148AF3B-A0C1-4DA4-B25A-783E45A1C2F5}" type="presParOf" srcId="{D18E5265-5B1E-4447-9A33-7C56F5CDEE39}" destId="{1FDE7FFC-8504-4787-AC65-2EEB3880E4A8}" srcOrd="2" destOrd="0" presId="urn:microsoft.com/office/officeart/2005/8/layout/hierarchy1"/>
    <dgm:cxn modelId="{B6869FB2-7289-4B30-B099-E229E59A15E3}" type="presParOf" srcId="{1FDE7FFC-8504-4787-AC65-2EEB3880E4A8}" destId="{36974C27-9B1C-45EA-A705-6787FEADC110}" srcOrd="0" destOrd="0" presId="urn:microsoft.com/office/officeart/2005/8/layout/hierarchy1"/>
    <dgm:cxn modelId="{187CD38E-10CF-4A6F-96D7-B7A9105A706E}" type="presParOf" srcId="{36974C27-9B1C-45EA-A705-6787FEADC110}" destId="{8BCE4BD0-F444-4AD9-AD81-88C62296177A}" srcOrd="0" destOrd="0" presId="urn:microsoft.com/office/officeart/2005/8/layout/hierarchy1"/>
    <dgm:cxn modelId="{17591EEF-39F3-405C-A359-8B8FB00CD25D}" type="presParOf" srcId="{36974C27-9B1C-45EA-A705-6787FEADC110}" destId="{5712311C-7B0F-4AF8-94B3-849C4EBBDDA7}" srcOrd="1" destOrd="0" presId="urn:microsoft.com/office/officeart/2005/8/layout/hierarchy1"/>
    <dgm:cxn modelId="{8CD66C15-DA12-4D63-A720-E452CC32A654}" type="presParOf" srcId="{1FDE7FFC-8504-4787-AC65-2EEB3880E4A8}" destId="{58674CD1-96C6-4C16-9DDD-AD8AF84BA342}"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A506DC-8127-425F-9984-0D79D1522A19}">
      <dsp:nvSpPr>
        <dsp:cNvPr id="0" name=""/>
        <dsp:cNvSpPr/>
      </dsp:nvSpPr>
      <dsp:spPr>
        <a:xfrm rot="16200000">
          <a:off x="541368" y="1268726"/>
          <a:ext cx="634085" cy="1716822"/>
        </a:xfrm>
        <a:prstGeom prst="downArrow">
          <a:avLst>
            <a:gd name="adj1" fmla="val 50000"/>
            <a:gd name="adj2" fmla="val 35000"/>
          </a:avLst>
        </a:prstGeom>
        <a:solidFill>
          <a:srgbClr val="FF000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de-DE" sz="800" kern="1200" dirty="0"/>
            <a:t>Totalitäre DIKTATUR</a:t>
          </a:r>
        </a:p>
      </dsp:txBody>
      <dsp:txXfrm rot="5400000">
        <a:off x="0" y="1968616"/>
        <a:ext cx="1605857" cy="317043"/>
      </dsp:txXfrm>
    </dsp:sp>
    <dsp:sp modelId="{F90867AF-B61F-4EA8-B0F9-7FF1E43E6A80}">
      <dsp:nvSpPr>
        <dsp:cNvPr id="0" name=""/>
        <dsp:cNvSpPr/>
      </dsp:nvSpPr>
      <dsp:spPr>
        <a:xfrm rot="5400000">
          <a:off x="3279604" y="1315341"/>
          <a:ext cx="585999" cy="1655683"/>
        </a:xfrm>
        <a:prstGeom prst="downArrow">
          <a:avLst>
            <a:gd name="adj1" fmla="val 50000"/>
            <a:gd name="adj2" fmla="val 35000"/>
          </a:avLst>
        </a:prstGeom>
        <a:solidFill>
          <a:schemeClr val="accent5"/>
        </a:solidFill>
        <a:ln w="19050" cap="rnd"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de-DE" sz="800" kern="1200" dirty="0"/>
            <a:t>Autoritäre Diktatur</a:t>
          </a:r>
        </a:p>
      </dsp:txBody>
      <dsp:txXfrm rot="-5400000">
        <a:off x="2847312" y="1996683"/>
        <a:ext cx="1553133" cy="2929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D54BE6-4B52-42C3-ABF4-4912CED8A3AF}">
      <dsp:nvSpPr>
        <dsp:cNvPr id="0" name=""/>
        <dsp:cNvSpPr/>
      </dsp:nvSpPr>
      <dsp:spPr>
        <a:xfrm rot="16200000">
          <a:off x="0" y="1188"/>
          <a:ext cx="3373932" cy="3373932"/>
        </a:xfrm>
        <a:prstGeom prst="downArrow">
          <a:avLst>
            <a:gd name="adj1" fmla="val 50000"/>
            <a:gd name="adj2" fmla="val 35000"/>
          </a:avLst>
        </a:prstGeom>
        <a:solidFill>
          <a:srgbClr val="FF000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de-DE" sz="2100" kern="1200" dirty="0"/>
            <a:t>ELITEN</a:t>
          </a:r>
        </a:p>
        <a:p>
          <a:pPr marL="0" lvl="0" indent="0" algn="ctr" defTabSz="933450">
            <a:lnSpc>
              <a:spcPct val="90000"/>
            </a:lnSpc>
            <a:spcBef>
              <a:spcPct val="0"/>
            </a:spcBef>
            <a:spcAft>
              <a:spcPct val="35000"/>
            </a:spcAft>
            <a:buNone/>
          </a:pPr>
          <a:r>
            <a:rPr lang="de-DE" sz="2100" kern="1200" dirty="0"/>
            <a:t>Politiker, Manager, Experten…</a:t>
          </a:r>
        </a:p>
        <a:p>
          <a:pPr marL="0" lvl="0" indent="0" algn="ctr" defTabSz="933450">
            <a:lnSpc>
              <a:spcPct val="90000"/>
            </a:lnSpc>
            <a:spcBef>
              <a:spcPct val="0"/>
            </a:spcBef>
            <a:spcAft>
              <a:spcPct val="35000"/>
            </a:spcAft>
            <a:buNone/>
          </a:pPr>
          <a:r>
            <a:rPr lang="de-DE" sz="2100" kern="1200" dirty="0"/>
            <a:t>(“Studierte“ )</a:t>
          </a:r>
        </a:p>
      </dsp:txBody>
      <dsp:txXfrm rot="5400000">
        <a:off x="0" y="844671"/>
        <a:ext cx="2783494" cy="1686966"/>
      </dsp:txXfrm>
    </dsp:sp>
    <dsp:sp modelId="{AE159A4B-90FB-4B2E-B5DE-F64A05E7AE09}">
      <dsp:nvSpPr>
        <dsp:cNvPr id="0" name=""/>
        <dsp:cNvSpPr/>
      </dsp:nvSpPr>
      <dsp:spPr>
        <a:xfrm rot="5400000">
          <a:off x="3846234" y="594"/>
          <a:ext cx="3373932" cy="3373932"/>
        </a:xfrm>
        <a:prstGeom prst="downArrow">
          <a:avLst>
            <a:gd name="adj1" fmla="val 50000"/>
            <a:gd name="adj2" fmla="val 35000"/>
          </a:avLst>
        </a:prstGeom>
        <a:solidFill>
          <a:srgbClr val="00B05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de-DE" sz="2100" kern="1200" dirty="0"/>
            <a:t>VOLK</a:t>
          </a:r>
        </a:p>
        <a:p>
          <a:pPr marL="0" lvl="0" indent="0" algn="ctr" defTabSz="933450">
            <a:lnSpc>
              <a:spcPct val="90000"/>
            </a:lnSpc>
            <a:spcBef>
              <a:spcPct val="0"/>
            </a:spcBef>
            <a:spcAft>
              <a:spcPct val="35000"/>
            </a:spcAft>
            <a:buNone/>
          </a:pPr>
          <a:r>
            <a:rPr lang="de-DE" sz="2100" kern="1200" dirty="0"/>
            <a:t>(Angestellte, Arbeiter, Pensionisten)… </a:t>
          </a:r>
        </a:p>
      </dsp:txBody>
      <dsp:txXfrm rot="-5400000">
        <a:off x="4436672" y="844077"/>
        <a:ext cx="2783494" cy="16869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F2BE76-61C3-4253-805D-EFFD0A5E61D3}">
      <dsp:nvSpPr>
        <dsp:cNvPr id="0" name=""/>
        <dsp:cNvSpPr/>
      </dsp:nvSpPr>
      <dsp:spPr>
        <a:xfrm>
          <a:off x="105145" y="458702"/>
          <a:ext cx="1878931" cy="1500753"/>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0476FB-848B-423F-BA40-344A1A0BFED2}">
      <dsp:nvSpPr>
        <dsp:cNvPr id="0" name=""/>
        <dsp:cNvSpPr/>
      </dsp:nvSpPr>
      <dsp:spPr>
        <a:xfrm>
          <a:off x="230565" y="577851"/>
          <a:ext cx="1878931" cy="1500753"/>
        </a:xfrm>
        <a:prstGeom prst="roundRect">
          <a:avLst>
            <a:gd name="adj" fmla="val 10000"/>
          </a:avLst>
        </a:prstGeom>
        <a:blipFill rotWithShape="0">
          <a:blip xmlns:r="http://schemas.openxmlformats.org/officeDocument/2006/relationships" r:embed="rId1"/>
          <a:tile tx="0" ty="0" sx="100000" sy="100000" flip="none" algn="tl"/>
        </a:blip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b="1" kern="1200" dirty="0"/>
            <a:t>…resultiert aus der sozialen Beziehung zwischen einem Führer, dem außeralltägliche Qualitäten nachgesagt werden,  und den “Charisma- Gläubigen“</a:t>
          </a:r>
          <a:endParaRPr lang="en-US" sz="1200" b="1" kern="1200" dirty="0"/>
        </a:p>
      </dsp:txBody>
      <dsp:txXfrm>
        <a:off x="274521" y="621807"/>
        <a:ext cx="1791019" cy="1412841"/>
      </dsp:txXfrm>
    </dsp:sp>
    <dsp:sp modelId="{FB6935D3-7FD2-41A1-B7EA-38DCDD639751}">
      <dsp:nvSpPr>
        <dsp:cNvPr id="0" name=""/>
        <dsp:cNvSpPr/>
      </dsp:nvSpPr>
      <dsp:spPr>
        <a:xfrm>
          <a:off x="572383" y="2155020"/>
          <a:ext cx="1621106" cy="1630160"/>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048D5F-D1A1-42B3-971C-69F07F131A41}">
      <dsp:nvSpPr>
        <dsp:cNvPr id="0" name=""/>
        <dsp:cNvSpPr/>
      </dsp:nvSpPr>
      <dsp:spPr>
        <a:xfrm>
          <a:off x="697803" y="2274169"/>
          <a:ext cx="1621106" cy="1630160"/>
        </a:xfrm>
        <a:prstGeom prst="roundRect">
          <a:avLst>
            <a:gd name="adj" fmla="val 10000"/>
          </a:avLst>
        </a:prstGeom>
        <a:blipFill rotWithShape="0">
          <a:blip xmlns:r="http://schemas.openxmlformats.org/officeDocument/2006/relationships" r:embed="rId1"/>
          <a:tile tx="0" ty="0" sx="100000" sy="100000" flip="none" algn="tl"/>
        </a:blip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b="1" kern="1200" dirty="0">
              <a:solidFill>
                <a:srgbClr val="FF0000"/>
              </a:solidFill>
            </a:rPr>
            <a:t>…ist dann besonders attraktiv, wenn eine Gesellschaft in der Krise ist</a:t>
          </a:r>
          <a:endParaRPr lang="en-US" sz="1400" b="1" kern="1200" dirty="0">
            <a:solidFill>
              <a:srgbClr val="FF0000"/>
            </a:solidFill>
          </a:endParaRPr>
        </a:p>
      </dsp:txBody>
      <dsp:txXfrm>
        <a:off x="745284" y="2321650"/>
        <a:ext cx="1526144" cy="1535198"/>
      </dsp:txXfrm>
    </dsp:sp>
    <dsp:sp modelId="{8BCE4BD0-F444-4AD9-AD81-88C62296177A}">
      <dsp:nvSpPr>
        <dsp:cNvPr id="0" name=""/>
        <dsp:cNvSpPr/>
      </dsp:nvSpPr>
      <dsp:spPr>
        <a:xfrm>
          <a:off x="2085039" y="3994851"/>
          <a:ext cx="1409754" cy="1501140"/>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12311C-7B0F-4AF8-94B3-849C4EBBDDA7}">
      <dsp:nvSpPr>
        <dsp:cNvPr id="0" name=""/>
        <dsp:cNvSpPr/>
      </dsp:nvSpPr>
      <dsp:spPr>
        <a:xfrm>
          <a:off x="2210459" y="4114000"/>
          <a:ext cx="1409754" cy="1501140"/>
        </a:xfrm>
        <a:prstGeom prst="roundRect">
          <a:avLst>
            <a:gd name="adj" fmla="val 10000"/>
          </a:avLst>
        </a:prstGeom>
        <a:blipFill rotWithShape="0">
          <a:blip xmlns:r="http://schemas.openxmlformats.org/officeDocument/2006/relationships" r:embed="rId1"/>
          <a:tile tx="0" ty="0" sx="100000" sy="100000" flip="none" algn="tl"/>
        </a:blip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b="1" kern="1200" dirty="0"/>
            <a:t>…beruht auf dem blinden Gehorsam von  bestimmten Personen und die </a:t>
          </a:r>
          <a:r>
            <a:rPr lang="de-DE" sz="1200" b="1" kern="1200" dirty="0">
              <a:latin typeface="+mn-lt"/>
            </a:rPr>
            <a:t>emotionale</a:t>
          </a:r>
          <a:r>
            <a:rPr lang="de-DE" sz="1200" b="1" kern="1200" dirty="0"/>
            <a:t> Bindung an die Führungsfigur</a:t>
          </a:r>
          <a:endParaRPr lang="en-US" sz="1200" b="1" kern="1200" dirty="0"/>
        </a:p>
      </dsp:txBody>
      <dsp:txXfrm>
        <a:off x="2251749" y="4155290"/>
        <a:ext cx="1327174" cy="1418560"/>
      </dsp:txXfrm>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2979264" cy="453593"/>
          </a:xfrm>
          <a:prstGeom prst="rect">
            <a:avLst/>
          </a:prstGeom>
        </p:spPr>
        <p:txBody>
          <a:bodyPr vert="horz" lIns="86091" tIns="43045" rIns="86091" bIns="43045" rtlCol="0"/>
          <a:lstStyle>
            <a:lvl1pPr algn="l" latinLnBrk="0">
              <a:defRPr lang="de-DE" sz="1100"/>
            </a:lvl1pPr>
          </a:lstStyle>
          <a:p>
            <a:endParaRPr lang="de-DE" dirty="0"/>
          </a:p>
        </p:txBody>
      </p:sp>
      <p:sp>
        <p:nvSpPr>
          <p:cNvPr id="3" name="Datumsplatzhalter 2"/>
          <p:cNvSpPr>
            <a:spLocks noGrp="1"/>
          </p:cNvSpPr>
          <p:nvPr>
            <p:ph type="dt" sz="quarter" idx="1"/>
          </p:nvPr>
        </p:nvSpPr>
        <p:spPr>
          <a:xfrm>
            <a:off x="3894646" y="0"/>
            <a:ext cx="2979264" cy="453593"/>
          </a:xfrm>
          <a:prstGeom prst="rect">
            <a:avLst/>
          </a:prstGeom>
        </p:spPr>
        <p:txBody>
          <a:bodyPr vert="horz" lIns="86091" tIns="43045" rIns="86091" bIns="43045" rtlCol="0"/>
          <a:lstStyle>
            <a:lvl1pPr algn="r" latinLnBrk="0">
              <a:defRPr lang="de-DE" sz="1100"/>
            </a:lvl1pPr>
          </a:lstStyle>
          <a:p>
            <a:fld id="{E574AC39-44E6-425E-AF49-CF7D189F346F}" type="datetimeFigureOut">
              <a:rPr lang="de-DE" smtClean="0"/>
              <a:t>09.11.2023</a:t>
            </a:fld>
            <a:endParaRPr lang="de-DE" dirty="0"/>
          </a:p>
        </p:txBody>
      </p:sp>
      <p:sp>
        <p:nvSpPr>
          <p:cNvPr id="4" name="Fußzeilenplatzhalter 3"/>
          <p:cNvSpPr>
            <a:spLocks noGrp="1"/>
          </p:cNvSpPr>
          <p:nvPr>
            <p:ph type="ftr" sz="quarter" idx="2"/>
          </p:nvPr>
        </p:nvSpPr>
        <p:spPr>
          <a:xfrm>
            <a:off x="1" y="8593571"/>
            <a:ext cx="2979264" cy="453593"/>
          </a:xfrm>
          <a:prstGeom prst="rect">
            <a:avLst/>
          </a:prstGeom>
        </p:spPr>
        <p:txBody>
          <a:bodyPr vert="horz" lIns="86091" tIns="43045" rIns="86091" bIns="43045" rtlCol="0" anchor="b"/>
          <a:lstStyle>
            <a:lvl1pPr algn="l" latinLnBrk="0">
              <a:defRPr lang="de-DE" sz="1100"/>
            </a:lvl1pPr>
          </a:lstStyle>
          <a:p>
            <a:endParaRPr lang="de-DE" dirty="0"/>
          </a:p>
        </p:txBody>
      </p:sp>
      <p:sp>
        <p:nvSpPr>
          <p:cNvPr id="5" name="Foliennummernplatzhalter 4"/>
          <p:cNvSpPr>
            <a:spLocks noGrp="1"/>
          </p:cNvSpPr>
          <p:nvPr>
            <p:ph type="sldNum" sz="quarter" idx="3"/>
          </p:nvPr>
        </p:nvSpPr>
        <p:spPr>
          <a:xfrm>
            <a:off x="3894646" y="8593571"/>
            <a:ext cx="2979264" cy="453593"/>
          </a:xfrm>
          <a:prstGeom prst="rect">
            <a:avLst/>
          </a:prstGeom>
        </p:spPr>
        <p:txBody>
          <a:bodyPr vert="horz" lIns="86091" tIns="43045" rIns="86091" bIns="43045" rtlCol="0" anchor="b"/>
          <a:lstStyle>
            <a:lvl1pPr algn="r" latinLnBrk="0">
              <a:defRPr lang="de-DE" sz="1100"/>
            </a:lvl1pPr>
          </a:lstStyle>
          <a:p>
            <a:fld id="{6320F472-929B-459B-8D82-2FABCC5B32A0}" type="slidenum">
              <a:rPr lang="de-DE" smtClean="0"/>
              <a:t>‹Nr.›</a:t>
            </a:fld>
            <a:endParaRPr lang="de-DE" dirty="0"/>
          </a:p>
        </p:txBody>
      </p:sp>
    </p:spTree>
    <p:extLst>
      <p:ext uri="{BB962C8B-B14F-4D97-AF65-F5344CB8AC3E}">
        <p14:creationId xmlns:p14="http://schemas.microsoft.com/office/powerpoint/2010/main" val="32022641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2979367" cy="453929"/>
          </a:xfrm>
          <a:prstGeom prst="rect">
            <a:avLst/>
          </a:prstGeom>
        </p:spPr>
        <p:txBody>
          <a:bodyPr vert="horz" lIns="87865" tIns="43932" rIns="87865" bIns="43932" rtlCol="0"/>
          <a:lstStyle>
            <a:lvl1pPr algn="l" latinLnBrk="0">
              <a:defRPr lang="de-DE" sz="1100"/>
            </a:lvl1pPr>
          </a:lstStyle>
          <a:p>
            <a:endParaRPr lang="de-DE" dirty="0"/>
          </a:p>
        </p:txBody>
      </p:sp>
      <p:sp>
        <p:nvSpPr>
          <p:cNvPr id="3" name="Datumsplatzhalter 2"/>
          <p:cNvSpPr>
            <a:spLocks noGrp="1"/>
          </p:cNvSpPr>
          <p:nvPr>
            <p:ph type="dt" idx="1"/>
          </p:nvPr>
        </p:nvSpPr>
        <p:spPr>
          <a:xfrm>
            <a:off x="3894505" y="1"/>
            <a:ext cx="2979367" cy="453929"/>
          </a:xfrm>
          <a:prstGeom prst="rect">
            <a:avLst/>
          </a:prstGeom>
        </p:spPr>
        <p:txBody>
          <a:bodyPr vert="horz" lIns="87865" tIns="43932" rIns="87865" bIns="43932" rtlCol="0"/>
          <a:lstStyle>
            <a:lvl1pPr algn="r" latinLnBrk="0">
              <a:defRPr lang="de-DE" sz="1100"/>
            </a:lvl1pPr>
          </a:lstStyle>
          <a:p>
            <a:fld id="{DF2775BC-6312-42C7-B7C5-EA6783C2D9CA}" type="datetimeFigureOut">
              <a:rPr lang="de-DE" smtClean="0"/>
              <a:t>09.11.2023</a:t>
            </a:fld>
            <a:endParaRPr lang="de-DE" dirty="0"/>
          </a:p>
        </p:txBody>
      </p:sp>
      <p:sp>
        <p:nvSpPr>
          <p:cNvPr id="4" name="Folienbildplatzhalter 3"/>
          <p:cNvSpPr>
            <a:spLocks noGrp="1" noRot="1" noChangeAspect="1"/>
          </p:cNvSpPr>
          <p:nvPr>
            <p:ph type="sldImg" idx="2"/>
          </p:nvPr>
        </p:nvSpPr>
        <p:spPr>
          <a:xfrm>
            <a:off x="722313" y="1130300"/>
            <a:ext cx="5430837" cy="3054350"/>
          </a:xfrm>
          <a:prstGeom prst="rect">
            <a:avLst/>
          </a:prstGeom>
          <a:noFill/>
          <a:ln w="12700">
            <a:solidFill>
              <a:prstClr val="black"/>
            </a:solidFill>
          </a:ln>
        </p:spPr>
        <p:txBody>
          <a:bodyPr vert="horz" lIns="87865" tIns="43932" rIns="87865" bIns="43932" rtlCol="0" anchor="ctr"/>
          <a:lstStyle/>
          <a:p>
            <a:endParaRPr lang="de-DE" dirty="0"/>
          </a:p>
        </p:txBody>
      </p:sp>
      <p:sp>
        <p:nvSpPr>
          <p:cNvPr id="5" name="Notizenplatzhalter 4"/>
          <p:cNvSpPr>
            <a:spLocks noGrp="1"/>
          </p:cNvSpPr>
          <p:nvPr>
            <p:ph type="body" sz="quarter" idx="3"/>
          </p:nvPr>
        </p:nvSpPr>
        <p:spPr>
          <a:xfrm>
            <a:off x="687547" y="4353947"/>
            <a:ext cx="5500370" cy="3562320"/>
          </a:xfrm>
          <a:prstGeom prst="rect">
            <a:avLst/>
          </a:prstGeom>
        </p:spPr>
        <p:txBody>
          <a:bodyPr vert="horz" lIns="87865" tIns="43932" rIns="87865" bIns="43932" rtlCol="0"/>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593236"/>
            <a:ext cx="2979367" cy="453929"/>
          </a:xfrm>
          <a:prstGeom prst="rect">
            <a:avLst/>
          </a:prstGeom>
        </p:spPr>
        <p:txBody>
          <a:bodyPr vert="horz" lIns="87865" tIns="43932" rIns="87865" bIns="43932" rtlCol="0" anchor="b"/>
          <a:lstStyle>
            <a:lvl1pPr algn="l" latinLnBrk="0">
              <a:defRPr lang="de-DE" sz="1100"/>
            </a:lvl1pPr>
          </a:lstStyle>
          <a:p>
            <a:endParaRPr lang="de-DE" dirty="0"/>
          </a:p>
        </p:txBody>
      </p:sp>
      <p:sp>
        <p:nvSpPr>
          <p:cNvPr id="7" name="Foliennummernplatzhalter 6"/>
          <p:cNvSpPr>
            <a:spLocks noGrp="1"/>
          </p:cNvSpPr>
          <p:nvPr>
            <p:ph type="sldNum" sz="quarter" idx="5"/>
          </p:nvPr>
        </p:nvSpPr>
        <p:spPr>
          <a:xfrm>
            <a:off x="3894505" y="8593236"/>
            <a:ext cx="2979367" cy="453929"/>
          </a:xfrm>
          <a:prstGeom prst="rect">
            <a:avLst/>
          </a:prstGeom>
        </p:spPr>
        <p:txBody>
          <a:bodyPr vert="horz" lIns="87865" tIns="43932" rIns="87865" bIns="43932" rtlCol="0" anchor="b"/>
          <a:lstStyle>
            <a:lvl1pPr algn="r" latinLnBrk="0">
              <a:defRPr lang="de-DE" sz="1100"/>
            </a:lvl1pPr>
          </a:lstStyle>
          <a:p>
            <a:fld id="{67F715A1-4ADC-44E0-9587-804FF39D6B22}" type="slidenum">
              <a:rPr lang="de-DE" smtClean="0"/>
              <a:t>‹Nr.›</a:t>
            </a:fld>
            <a:endParaRPr lang="de-DE" dirty="0"/>
          </a:p>
        </p:txBody>
      </p:sp>
    </p:spTree>
    <p:extLst>
      <p:ext uri="{BB962C8B-B14F-4D97-AF65-F5344CB8AC3E}">
        <p14:creationId xmlns:p14="http://schemas.microsoft.com/office/powerpoint/2010/main" val="1729842002"/>
      </p:ext>
    </p:extLst>
  </p:cSld>
  <p:clrMap bg1="lt1" tx1="dk1" bg2="lt2" tx2="dk2" accent1="accent1" accent2="accent2" accent3="accent3" accent4="accent4" accent5="accent5" accent6="accent6" hlink="hlink" folHlink="folHlink"/>
  <p:notesStyle>
    <a:lvl1pPr marL="0" algn="l" defTabSz="914400" rtl="0" eaLnBrk="1" latinLnBrk="0" hangingPunct="1">
      <a:defRPr lang="de-DE" sz="1200" kern="1200" baseline="0">
        <a:solidFill>
          <a:schemeClr val="tx1"/>
        </a:solidFill>
        <a:latin typeface="+mn-lt"/>
        <a:ea typeface="+mn-ea"/>
        <a:cs typeface="+mn-cs"/>
      </a:defRPr>
    </a:lvl1pPr>
    <a:lvl2pPr marL="457200" algn="l" defTabSz="914400" rtl="0" eaLnBrk="1" latinLnBrk="0" hangingPunct="1">
      <a:defRPr lang="de-DE" sz="1200" kern="1200">
        <a:solidFill>
          <a:schemeClr val="tx1"/>
        </a:solidFill>
        <a:latin typeface="+mn-lt"/>
        <a:ea typeface="+mn-ea"/>
        <a:cs typeface="+mn-cs"/>
      </a:defRPr>
    </a:lvl2pPr>
    <a:lvl3pPr marL="914400" algn="l" defTabSz="914400" rtl="0" eaLnBrk="1" latinLnBrk="0" hangingPunct="1">
      <a:defRPr lang="de-DE" sz="1200" kern="1200">
        <a:solidFill>
          <a:schemeClr val="tx1"/>
        </a:solidFill>
        <a:latin typeface="+mn-lt"/>
        <a:ea typeface="+mn-ea"/>
        <a:cs typeface="+mn-cs"/>
      </a:defRPr>
    </a:lvl3pPr>
    <a:lvl4pPr marL="1371600" algn="l" defTabSz="914400" rtl="0" eaLnBrk="1" latinLnBrk="0" hangingPunct="1">
      <a:defRPr lang="de-DE" sz="1200" kern="1200">
        <a:solidFill>
          <a:schemeClr val="tx1"/>
        </a:solidFill>
        <a:latin typeface="+mn-lt"/>
        <a:ea typeface="+mn-ea"/>
        <a:cs typeface="+mn-cs"/>
      </a:defRPr>
    </a:lvl4pPr>
    <a:lvl5pPr marL="1828800" algn="l" defTabSz="914400" rtl="0" eaLnBrk="1" latinLnBrk="0" hangingPunct="1">
      <a:defRPr lang="de-DE" sz="1200" kern="1200">
        <a:solidFill>
          <a:schemeClr val="tx1"/>
        </a:solidFill>
        <a:latin typeface="+mn-lt"/>
        <a:ea typeface="+mn-ea"/>
        <a:cs typeface="+mn-cs"/>
      </a:defRPr>
    </a:lvl5pPr>
    <a:lvl6pPr marL="2286000" algn="l" defTabSz="914400" rtl="0" eaLnBrk="1" latinLnBrk="0" hangingPunct="1">
      <a:defRPr lang="de-DE" sz="1200" kern="1200">
        <a:solidFill>
          <a:schemeClr val="tx1"/>
        </a:solidFill>
        <a:latin typeface="+mn-lt"/>
        <a:ea typeface="+mn-ea"/>
        <a:cs typeface="+mn-cs"/>
      </a:defRPr>
    </a:lvl6pPr>
    <a:lvl7pPr marL="2743200" algn="l" defTabSz="914400" rtl="0" eaLnBrk="1" latinLnBrk="0" hangingPunct="1">
      <a:defRPr lang="de-DE" sz="1200" kern="1200">
        <a:solidFill>
          <a:schemeClr val="tx1"/>
        </a:solidFill>
        <a:latin typeface="+mn-lt"/>
        <a:ea typeface="+mn-ea"/>
        <a:cs typeface="+mn-cs"/>
      </a:defRPr>
    </a:lvl7pPr>
    <a:lvl8pPr marL="3200400" algn="l" defTabSz="914400" rtl="0" eaLnBrk="1" latinLnBrk="0" hangingPunct="1">
      <a:defRPr lang="de-DE" sz="1200" kern="1200">
        <a:solidFill>
          <a:schemeClr val="tx1"/>
        </a:solidFill>
        <a:latin typeface="+mn-lt"/>
        <a:ea typeface="+mn-ea"/>
        <a:cs typeface="+mn-cs"/>
      </a:defRPr>
    </a:lvl8pPr>
    <a:lvl9pPr marL="3657600" algn="l" defTabSz="914400" rtl="0" eaLnBrk="1" latinLnBrk="0" hangingPunct="1">
      <a:defRPr lang="de-DE"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7F715A1-4ADC-44E0-9587-804FF39D6B22}" type="slidenum">
              <a:rPr lang="de-DE" smtClean="0"/>
              <a:t>7</a:t>
            </a:fld>
            <a:endParaRPr lang="de-DE" dirty="0"/>
          </a:p>
        </p:txBody>
      </p:sp>
    </p:spTree>
    <p:extLst>
      <p:ext uri="{BB962C8B-B14F-4D97-AF65-F5344CB8AC3E}">
        <p14:creationId xmlns:p14="http://schemas.microsoft.com/office/powerpoint/2010/main" val="14118195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7F715A1-4ADC-44E0-9587-804FF39D6B22}" type="slidenum">
              <a:rPr lang="de-DE" smtClean="0"/>
              <a:t>16</a:t>
            </a:fld>
            <a:endParaRPr lang="de-DE" dirty="0"/>
          </a:p>
        </p:txBody>
      </p:sp>
    </p:spTree>
    <p:extLst>
      <p:ext uri="{BB962C8B-B14F-4D97-AF65-F5344CB8AC3E}">
        <p14:creationId xmlns:p14="http://schemas.microsoft.com/office/powerpoint/2010/main" val="3862010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7F715A1-4ADC-44E0-9587-804FF39D6B22}" type="slidenum">
              <a:rPr lang="de-DE" smtClean="0"/>
              <a:t>17</a:t>
            </a:fld>
            <a:endParaRPr lang="de-DE" dirty="0"/>
          </a:p>
        </p:txBody>
      </p:sp>
    </p:spTree>
    <p:extLst>
      <p:ext uri="{BB962C8B-B14F-4D97-AF65-F5344CB8AC3E}">
        <p14:creationId xmlns:p14="http://schemas.microsoft.com/office/powerpoint/2010/main" val="3027690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7F715A1-4ADC-44E0-9587-804FF39D6B22}" type="slidenum">
              <a:rPr lang="de-DE" smtClean="0"/>
              <a:t>18</a:t>
            </a:fld>
            <a:endParaRPr lang="de-DE" dirty="0"/>
          </a:p>
        </p:txBody>
      </p:sp>
    </p:spTree>
    <p:extLst>
      <p:ext uri="{BB962C8B-B14F-4D97-AF65-F5344CB8AC3E}">
        <p14:creationId xmlns:p14="http://schemas.microsoft.com/office/powerpoint/2010/main" val="36462393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7F715A1-4ADC-44E0-9587-804FF39D6B22}" type="slidenum">
              <a:rPr lang="de-DE" smtClean="0"/>
              <a:t>19</a:t>
            </a:fld>
            <a:endParaRPr lang="de-DE" dirty="0"/>
          </a:p>
        </p:txBody>
      </p:sp>
    </p:spTree>
    <p:extLst>
      <p:ext uri="{BB962C8B-B14F-4D97-AF65-F5344CB8AC3E}">
        <p14:creationId xmlns:p14="http://schemas.microsoft.com/office/powerpoint/2010/main" val="173990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7F715A1-4ADC-44E0-9587-804FF39D6B22}" type="slidenum">
              <a:rPr lang="de-DE" smtClean="0"/>
              <a:t>21</a:t>
            </a:fld>
            <a:endParaRPr lang="de-DE" dirty="0"/>
          </a:p>
        </p:txBody>
      </p:sp>
    </p:spTree>
    <p:extLst>
      <p:ext uri="{BB962C8B-B14F-4D97-AF65-F5344CB8AC3E}">
        <p14:creationId xmlns:p14="http://schemas.microsoft.com/office/powerpoint/2010/main" val="15810504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7F715A1-4ADC-44E0-9587-804FF39D6B22}" type="slidenum">
              <a:rPr lang="de-DE" smtClean="0"/>
              <a:t>22</a:t>
            </a:fld>
            <a:endParaRPr lang="de-DE" dirty="0"/>
          </a:p>
        </p:txBody>
      </p:sp>
    </p:spTree>
    <p:extLst>
      <p:ext uri="{BB962C8B-B14F-4D97-AF65-F5344CB8AC3E}">
        <p14:creationId xmlns:p14="http://schemas.microsoft.com/office/powerpoint/2010/main" val="35570854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7F715A1-4ADC-44E0-9587-804FF39D6B22}" type="slidenum">
              <a:rPr lang="de-DE" smtClean="0"/>
              <a:t>23</a:t>
            </a:fld>
            <a:endParaRPr lang="de-DE" dirty="0"/>
          </a:p>
        </p:txBody>
      </p:sp>
    </p:spTree>
    <p:extLst>
      <p:ext uri="{BB962C8B-B14F-4D97-AF65-F5344CB8AC3E}">
        <p14:creationId xmlns:p14="http://schemas.microsoft.com/office/powerpoint/2010/main" val="7826483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7F715A1-4ADC-44E0-9587-804FF39D6B22}" type="slidenum">
              <a:rPr lang="de-DE" smtClean="0"/>
              <a:t>24</a:t>
            </a:fld>
            <a:endParaRPr lang="de-DE" dirty="0"/>
          </a:p>
        </p:txBody>
      </p:sp>
    </p:spTree>
    <p:extLst>
      <p:ext uri="{BB962C8B-B14F-4D97-AF65-F5344CB8AC3E}">
        <p14:creationId xmlns:p14="http://schemas.microsoft.com/office/powerpoint/2010/main" val="27472694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7F715A1-4ADC-44E0-9587-804FF39D6B22}" type="slidenum">
              <a:rPr lang="de-DE" smtClean="0"/>
              <a:t>45</a:t>
            </a:fld>
            <a:endParaRPr lang="de-DE" dirty="0"/>
          </a:p>
        </p:txBody>
      </p:sp>
    </p:spTree>
    <p:extLst>
      <p:ext uri="{BB962C8B-B14F-4D97-AF65-F5344CB8AC3E}">
        <p14:creationId xmlns:p14="http://schemas.microsoft.com/office/powerpoint/2010/main" val="8870746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a:t>
            </a:r>
            <a:endParaRPr lang="de-AT" dirty="0"/>
          </a:p>
        </p:txBody>
      </p:sp>
      <p:sp>
        <p:nvSpPr>
          <p:cNvPr id="4" name="Foliennummernplatzhalter 3"/>
          <p:cNvSpPr>
            <a:spLocks noGrp="1"/>
          </p:cNvSpPr>
          <p:nvPr>
            <p:ph type="sldNum" sz="quarter" idx="5"/>
          </p:nvPr>
        </p:nvSpPr>
        <p:spPr/>
        <p:txBody>
          <a:bodyPr/>
          <a:lstStyle/>
          <a:p>
            <a:fld id="{67F715A1-4ADC-44E0-9587-804FF39D6B22}" type="slidenum">
              <a:rPr lang="de-DE" smtClean="0"/>
              <a:t>51</a:t>
            </a:fld>
            <a:endParaRPr lang="de-DE" dirty="0"/>
          </a:p>
        </p:txBody>
      </p:sp>
    </p:spTree>
    <p:extLst>
      <p:ext uri="{BB962C8B-B14F-4D97-AF65-F5344CB8AC3E}">
        <p14:creationId xmlns:p14="http://schemas.microsoft.com/office/powerpoint/2010/main" val="1432063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7F715A1-4ADC-44E0-9587-804FF39D6B22}" type="slidenum">
              <a:rPr lang="de-DE" smtClean="0"/>
              <a:t>8</a:t>
            </a:fld>
            <a:endParaRPr lang="de-DE" dirty="0"/>
          </a:p>
        </p:txBody>
      </p:sp>
    </p:spTree>
    <p:extLst>
      <p:ext uri="{BB962C8B-B14F-4D97-AF65-F5344CB8AC3E}">
        <p14:creationId xmlns:p14="http://schemas.microsoft.com/office/powerpoint/2010/main" val="22022900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a:t>
            </a:r>
            <a:endParaRPr lang="de-AT" dirty="0"/>
          </a:p>
        </p:txBody>
      </p:sp>
      <p:sp>
        <p:nvSpPr>
          <p:cNvPr id="4" name="Foliennummernplatzhalter 3"/>
          <p:cNvSpPr>
            <a:spLocks noGrp="1"/>
          </p:cNvSpPr>
          <p:nvPr>
            <p:ph type="sldNum" sz="quarter" idx="5"/>
          </p:nvPr>
        </p:nvSpPr>
        <p:spPr/>
        <p:txBody>
          <a:bodyPr/>
          <a:lstStyle/>
          <a:p>
            <a:fld id="{67F715A1-4ADC-44E0-9587-804FF39D6B22}" type="slidenum">
              <a:rPr lang="de-DE" smtClean="0"/>
              <a:t>52</a:t>
            </a:fld>
            <a:endParaRPr lang="de-DE" dirty="0"/>
          </a:p>
        </p:txBody>
      </p:sp>
    </p:spTree>
    <p:extLst>
      <p:ext uri="{BB962C8B-B14F-4D97-AF65-F5344CB8AC3E}">
        <p14:creationId xmlns:p14="http://schemas.microsoft.com/office/powerpoint/2010/main" val="27183672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7F715A1-4ADC-44E0-9587-804FF39D6B22}" type="slidenum">
              <a:rPr lang="de-DE" smtClean="0"/>
              <a:t>53</a:t>
            </a:fld>
            <a:endParaRPr lang="de-DE" dirty="0"/>
          </a:p>
        </p:txBody>
      </p:sp>
    </p:spTree>
    <p:extLst>
      <p:ext uri="{BB962C8B-B14F-4D97-AF65-F5344CB8AC3E}">
        <p14:creationId xmlns:p14="http://schemas.microsoft.com/office/powerpoint/2010/main" val="20144642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a:t>
            </a:r>
            <a:endParaRPr lang="de-AT" dirty="0"/>
          </a:p>
        </p:txBody>
      </p:sp>
      <p:sp>
        <p:nvSpPr>
          <p:cNvPr id="4" name="Foliennummernplatzhalter 3"/>
          <p:cNvSpPr>
            <a:spLocks noGrp="1"/>
          </p:cNvSpPr>
          <p:nvPr>
            <p:ph type="sldNum" sz="quarter" idx="5"/>
          </p:nvPr>
        </p:nvSpPr>
        <p:spPr/>
        <p:txBody>
          <a:bodyPr/>
          <a:lstStyle/>
          <a:p>
            <a:fld id="{67F715A1-4ADC-44E0-9587-804FF39D6B22}" type="slidenum">
              <a:rPr lang="de-DE" smtClean="0"/>
              <a:t>54</a:t>
            </a:fld>
            <a:endParaRPr lang="de-DE" dirty="0"/>
          </a:p>
        </p:txBody>
      </p:sp>
    </p:spTree>
    <p:extLst>
      <p:ext uri="{BB962C8B-B14F-4D97-AF65-F5344CB8AC3E}">
        <p14:creationId xmlns:p14="http://schemas.microsoft.com/office/powerpoint/2010/main" val="39086483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7F715A1-4ADC-44E0-9587-804FF39D6B22}" type="slidenum">
              <a:rPr lang="de-DE" smtClean="0"/>
              <a:t>57</a:t>
            </a:fld>
            <a:endParaRPr lang="de-DE" dirty="0"/>
          </a:p>
        </p:txBody>
      </p:sp>
    </p:spTree>
    <p:extLst>
      <p:ext uri="{BB962C8B-B14F-4D97-AF65-F5344CB8AC3E}">
        <p14:creationId xmlns:p14="http://schemas.microsoft.com/office/powerpoint/2010/main" val="39877477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7F715A1-4ADC-44E0-9587-804FF39D6B22}" type="slidenum">
              <a:rPr lang="de-DE" smtClean="0"/>
              <a:t>63</a:t>
            </a:fld>
            <a:endParaRPr lang="de-DE" dirty="0"/>
          </a:p>
        </p:txBody>
      </p:sp>
    </p:spTree>
    <p:extLst>
      <p:ext uri="{BB962C8B-B14F-4D97-AF65-F5344CB8AC3E}">
        <p14:creationId xmlns:p14="http://schemas.microsoft.com/office/powerpoint/2010/main" val="3157531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7F715A1-4ADC-44E0-9587-804FF39D6B22}" type="slidenum">
              <a:rPr lang="de-DE" smtClean="0"/>
              <a:t>76</a:t>
            </a:fld>
            <a:endParaRPr lang="de-DE" dirty="0"/>
          </a:p>
        </p:txBody>
      </p:sp>
    </p:spTree>
    <p:extLst>
      <p:ext uri="{BB962C8B-B14F-4D97-AF65-F5344CB8AC3E}">
        <p14:creationId xmlns:p14="http://schemas.microsoft.com/office/powerpoint/2010/main" val="20290344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7F715A1-4ADC-44E0-9587-804FF39D6B22}" type="slidenum">
              <a:rPr lang="de-DE" smtClean="0"/>
              <a:t>77</a:t>
            </a:fld>
            <a:endParaRPr lang="de-DE" dirty="0"/>
          </a:p>
        </p:txBody>
      </p:sp>
    </p:spTree>
    <p:extLst>
      <p:ext uri="{BB962C8B-B14F-4D97-AF65-F5344CB8AC3E}">
        <p14:creationId xmlns:p14="http://schemas.microsoft.com/office/powerpoint/2010/main" val="33610197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7F715A1-4ADC-44E0-9587-804FF39D6B22}" type="slidenum">
              <a:rPr lang="de-DE" smtClean="0"/>
              <a:t>78</a:t>
            </a:fld>
            <a:endParaRPr lang="de-DE" dirty="0"/>
          </a:p>
        </p:txBody>
      </p:sp>
    </p:spTree>
    <p:extLst>
      <p:ext uri="{BB962C8B-B14F-4D97-AF65-F5344CB8AC3E}">
        <p14:creationId xmlns:p14="http://schemas.microsoft.com/office/powerpoint/2010/main" val="1538360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7F715A1-4ADC-44E0-9587-804FF39D6B22}" type="slidenum">
              <a:rPr lang="de-DE" smtClean="0"/>
              <a:t>9</a:t>
            </a:fld>
            <a:endParaRPr lang="de-DE" dirty="0"/>
          </a:p>
        </p:txBody>
      </p:sp>
    </p:spTree>
    <p:extLst>
      <p:ext uri="{BB962C8B-B14F-4D97-AF65-F5344CB8AC3E}">
        <p14:creationId xmlns:p14="http://schemas.microsoft.com/office/powerpoint/2010/main" val="2144370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7F715A1-4ADC-44E0-9587-804FF39D6B22}" type="slidenum">
              <a:rPr lang="de-DE" smtClean="0"/>
              <a:t>10</a:t>
            </a:fld>
            <a:endParaRPr lang="de-DE" dirty="0"/>
          </a:p>
        </p:txBody>
      </p:sp>
    </p:spTree>
    <p:extLst>
      <p:ext uri="{BB962C8B-B14F-4D97-AF65-F5344CB8AC3E}">
        <p14:creationId xmlns:p14="http://schemas.microsoft.com/office/powerpoint/2010/main" val="1915217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7F715A1-4ADC-44E0-9587-804FF39D6B22}" type="slidenum">
              <a:rPr lang="de-DE" smtClean="0"/>
              <a:t>11</a:t>
            </a:fld>
            <a:endParaRPr lang="de-DE" dirty="0"/>
          </a:p>
        </p:txBody>
      </p:sp>
    </p:spTree>
    <p:extLst>
      <p:ext uri="{BB962C8B-B14F-4D97-AF65-F5344CB8AC3E}">
        <p14:creationId xmlns:p14="http://schemas.microsoft.com/office/powerpoint/2010/main" val="2310029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7F715A1-4ADC-44E0-9587-804FF39D6B22}" type="slidenum">
              <a:rPr lang="de-DE" smtClean="0"/>
              <a:t>12</a:t>
            </a:fld>
            <a:endParaRPr lang="de-DE" dirty="0"/>
          </a:p>
        </p:txBody>
      </p:sp>
    </p:spTree>
    <p:extLst>
      <p:ext uri="{BB962C8B-B14F-4D97-AF65-F5344CB8AC3E}">
        <p14:creationId xmlns:p14="http://schemas.microsoft.com/office/powerpoint/2010/main" val="3985359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7F715A1-4ADC-44E0-9587-804FF39D6B22}" type="slidenum">
              <a:rPr lang="de-DE" smtClean="0"/>
              <a:t>13</a:t>
            </a:fld>
            <a:endParaRPr lang="de-DE" dirty="0"/>
          </a:p>
        </p:txBody>
      </p:sp>
    </p:spTree>
    <p:extLst>
      <p:ext uri="{BB962C8B-B14F-4D97-AF65-F5344CB8AC3E}">
        <p14:creationId xmlns:p14="http://schemas.microsoft.com/office/powerpoint/2010/main" val="1491575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7F715A1-4ADC-44E0-9587-804FF39D6B22}" type="slidenum">
              <a:rPr lang="de-DE" smtClean="0"/>
              <a:t>14</a:t>
            </a:fld>
            <a:endParaRPr lang="de-DE" dirty="0"/>
          </a:p>
        </p:txBody>
      </p:sp>
    </p:spTree>
    <p:extLst>
      <p:ext uri="{BB962C8B-B14F-4D97-AF65-F5344CB8AC3E}">
        <p14:creationId xmlns:p14="http://schemas.microsoft.com/office/powerpoint/2010/main" val="2592716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7F715A1-4ADC-44E0-9587-804FF39D6B22}" type="slidenum">
              <a:rPr lang="de-DE" smtClean="0"/>
              <a:t>15</a:t>
            </a:fld>
            <a:endParaRPr lang="de-DE" dirty="0"/>
          </a:p>
        </p:txBody>
      </p:sp>
    </p:spTree>
    <p:extLst>
      <p:ext uri="{BB962C8B-B14F-4D97-AF65-F5344CB8AC3E}">
        <p14:creationId xmlns:p14="http://schemas.microsoft.com/office/powerpoint/2010/main" val="1441076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de-DE"/>
              <a:t>Mastertitelformat bearbeiten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0FF0622-75E4-48B8-A617-5428CA5926CE}" type="datetimeFigureOut">
              <a:rPr lang="de-DE" smtClean="0"/>
              <a:t>09.11.2023</a:t>
            </a:fld>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BA875541-8164-4CC7-9F2F-6F0C49BB858D}" type="slidenum">
              <a:rPr lang="de-DE" smtClean="0"/>
              <a:t>‹Nr.›</a:t>
            </a:fld>
            <a:endParaRPr lang="de-DE" dirty="0"/>
          </a:p>
        </p:txBody>
      </p:sp>
    </p:spTree>
    <p:extLst>
      <p:ext uri="{BB962C8B-B14F-4D97-AF65-F5344CB8AC3E}">
        <p14:creationId xmlns:p14="http://schemas.microsoft.com/office/powerpoint/2010/main" val="1299949024"/>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de-DE"/>
              <a:t>Mastertitelformat bearbeiten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40FF0622-75E4-48B8-A617-5428CA5926CE}" type="datetimeFigureOut">
              <a:rPr lang="de-DE" smtClean="0"/>
              <a:t>09.11.2023</a:t>
            </a:fld>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BA875541-8164-4CC7-9F2F-6F0C49BB858D}" type="slidenum">
              <a:rPr lang="de-DE" smtClean="0"/>
              <a:t>‹Nr.›</a:t>
            </a:fld>
            <a:endParaRPr lang="de-DE" dirty="0"/>
          </a:p>
        </p:txBody>
      </p:sp>
    </p:spTree>
    <p:extLst>
      <p:ext uri="{BB962C8B-B14F-4D97-AF65-F5344CB8AC3E}">
        <p14:creationId xmlns:p14="http://schemas.microsoft.com/office/powerpoint/2010/main" val="2228466825"/>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de-DE"/>
              <a:t>Mastertitelformat bearbeiten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40FF0622-75E4-48B8-A617-5428CA5926CE}" type="datetimeFigureOut">
              <a:rPr lang="de-DE" smtClean="0"/>
              <a:t>09.11.2023</a:t>
            </a:fld>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BA875541-8164-4CC7-9F2F-6F0C49BB858D}" type="slidenum">
              <a:rPr lang="de-DE" smtClean="0"/>
              <a:t>‹Nr.›</a:t>
            </a:fld>
            <a:endParaRPr lang="de-DE"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106187507"/>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de-DE"/>
              <a:t>Mastertitelformat bearbeiten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40FF0622-75E4-48B8-A617-5428CA5926CE}" type="datetimeFigureOut">
              <a:rPr lang="de-DE" smtClean="0"/>
              <a:t>09.11.2023</a:t>
            </a:fld>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BA875541-8164-4CC7-9F2F-6F0C49BB858D}" type="slidenum">
              <a:rPr lang="de-DE" smtClean="0"/>
              <a:t>‹Nr.›</a:t>
            </a:fld>
            <a:endParaRPr lang="de-DE" dirty="0"/>
          </a:p>
        </p:txBody>
      </p:sp>
    </p:spTree>
    <p:extLst>
      <p:ext uri="{BB962C8B-B14F-4D97-AF65-F5344CB8AC3E}">
        <p14:creationId xmlns:p14="http://schemas.microsoft.com/office/powerpoint/2010/main" val="2594402792"/>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nskarte für Zita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de-DE"/>
              <a:t>Mastertitelformat bearbeiten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40FF0622-75E4-48B8-A617-5428CA5926CE}" type="datetimeFigureOut">
              <a:rPr lang="de-DE" smtClean="0"/>
              <a:t>09.11.2023</a:t>
            </a:fld>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BA875541-8164-4CC7-9F2F-6F0C49BB858D}" type="slidenum">
              <a:rPr lang="de-DE" smtClean="0"/>
              <a:t>‹Nr.›</a:t>
            </a:fld>
            <a:endParaRPr lang="de-DE"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445535954"/>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Wahr oder Falsch">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de-DE"/>
              <a:t>Mastertitelformat bearbeiten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40FF0622-75E4-48B8-A617-5428CA5926CE}" type="datetimeFigureOut">
              <a:rPr lang="de-DE" smtClean="0"/>
              <a:t>09.11.2023</a:t>
            </a:fld>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BA875541-8164-4CC7-9F2F-6F0C49BB858D}" type="slidenum">
              <a:rPr lang="de-DE" smtClean="0"/>
              <a:t>‹Nr.›</a:t>
            </a:fld>
            <a:endParaRPr lang="de-DE" dirty="0"/>
          </a:p>
        </p:txBody>
      </p:sp>
    </p:spTree>
    <p:extLst>
      <p:ext uri="{BB962C8B-B14F-4D97-AF65-F5344CB8AC3E}">
        <p14:creationId xmlns:p14="http://schemas.microsoft.com/office/powerpoint/2010/main" val="3063209064"/>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0FF0622-75E4-48B8-A617-5428CA5926CE}" type="datetimeFigureOut">
              <a:rPr lang="de-DE" smtClean="0"/>
              <a:t>09.11.2023</a:t>
            </a:fld>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BA875541-8164-4CC7-9F2F-6F0C49BB858D}" type="slidenum">
              <a:rPr lang="de-DE" smtClean="0"/>
              <a:t>‹Nr.›</a:t>
            </a:fld>
            <a:endParaRPr lang="de-DE" dirty="0"/>
          </a:p>
        </p:txBody>
      </p:sp>
    </p:spTree>
    <p:extLst>
      <p:ext uri="{BB962C8B-B14F-4D97-AF65-F5344CB8AC3E}">
        <p14:creationId xmlns:p14="http://schemas.microsoft.com/office/powerpoint/2010/main" val="3852745151"/>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de-DE"/>
              <a:t>Mastertitelformat bearbeiten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0FF0622-75E4-48B8-A617-5428CA5926CE}" type="datetimeFigureOut">
              <a:rPr lang="de-DE" smtClean="0"/>
              <a:t>09.11.2023</a:t>
            </a:fld>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BA875541-8164-4CC7-9F2F-6F0C49BB858D}" type="slidenum">
              <a:rPr lang="de-DE" smtClean="0"/>
              <a:t>‹Nr.›</a:t>
            </a:fld>
            <a:endParaRPr lang="de-DE" dirty="0"/>
          </a:p>
        </p:txBody>
      </p:sp>
    </p:spTree>
    <p:extLst>
      <p:ext uri="{BB962C8B-B14F-4D97-AF65-F5344CB8AC3E}">
        <p14:creationId xmlns:p14="http://schemas.microsoft.com/office/powerpoint/2010/main" val="167360198"/>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0FF0622-75E4-48B8-A617-5428CA5926CE}" type="datetimeFigureOut">
              <a:rPr lang="de-DE" smtClean="0"/>
              <a:t>09.11.2023</a:t>
            </a:fld>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BA875541-8164-4CC7-9F2F-6F0C49BB858D}" type="slidenum">
              <a:rPr lang="de-DE" smtClean="0"/>
              <a:t>‹Nr.›</a:t>
            </a:fld>
            <a:endParaRPr lang="de-DE" dirty="0"/>
          </a:p>
        </p:txBody>
      </p:sp>
    </p:spTree>
    <p:extLst>
      <p:ext uri="{BB962C8B-B14F-4D97-AF65-F5344CB8AC3E}">
        <p14:creationId xmlns:p14="http://schemas.microsoft.com/office/powerpoint/2010/main" val="1575904635"/>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de-DE"/>
              <a:t>Mastertitelformat bearbeiten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40FF0622-75E4-48B8-A617-5428CA5926CE}" type="datetimeFigureOut">
              <a:rPr lang="de-DE" smtClean="0"/>
              <a:t>09.11.2023</a:t>
            </a:fld>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BA875541-8164-4CC7-9F2F-6F0C49BB858D}" type="slidenum">
              <a:rPr lang="de-DE" smtClean="0"/>
              <a:t>‹Nr.›</a:t>
            </a:fld>
            <a:endParaRPr lang="de-DE" dirty="0"/>
          </a:p>
        </p:txBody>
      </p:sp>
    </p:spTree>
    <p:extLst>
      <p:ext uri="{BB962C8B-B14F-4D97-AF65-F5344CB8AC3E}">
        <p14:creationId xmlns:p14="http://schemas.microsoft.com/office/powerpoint/2010/main" val="1255980901"/>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40FF0622-75E4-48B8-A617-5428CA5926CE}" type="datetimeFigureOut">
              <a:rPr lang="de-DE" smtClean="0"/>
              <a:t>09.11.2023</a:t>
            </a:fld>
            <a:endParaRPr lang="de-DE" dirty="0"/>
          </a:p>
        </p:txBody>
      </p:sp>
      <p:sp>
        <p:nvSpPr>
          <p:cNvPr id="6" name="Footer Placeholder 5"/>
          <p:cNvSpPr>
            <a:spLocks noGrp="1"/>
          </p:cNvSpPr>
          <p:nvPr>
            <p:ph type="ftr" sz="quarter" idx="11"/>
          </p:nvPr>
        </p:nvSpPr>
        <p:spPr/>
        <p:txBody>
          <a:bodyPr/>
          <a:lstStyle/>
          <a:p>
            <a:endParaRPr lang="de-DE" dirty="0"/>
          </a:p>
        </p:txBody>
      </p:sp>
      <p:sp>
        <p:nvSpPr>
          <p:cNvPr id="7" name="Slide Number Placeholder 6"/>
          <p:cNvSpPr>
            <a:spLocks noGrp="1"/>
          </p:cNvSpPr>
          <p:nvPr>
            <p:ph type="sldNum" sz="quarter" idx="12"/>
          </p:nvPr>
        </p:nvSpPr>
        <p:spPr/>
        <p:txBody>
          <a:bodyPr/>
          <a:lstStyle/>
          <a:p>
            <a:fld id="{BA875541-8164-4CC7-9F2F-6F0C49BB858D}" type="slidenum">
              <a:rPr lang="de-DE" smtClean="0"/>
              <a:t>‹Nr.›</a:t>
            </a:fld>
            <a:endParaRPr lang="de-DE" dirty="0"/>
          </a:p>
        </p:txBody>
      </p:sp>
    </p:spTree>
    <p:extLst>
      <p:ext uri="{BB962C8B-B14F-4D97-AF65-F5344CB8AC3E}">
        <p14:creationId xmlns:p14="http://schemas.microsoft.com/office/powerpoint/2010/main" val="1351120135"/>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a:t>Mastertitelformat bearbeiten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40FF0622-75E4-48B8-A617-5428CA5926CE}" type="datetimeFigureOut">
              <a:rPr lang="de-DE" smtClean="0"/>
              <a:t>09.11.2023</a:t>
            </a:fld>
            <a:endParaRPr lang="de-DE" dirty="0"/>
          </a:p>
        </p:txBody>
      </p:sp>
      <p:sp>
        <p:nvSpPr>
          <p:cNvPr id="8" name="Footer Placeholder 7"/>
          <p:cNvSpPr>
            <a:spLocks noGrp="1"/>
          </p:cNvSpPr>
          <p:nvPr>
            <p:ph type="ftr" sz="quarter" idx="11"/>
          </p:nvPr>
        </p:nvSpPr>
        <p:spPr/>
        <p:txBody>
          <a:bodyPr/>
          <a:lstStyle/>
          <a:p>
            <a:endParaRPr lang="de-DE" dirty="0"/>
          </a:p>
        </p:txBody>
      </p:sp>
      <p:sp>
        <p:nvSpPr>
          <p:cNvPr id="9" name="Slide Number Placeholder 8"/>
          <p:cNvSpPr>
            <a:spLocks noGrp="1"/>
          </p:cNvSpPr>
          <p:nvPr>
            <p:ph type="sldNum" sz="quarter" idx="12"/>
          </p:nvPr>
        </p:nvSpPr>
        <p:spPr/>
        <p:txBody>
          <a:bodyPr/>
          <a:lstStyle/>
          <a:p>
            <a:fld id="{BA875541-8164-4CC7-9F2F-6F0C49BB858D}" type="slidenum">
              <a:rPr lang="de-DE" smtClean="0"/>
              <a:t>‹Nr.›</a:t>
            </a:fld>
            <a:endParaRPr lang="de-DE" dirty="0"/>
          </a:p>
        </p:txBody>
      </p:sp>
    </p:spTree>
    <p:extLst>
      <p:ext uri="{BB962C8B-B14F-4D97-AF65-F5344CB8AC3E}">
        <p14:creationId xmlns:p14="http://schemas.microsoft.com/office/powerpoint/2010/main" val="2370403310"/>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40FF0622-75E4-48B8-A617-5428CA5926CE}" type="datetimeFigureOut">
              <a:rPr lang="de-DE" smtClean="0"/>
              <a:t>09.11.2023</a:t>
            </a:fld>
            <a:endParaRPr lang="de-DE" dirty="0"/>
          </a:p>
        </p:txBody>
      </p:sp>
      <p:sp>
        <p:nvSpPr>
          <p:cNvPr id="4" name="Footer Placeholder 3"/>
          <p:cNvSpPr>
            <a:spLocks noGrp="1"/>
          </p:cNvSpPr>
          <p:nvPr>
            <p:ph type="ftr" sz="quarter" idx="11"/>
          </p:nvPr>
        </p:nvSpPr>
        <p:spPr/>
        <p:txBody>
          <a:bodyPr/>
          <a:lstStyle/>
          <a:p>
            <a:endParaRPr lang="de-DE" dirty="0"/>
          </a:p>
        </p:txBody>
      </p:sp>
      <p:sp>
        <p:nvSpPr>
          <p:cNvPr id="5" name="Slide Number Placeholder 4"/>
          <p:cNvSpPr>
            <a:spLocks noGrp="1"/>
          </p:cNvSpPr>
          <p:nvPr>
            <p:ph type="sldNum" sz="quarter" idx="12"/>
          </p:nvPr>
        </p:nvSpPr>
        <p:spPr/>
        <p:txBody>
          <a:bodyPr/>
          <a:lstStyle/>
          <a:p>
            <a:fld id="{BA875541-8164-4CC7-9F2F-6F0C49BB858D}" type="slidenum">
              <a:rPr lang="de-DE" smtClean="0"/>
              <a:t>‹Nr.›</a:t>
            </a:fld>
            <a:endParaRPr lang="de-DE" dirty="0"/>
          </a:p>
        </p:txBody>
      </p:sp>
    </p:spTree>
    <p:extLst>
      <p:ext uri="{BB962C8B-B14F-4D97-AF65-F5344CB8AC3E}">
        <p14:creationId xmlns:p14="http://schemas.microsoft.com/office/powerpoint/2010/main" val="745652987"/>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FF0622-75E4-48B8-A617-5428CA5926CE}" type="datetimeFigureOut">
              <a:rPr lang="de-DE" smtClean="0"/>
              <a:t>09.11.2023</a:t>
            </a:fld>
            <a:endParaRPr lang="de-DE" dirty="0"/>
          </a:p>
        </p:txBody>
      </p:sp>
      <p:sp>
        <p:nvSpPr>
          <p:cNvPr id="3" name="Footer Placeholder 2"/>
          <p:cNvSpPr>
            <a:spLocks noGrp="1"/>
          </p:cNvSpPr>
          <p:nvPr>
            <p:ph type="ftr" sz="quarter" idx="11"/>
          </p:nvPr>
        </p:nvSpPr>
        <p:spPr/>
        <p:txBody>
          <a:bodyPr/>
          <a:lstStyle/>
          <a:p>
            <a:endParaRPr lang="de-DE" dirty="0"/>
          </a:p>
        </p:txBody>
      </p:sp>
      <p:sp>
        <p:nvSpPr>
          <p:cNvPr id="4" name="Slide Number Placeholder 3"/>
          <p:cNvSpPr>
            <a:spLocks noGrp="1"/>
          </p:cNvSpPr>
          <p:nvPr>
            <p:ph type="sldNum" sz="quarter" idx="12"/>
          </p:nvPr>
        </p:nvSpPr>
        <p:spPr/>
        <p:txBody>
          <a:bodyPr/>
          <a:lstStyle/>
          <a:p>
            <a:fld id="{BA875541-8164-4CC7-9F2F-6F0C49BB858D}" type="slidenum">
              <a:rPr lang="de-DE" smtClean="0"/>
              <a:t>‹Nr.›</a:t>
            </a:fld>
            <a:endParaRPr lang="de-DE" dirty="0"/>
          </a:p>
        </p:txBody>
      </p:sp>
    </p:spTree>
    <p:extLst>
      <p:ext uri="{BB962C8B-B14F-4D97-AF65-F5344CB8AC3E}">
        <p14:creationId xmlns:p14="http://schemas.microsoft.com/office/powerpoint/2010/main" val="3830086764"/>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de-DE"/>
              <a:t>Mastertitelformat bearbeiten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40FF0622-75E4-48B8-A617-5428CA5926CE}" type="datetimeFigureOut">
              <a:rPr lang="de-DE" smtClean="0"/>
              <a:t>09.11.2023</a:t>
            </a:fld>
            <a:endParaRPr lang="de-DE" dirty="0"/>
          </a:p>
        </p:txBody>
      </p:sp>
      <p:sp>
        <p:nvSpPr>
          <p:cNvPr id="6" name="Footer Placeholder 5"/>
          <p:cNvSpPr>
            <a:spLocks noGrp="1"/>
          </p:cNvSpPr>
          <p:nvPr>
            <p:ph type="ftr" sz="quarter" idx="11"/>
          </p:nvPr>
        </p:nvSpPr>
        <p:spPr/>
        <p:txBody>
          <a:bodyPr/>
          <a:lstStyle/>
          <a:p>
            <a:endParaRPr lang="de-DE" dirty="0"/>
          </a:p>
        </p:txBody>
      </p:sp>
      <p:sp>
        <p:nvSpPr>
          <p:cNvPr id="7" name="Slide Number Placeholder 6"/>
          <p:cNvSpPr>
            <a:spLocks noGrp="1"/>
          </p:cNvSpPr>
          <p:nvPr>
            <p:ph type="sldNum" sz="quarter" idx="12"/>
          </p:nvPr>
        </p:nvSpPr>
        <p:spPr/>
        <p:txBody>
          <a:bodyPr/>
          <a:lstStyle/>
          <a:p>
            <a:fld id="{BA875541-8164-4CC7-9F2F-6F0C49BB858D}" type="slidenum">
              <a:rPr lang="de-DE" smtClean="0"/>
              <a:t>‹Nr.›</a:t>
            </a:fld>
            <a:endParaRPr lang="de-DE" dirty="0"/>
          </a:p>
        </p:txBody>
      </p:sp>
    </p:spTree>
    <p:extLst>
      <p:ext uri="{BB962C8B-B14F-4D97-AF65-F5344CB8AC3E}">
        <p14:creationId xmlns:p14="http://schemas.microsoft.com/office/powerpoint/2010/main" val="2567507846"/>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de-DE"/>
              <a:t>Mastertitelformat bearbeiten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6" name="Footer Placeholder 5"/>
          <p:cNvSpPr>
            <a:spLocks noGrp="1"/>
          </p:cNvSpPr>
          <p:nvPr>
            <p:ph type="ftr" sz="quarter" idx="11"/>
          </p:nvPr>
        </p:nvSpPr>
        <p:spPr/>
        <p:txBody>
          <a:bodyPr/>
          <a:lstStyle/>
          <a:p>
            <a:endParaRPr lang="de-DE" dirty="0"/>
          </a:p>
        </p:txBody>
      </p:sp>
      <p:sp>
        <p:nvSpPr>
          <p:cNvPr id="7" name="Slide Number Placeholder 6"/>
          <p:cNvSpPr>
            <a:spLocks noGrp="1"/>
          </p:cNvSpPr>
          <p:nvPr>
            <p:ph type="sldNum" sz="quarter" idx="12"/>
          </p:nvPr>
        </p:nvSpPr>
        <p:spPr/>
        <p:txBody>
          <a:bodyPr/>
          <a:lstStyle/>
          <a:p>
            <a:fld id="{BA875541-8164-4CC7-9F2F-6F0C49BB858D}" type="slidenum">
              <a:rPr lang="de-DE" smtClean="0"/>
              <a:t>‹Nr.›</a:t>
            </a:fld>
            <a:endParaRPr lang="de-DE" dirty="0"/>
          </a:p>
        </p:txBody>
      </p:sp>
      <p:sp>
        <p:nvSpPr>
          <p:cNvPr id="5" name="Date Placeholder 4"/>
          <p:cNvSpPr>
            <a:spLocks noGrp="1"/>
          </p:cNvSpPr>
          <p:nvPr>
            <p:ph type="dt" sz="half" idx="10"/>
          </p:nvPr>
        </p:nvSpPr>
        <p:spPr/>
        <p:txBody>
          <a:bodyPr/>
          <a:lstStyle/>
          <a:p>
            <a:fld id="{40FF0622-75E4-48B8-A617-5428CA5926CE}" type="datetimeFigureOut">
              <a:rPr lang="de-DE" smtClean="0"/>
              <a:t>09.11.2023</a:t>
            </a:fld>
            <a:endParaRPr lang="de-DE" dirty="0"/>
          </a:p>
        </p:txBody>
      </p:sp>
    </p:spTree>
    <p:extLst>
      <p:ext uri="{BB962C8B-B14F-4D97-AF65-F5344CB8AC3E}">
        <p14:creationId xmlns:p14="http://schemas.microsoft.com/office/powerpoint/2010/main" val="662834912"/>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de-DE"/>
              <a:t>Mastertitelformat bearbeiten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0FF0622-75E4-48B8-A617-5428CA5926CE}" type="datetimeFigureOut">
              <a:rPr lang="de-DE" smtClean="0"/>
              <a:t>09.11.2023</a:t>
            </a:fld>
            <a:endParaRPr lang="de-DE"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de-DE"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A875541-8164-4CC7-9F2F-6F0C49BB858D}" type="slidenum">
              <a:rPr lang="de-DE" smtClean="0"/>
              <a:t>‹Nr.›</a:t>
            </a:fld>
            <a:endParaRPr lang="de-DE" dirty="0"/>
          </a:p>
        </p:txBody>
      </p:sp>
    </p:spTree>
    <p:extLst>
      <p:ext uri="{BB962C8B-B14F-4D97-AF65-F5344CB8AC3E}">
        <p14:creationId xmlns:p14="http://schemas.microsoft.com/office/powerpoint/2010/main" val="1982002280"/>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 id="2147483809" r:id="rId14"/>
    <p:sldLayoutId id="2147483810" r:id="rId15"/>
    <p:sldLayoutId id="2147483811" r:id="rId16"/>
  </p:sldLayoutIdLst>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131.jpeg"/><Relationship Id="rId4" Type="http://schemas.openxmlformats.org/officeDocument/2006/relationships/image" Target="../media/image130.jpeg"/></Relationships>
</file>

<file path=ppt/slides/_rels/slide10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133.jpg"/><Relationship Id="rId4" Type="http://schemas.openxmlformats.org/officeDocument/2006/relationships/image" Target="../media/image132.jpg"/></Relationships>
</file>

<file path=ppt/slides/_rels/slide10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35.jpg"/><Relationship Id="rId5" Type="http://schemas.openxmlformats.org/officeDocument/2006/relationships/image" Target="../media/image134.jpg"/><Relationship Id="rId4" Type="http://schemas.openxmlformats.org/officeDocument/2006/relationships/hyperlink" Target="https://de.statista.com/"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09.jpg"/><Relationship Id="rId5" Type="http://schemas.openxmlformats.org/officeDocument/2006/relationships/image" Target="../media/image137.jpg"/><Relationship Id="rId4" Type="http://schemas.openxmlformats.org/officeDocument/2006/relationships/image" Target="../media/image136.jpg"/></Relationships>
</file>

<file path=ppt/slides/_rels/slide10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38.jpeg"/></Relationships>
</file>

<file path=ppt/slides/_rels/slide107.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slideLayout" Target="../slideLayouts/slideLayout1.xml"/><Relationship Id="rId7" Type="http://schemas.openxmlformats.org/officeDocument/2006/relationships/image" Target="../media/image139.png"/><Relationship Id="rId12" Type="http://schemas.openxmlformats.org/officeDocument/2006/relationships/image" Target="../media/image144.jpeg"/><Relationship Id="rId2" Type="http://schemas.openxmlformats.org/officeDocument/2006/relationships/video" Target="https://www.youtube.com/embed/tVqrGoNQWyA?feature=oembed" TargetMode="External"/><Relationship Id="rId1" Type="http://schemas.openxmlformats.org/officeDocument/2006/relationships/video" Target="https://www.youtube.com/embed/maFWkPVCo1k?feature=oembed" TargetMode="External"/><Relationship Id="rId6" Type="http://schemas.openxmlformats.org/officeDocument/2006/relationships/image" Target="../media/image138.jpeg"/><Relationship Id="rId11" Type="http://schemas.openxmlformats.org/officeDocument/2006/relationships/image" Target="../media/image143.jpeg"/><Relationship Id="rId5" Type="http://schemas.openxmlformats.org/officeDocument/2006/relationships/image" Target="../media/image100.jpeg"/><Relationship Id="rId10" Type="http://schemas.openxmlformats.org/officeDocument/2006/relationships/image" Target="../media/image142.jpeg"/><Relationship Id="rId4" Type="http://schemas.openxmlformats.org/officeDocument/2006/relationships/image" Target="../media/image16.png"/><Relationship Id="rId9" Type="http://schemas.openxmlformats.org/officeDocument/2006/relationships/image" Target="../media/image141.jpeg"/></Relationships>
</file>

<file path=ppt/slides/_rels/slide10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38.jpeg"/><Relationship Id="rId5" Type="http://schemas.openxmlformats.org/officeDocument/2006/relationships/image" Target="../media/image146.jpg"/><Relationship Id="rId4" Type="http://schemas.openxmlformats.org/officeDocument/2006/relationships/image" Target="../media/image145.png"/></Relationships>
</file>

<file path=ppt/slides/_rels/slide10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147.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image" Target="../media/image148.jpg"/><Relationship Id="rId1" Type="http://schemas.openxmlformats.org/officeDocument/2006/relationships/slideLayout" Target="../slideLayouts/slideLayout1.xml"/><Relationship Id="rId6" Type="http://schemas.openxmlformats.org/officeDocument/2006/relationships/image" Target="../media/image100.jpeg"/><Relationship Id="rId5" Type="http://schemas.openxmlformats.org/officeDocument/2006/relationships/image" Target="../media/image151.jpeg"/><Relationship Id="rId4" Type="http://schemas.openxmlformats.org/officeDocument/2006/relationships/image" Target="../media/image150.jpg"/></Relationships>
</file>

<file path=ppt/slides/_rels/slide11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00.jpe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hyperlink" Target="https://videos.simpleshow.com/abyZVTirbl" TargetMode="External"/><Relationship Id="rId2" Type="http://schemas.openxmlformats.org/officeDocument/2006/relationships/image" Target="../media/image100.jpeg"/><Relationship Id="rId1" Type="http://schemas.openxmlformats.org/officeDocument/2006/relationships/slideLayout" Target="../slideLayouts/slideLayout1.xml"/><Relationship Id="rId4" Type="http://schemas.openxmlformats.org/officeDocument/2006/relationships/image" Target="../media/image153.png"/></Relationships>
</file>

<file path=ppt/slides/_rels/slide113.xml.rels><?xml version="1.0" encoding="UTF-8" standalone="yes"?>
<Relationships xmlns="http://schemas.openxmlformats.org/package/2006/relationships"><Relationship Id="rId3" Type="http://schemas.openxmlformats.org/officeDocument/2006/relationships/hyperlink" Target="http://www.ernstgusenbauer.net/Meine%20Padlets/" TargetMode="External"/><Relationship Id="rId2" Type="http://schemas.openxmlformats.org/officeDocument/2006/relationships/image" Target="../media/image100.jpeg"/><Relationship Id="rId1" Type="http://schemas.openxmlformats.org/officeDocument/2006/relationships/slideLayout" Target="../slideLayouts/slideLayout1.xml"/><Relationship Id="rId5" Type="http://schemas.openxmlformats.org/officeDocument/2006/relationships/image" Target="../media/image14.svg"/><Relationship Id="rId4" Type="http://schemas.openxmlformats.org/officeDocument/2006/relationships/image" Target="../media/image13.png"/></Relationships>
</file>

<file path=ppt/slides/_rels/slide114.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hdgoe.at/korneuburger-eid"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jpeg"/><Relationship Id="rId5" Type="http://schemas.openxmlformats.org/officeDocument/2006/relationships/hyperlink" Target="https://austria-forum.org/af/Wissenssammlungen/Symbole/Faschismus_-_die_Symbole/Trabrennplatzrede_1933" TargetMode="External"/><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hyperlink" Target="http://www.ernstgusenbauer.net/"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4.svg"/></Relationships>
</file>

<file path=ppt/slides/_rels/slide25.xml.rels><?xml version="1.0" encoding="UTF-8" standalone="yes"?>
<Relationships xmlns="http://schemas.openxmlformats.org/package/2006/relationships"><Relationship Id="rId8" Type="http://schemas.openxmlformats.org/officeDocument/2006/relationships/hyperlink" Target="https://a.digi4school.at/ebook/2099/?page=54" TargetMode="External"/><Relationship Id="rId13" Type="http://schemas.openxmlformats.org/officeDocument/2006/relationships/hyperlink" Target="https://www.scook.at/produkt/ec4c3d50-b0bf-46e6-825e-a5f56956708f" TargetMode="External"/><Relationship Id="rId3" Type="http://schemas.openxmlformats.org/officeDocument/2006/relationships/hyperlink" Target="https://a.digi4school.at/ebook/6575/?page=17" TargetMode="External"/><Relationship Id="rId7" Type="http://schemas.openxmlformats.org/officeDocument/2006/relationships/hyperlink" Target="https://a.digi4school.at/ebook/2099/?page=31" TargetMode="External"/><Relationship Id="rId12" Type="http://schemas.openxmlformats.org/officeDocument/2006/relationships/hyperlink" Target="https://a.digi4school.at/ebook/6554/?page=34" TargetMode="External"/><Relationship Id="rId2" Type="http://schemas.openxmlformats.org/officeDocument/2006/relationships/hyperlink" Target="https://a.digi4school.at/ebook/6575/?page=12" TargetMode="External"/><Relationship Id="rId1" Type="http://schemas.openxmlformats.org/officeDocument/2006/relationships/slideLayout" Target="../slideLayouts/slideLayout1.xml"/><Relationship Id="rId6" Type="http://schemas.openxmlformats.org/officeDocument/2006/relationships/hyperlink" Target="https://a.digi4school.at/ebook/2099/?page=30" TargetMode="External"/><Relationship Id="rId11" Type="http://schemas.openxmlformats.org/officeDocument/2006/relationships/hyperlink" Target="https://a.digi4school.at/ebook/6554/?page=33" TargetMode="External"/><Relationship Id="rId5" Type="http://schemas.openxmlformats.org/officeDocument/2006/relationships/hyperlink" Target="https://a.digi4school.at/ebook/6575/?page=25" TargetMode="External"/><Relationship Id="rId10" Type="http://schemas.openxmlformats.org/officeDocument/2006/relationships/hyperlink" Target="https://a.digi4school.at/ebook/6554/?page=25" TargetMode="External"/><Relationship Id="rId4" Type="http://schemas.openxmlformats.org/officeDocument/2006/relationships/hyperlink" Target="https://a.digi4school.at/ebook/6575/?page=18" TargetMode="External"/><Relationship Id="rId9" Type="http://schemas.openxmlformats.org/officeDocument/2006/relationships/hyperlink" Target="https://a.digi4school.at/ebook/2099/?page=55"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hyperlink" Target="https://www.ris.bka.gv.at/GeltendeFassungDatumsauswahl.wxe?Abfrage=Bundesnormen&amp;Gesetzesnummer=20007850&amp;FassungVom=2023-03-25" TargetMode="Externa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3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slideLayout" Target="../slideLayouts/slideLayout1.xml"/><Relationship Id="rId1" Type="http://schemas.openxmlformats.org/officeDocument/2006/relationships/video" Target="https://www.youtube.com/embed/q8RTu-0tRaM?feature=oembed" TargetMode="External"/><Relationship Id="rId4" Type="http://schemas.openxmlformats.org/officeDocument/2006/relationships/image" Target="../media/image23.jpeg"/></Relationships>
</file>

<file path=ppt/slides/_rels/slide3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slideLayout" Target="../slideLayouts/slideLayout1.xml"/><Relationship Id="rId1" Type="http://schemas.openxmlformats.org/officeDocument/2006/relationships/video" Target="https://www.youtube.com/embed/w1TInA93WEo?feature=oembed" TargetMode="External"/><Relationship Id="rId5" Type="http://schemas.openxmlformats.org/officeDocument/2006/relationships/image" Target="../media/image26.jpeg"/><Relationship Id="rId4" Type="http://schemas.openxmlformats.org/officeDocument/2006/relationships/image" Target="../media/image25.jpeg"/></Relationships>
</file>

<file path=ppt/slides/_rels/slide3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jp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5.jp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xml"/><Relationship Id="rId4" Type="http://schemas.openxmlformats.org/officeDocument/2006/relationships/image" Target="../media/image41.emf"/></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9.png"/><Relationship Id="rId4" Type="http://schemas.openxmlformats.org/officeDocument/2006/relationships/image" Target="../media/image44.jpg"/></Relationships>
</file>

<file path=ppt/slides/_rels/slide43.xml.rels><?xml version="1.0" encoding="UTF-8" standalone="yes"?>
<Relationships xmlns="http://schemas.openxmlformats.org/package/2006/relationships"><Relationship Id="rId2" Type="http://schemas.openxmlformats.org/officeDocument/2006/relationships/image" Target="../media/image45.jfif"/><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4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55.jpg"/><Relationship Id="rId4" Type="http://schemas.openxmlformats.org/officeDocument/2006/relationships/image" Target="../media/image54.gif"/></Relationships>
</file>

<file path=ppt/slides/_rels/slide5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61.jpg"/><Relationship Id="rId4" Type="http://schemas.openxmlformats.org/officeDocument/2006/relationships/image" Target="../media/image60.jp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3.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9.png"/><Relationship Id="rId5" Type="http://schemas.openxmlformats.org/officeDocument/2006/relationships/image" Target="../media/image62.jpg"/><Relationship Id="rId4" Type="http://schemas.openxmlformats.org/officeDocument/2006/relationships/image" Target="../media/image16.png"/></Relationships>
</file>

<file path=ppt/slides/_rels/slide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65.jpeg"/><Relationship Id="rId4" Type="http://schemas.openxmlformats.org/officeDocument/2006/relationships/image" Target="../media/image64.jpeg"/></Relationships>
</file>

<file path=ppt/slides/_rels/slide5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a.digi4school.at/ebook/2099/?page=44" TargetMode="External"/><Relationship Id="rId2" Type="http://schemas.openxmlformats.org/officeDocument/2006/relationships/hyperlink" Target="https://www.scook.at/produkt/ec4c3d50-b0bf-46e6-825e-a5f56956708f" TargetMode="External"/><Relationship Id="rId1" Type="http://schemas.openxmlformats.org/officeDocument/2006/relationships/slideLayout" Target="../slideLayouts/slideLayout1.xml"/><Relationship Id="rId6" Type="http://schemas.openxmlformats.org/officeDocument/2006/relationships/hyperlink" Target="https://a.digi4school.at/ebook/6554/?page=30" TargetMode="External"/><Relationship Id="rId5" Type="http://schemas.openxmlformats.org/officeDocument/2006/relationships/hyperlink" Target="https://a.digi4school.at/ebook/6575/?page=13" TargetMode="External"/><Relationship Id="rId4" Type="http://schemas.openxmlformats.org/officeDocument/2006/relationships/hyperlink" Target="https://a.digi4school.at/ebook/2099/?page=45"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69.jpeg"/></Relationships>
</file>

<file path=ppt/slides/_rels/slide6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75.jpeg"/></Relationships>
</file>

<file path=ppt/slides/_rels/slide6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78.jpg"/></Relationships>
</file>

<file path=ppt/slides/_rels/slide7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81.jpeg"/><Relationship Id="rId4" Type="http://schemas.openxmlformats.org/officeDocument/2006/relationships/image" Target="../media/image80.jpeg"/></Relationships>
</file>

<file path=ppt/slides/_rels/slide72.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84.jpg"/><Relationship Id="rId4" Type="http://schemas.openxmlformats.org/officeDocument/2006/relationships/image" Target="../media/image83.jpg"/></Relationships>
</file>

<file path=ppt/slides/_rels/slide73.xml.rels><?xml version="1.0" encoding="UTF-8" standalone="yes"?>
<Relationships xmlns="http://schemas.openxmlformats.org/package/2006/relationships"><Relationship Id="rId3" Type="http://schemas.openxmlformats.org/officeDocument/2006/relationships/image" Target="../media/image85.jpg"/><Relationship Id="rId7" Type="http://schemas.openxmlformats.org/officeDocument/2006/relationships/hyperlink" Target="https://youtu.be/udfJCm6Khvc?si=9Ul4p1QrxqnzFreW" TargetMode="External"/><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hyperlink" Target="https://youtu.be/dMTHwuQnIKA" TargetMode="External"/><Relationship Id="rId5" Type="http://schemas.openxmlformats.org/officeDocument/2006/relationships/image" Target="../media/image87.jpeg"/><Relationship Id="rId4" Type="http://schemas.openxmlformats.org/officeDocument/2006/relationships/image" Target="../media/image86.jpeg"/></Relationships>
</file>

<file path=ppt/slides/_rels/slide7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89.jpeg"/></Relationships>
</file>

<file path=ppt/slides/_rels/slide7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91.jpeg"/></Relationships>
</file>

<file path=ppt/slides/_rels/slide7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93.png"/></Relationships>
</file>

<file path=ppt/slides/_rels/slide77.xml.rels><?xml version="1.0" encoding="UTF-8" standalone="yes"?>
<Relationships xmlns="http://schemas.openxmlformats.org/package/2006/relationships"><Relationship Id="rId3" Type="http://schemas.openxmlformats.org/officeDocument/2006/relationships/hyperlink" Target="https://www.mentimeter.com/app/presentation/alaqvwf62bx966abuc7t13redipv8hed/8ahmef2nkiyi/edit"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video" Target="https://www.youtube.com/embed/QEnsX87nb7M?feature=oembed" TargetMode="External"/><Relationship Id="rId5" Type="http://schemas.openxmlformats.org/officeDocument/2006/relationships/image" Target="../media/image95.png"/><Relationship Id="rId4" Type="http://schemas.openxmlformats.org/officeDocument/2006/relationships/image" Target="../media/image94.jpeg"/></Relationships>
</file>

<file path=ppt/slides/_rels/slide7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xml"/><Relationship Id="rId5" Type="http://schemas.openxmlformats.org/officeDocument/2006/relationships/image" Target="../media/image99.png"/><Relationship Id="rId4" Type="http://schemas.openxmlformats.org/officeDocument/2006/relationships/image" Target="../media/image9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102.jpg"/><Relationship Id="rId7" Type="http://schemas.openxmlformats.org/officeDocument/2006/relationships/hyperlink" Target="https://pixabay.com/de/welle-ozean-meer-spritzen-1418688/" TargetMode="External"/><Relationship Id="rId2" Type="http://schemas.openxmlformats.org/officeDocument/2006/relationships/image" Target="../media/image100.jpeg"/><Relationship Id="rId1" Type="http://schemas.openxmlformats.org/officeDocument/2006/relationships/slideLayout" Target="../slideLayouts/slideLayout1.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85.xml.rels><?xml version="1.0" encoding="UTF-8" standalone="yes"?>
<Relationships xmlns="http://schemas.openxmlformats.org/package/2006/relationships"><Relationship Id="rId3" Type="http://schemas.openxmlformats.org/officeDocument/2006/relationships/image" Target="../media/image107.jpg"/><Relationship Id="rId7" Type="http://schemas.openxmlformats.org/officeDocument/2006/relationships/image" Target="../media/image110.jpg"/><Relationship Id="rId2" Type="http://schemas.openxmlformats.org/officeDocument/2006/relationships/image" Target="../media/image106.jpg"/><Relationship Id="rId1" Type="http://schemas.openxmlformats.org/officeDocument/2006/relationships/slideLayout" Target="../slideLayouts/slideLayout2.xml"/><Relationship Id="rId6" Type="http://schemas.openxmlformats.org/officeDocument/2006/relationships/image" Target="../media/image102.jpg"/><Relationship Id="rId5" Type="http://schemas.openxmlformats.org/officeDocument/2006/relationships/image" Target="../media/image109.jpg"/><Relationship Id="rId4" Type="http://schemas.openxmlformats.org/officeDocument/2006/relationships/image" Target="../media/image108.jpg"/></Relationships>
</file>

<file path=ppt/slides/_rels/slide86.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image" Target="../media/image112.jpg"/><Relationship Id="rId7" Type="http://schemas.openxmlformats.org/officeDocument/2006/relationships/image" Target="../media/image116.jpeg"/><Relationship Id="rId2" Type="http://schemas.openxmlformats.org/officeDocument/2006/relationships/image" Target="../media/image111.jpg"/><Relationship Id="rId1" Type="http://schemas.openxmlformats.org/officeDocument/2006/relationships/slideLayout" Target="../slideLayouts/slideLayout2.xml"/><Relationship Id="rId6" Type="http://schemas.openxmlformats.org/officeDocument/2006/relationships/image" Target="../media/image115.jpg"/><Relationship Id="rId5" Type="http://schemas.openxmlformats.org/officeDocument/2006/relationships/image" Target="../media/image114.jpg"/><Relationship Id="rId4" Type="http://schemas.openxmlformats.org/officeDocument/2006/relationships/image" Target="../media/image113.jpg"/></Relationships>
</file>

<file path=ppt/slides/_rels/slide8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00.jpeg"/><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20.jpeg"/><Relationship Id="rId7" Type="http://schemas.openxmlformats.org/officeDocument/2006/relationships/diagramQuickStyle" Target="../diagrams/quickStyle3.xml"/><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121.jpeg"/><Relationship Id="rId4" Type="http://schemas.openxmlformats.org/officeDocument/2006/relationships/image" Target="../media/image21.jpg"/><Relationship Id="rId9" Type="http://schemas.microsoft.com/office/2007/relationships/diagramDrawing" Target="../diagrams/drawing3.xml"/></Relationships>
</file>

<file path=ppt/slides/_rels/slide9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123.jpeg"/><Relationship Id="rId4" Type="http://schemas.openxmlformats.org/officeDocument/2006/relationships/image" Target="../media/image122.png"/></Relationships>
</file>

<file path=ppt/slides/_rels/slide96.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100.jpeg"/><Relationship Id="rId4" Type="http://schemas.openxmlformats.org/officeDocument/2006/relationships/image" Target="../media/image125.jpg"/></Relationships>
</file>

<file path=ppt/slides/_rels/slide97.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100.jpeg"/><Relationship Id="rId4" Type="http://schemas.openxmlformats.org/officeDocument/2006/relationships/image" Target="../media/image127.jpg"/></Relationships>
</file>

<file path=ppt/slides/_rels/slide98.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00.jpeg"/></Relationships>
</file>

<file path=ppt/slides/_rels/slide9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video" Target="https://www.youtube.com/embed/ebc4TL1XWjU?feature=oembed" TargetMode="External"/><Relationship Id="rId6" Type="http://schemas.openxmlformats.org/officeDocument/2006/relationships/image" Target="../media/image129.jpeg"/><Relationship Id="rId5" Type="http://schemas.openxmlformats.org/officeDocument/2006/relationships/image" Target="../media/image100.jpeg"/><Relationship Id="rId4" Type="http://schemas.openxmlformats.org/officeDocument/2006/relationships/image" Target="../media/image1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tertitel 7"/>
          <p:cNvSpPr>
            <a:spLocks noGrp="1"/>
          </p:cNvSpPr>
          <p:nvPr>
            <p:ph type="subTitle" idx="1"/>
          </p:nvPr>
        </p:nvSpPr>
        <p:spPr>
          <a:xfrm>
            <a:off x="753624" y="335917"/>
            <a:ext cx="9996437" cy="1988830"/>
          </a:xfrm>
        </p:spPr>
        <p:txBody>
          <a:bodyPr>
            <a:normAutofit/>
          </a:bodyPr>
          <a:lstStyle/>
          <a:p>
            <a:pPr algn="ctr"/>
            <a:r>
              <a:rPr lang="de-AT" sz="4000" b="1" dirty="0">
                <a:solidFill>
                  <a:schemeClr val="tx1"/>
                </a:solidFill>
                <a:latin typeface="+mj-lt"/>
              </a:rPr>
              <a:t>GESCHICHTE mit dem LEHRBUCH UNTERRICHTEN – War`s das?</a:t>
            </a:r>
            <a:endParaRPr lang="de-AT" sz="2800" b="1" dirty="0">
              <a:solidFill>
                <a:schemeClr val="tx1"/>
              </a:solidFill>
            </a:endParaRPr>
          </a:p>
        </p:txBody>
      </p:sp>
      <p:sp>
        <p:nvSpPr>
          <p:cNvPr id="7" name="Textfeld 6">
            <a:extLst>
              <a:ext uri="{FF2B5EF4-FFF2-40B4-BE49-F238E27FC236}">
                <a16:creationId xmlns:a16="http://schemas.microsoft.com/office/drawing/2014/main" id="{713B376B-39C1-4EF6-B565-146B4ED558CB}"/>
              </a:ext>
            </a:extLst>
          </p:cNvPr>
          <p:cNvSpPr txBox="1"/>
          <p:nvPr/>
        </p:nvSpPr>
        <p:spPr>
          <a:xfrm>
            <a:off x="753624" y="5458438"/>
            <a:ext cx="4569675" cy="646331"/>
          </a:xfrm>
          <a:prstGeom prst="rect">
            <a:avLst/>
          </a:prstGeom>
          <a:noFill/>
        </p:spPr>
        <p:txBody>
          <a:bodyPr wrap="square" rtlCol="0">
            <a:spAutoFit/>
          </a:bodyPr>
          <a:lstStyle/>
          <a:p>
            <a:r>
              <a:rPr lang="de-DE" b="1" i="1" dirty="0">
                <a:latin typeface="+mj-lt"/>
              </a:rPr>
              <a:t>Referent: Dr. Ernst Gusenbauer MA </a:t>
            </a:r>
            <a:r>
              <a:rPr lang="de-DE" b="1" i="1" dirty="0" err="1">
                <a:latin typeface="+mj-lt"/>
              </a:rPr>
              <a:t>BEd</a:t>
            </a:r>
            <a:endParaRPr lang="de-DE" b="1" i="1" dirty="0">
              <a:latin typeface="+mj-lt"/>
            </a:endParaRPr>
          </a:p>
          <a:p>
            <a:r>
              <a:rPr lang="de-DE" b="1" i="1" dirty="0">
                <a:latin typeface="+mj-lt"/>
              </a:rPr>
              <a:t>ehem. </a:t>
            </a:r>
            <a:r>
              <a:rPr lang="de-DE" b="1" i="1" dirty="0" err="1">
                <a:latin typeface="+mj-lt"/>
              </a:rPr>
              <a:t>LAG_Leiter</a:t>
            </a:r>
            <a:r>
              <a:rPr lang="de-DE" b="1" i="1" dirty="0">
                <a:latin typeface="+mj-lt"/>
              </a:rPr>
              <a:t> GS PH OÖ</a:t>
            </a:r>
            <a:endParaRPr lang="de-AT" b="1" i="1" dirty="0">
              <a:latin typeface="+mj-lt"/>
            </a:endParaRPr>
          </a:p>
        </p:txBody>
      </p:sp>
      <p:sp>
        <p:nvSpPr>
          <p:cNvPr id="3" name="Textfeld 2">
            <a:extLst>
              <a:ext uri="{FF2B5EF4-FFF2-40B4-BE49-F238E27FC236}">
                <a16:creationId xmlns:a16="http://schemas.microsoft.com/office/drawing/2014/main" id="{394EC03E-FC6B-F33F-2294-A7A06586ADEF}"/>
              </a:ext>
            </a:extLst>
          </p:cNvPr>
          <p:cNvSpPr txBox="1"/>
          <p:nvPr/>
        </p:nvSpPr>
        <p:spPr>
          <a:xfrm>
            <a:off x="753625" y="3557116"/>
            <a:ext cx="5077579" cy="1938992"/>
          </a:xfrm>
          <a:prstGeom prst="rect">
            <a:avLst/>
          </a:prstGeom>
          <a:noFill/>
        </p:spPr>
        <p:txBody>
          <a:bodyPr wrap="square" rtlCol="0">
            <a:spAutoFit/>
          </a:bodyPr>
          <a:lstStyle/>
          <a:p>
            <a:r>
              <a:rPr lang="de-DE" sz="2400" b="1" dirty="0"/>
              <a:t>Zentrale Fortbildung  2023/24</a:t>
            </a:r>
          </a:p>
          <a:p>
            <a:r>
              <a:rPr lang="de-DE" sz="2400" b="1" dirty="0"/>
              <a:t>26F3SZGS03</a:t>
            </a:r>
          </a:p>
          <a:p>
            <a:r>
              <a:rPr lang="de-DE" sz="2400" b="1" dirty="0"/>
              <a:t>PH OÖ    O N L I N E </a:t>
            </a:r>
          </a:p>
          <a:p>
            <a:r>
              <a:rPr lang="de-DE" sz="2400" b="1" dirty="0"/>
              <a:t>2.11.2023  14.00 bis 16.00 Uhr</a:t>
            </a:r>
          </a:p>
          <a:p>
            <a:r>
              <a:rPr lang="de-DE" sz="2400" b="1" dirty="0"/>
              <a:t>9.11.2023  14.00 bis 16.00 Uhr </a:t>
            </a:r>
            <a:endParaRPr lang="de-DE" b="1" dirty="0"/>
          </a:p>
        </p:txBody>
      </p:sp>
      <p:pic>
        <p:nvPicPr>
          <p:cNvPr id="4" name="Grafik 3" descr="Ein Bild, das Text enthält.&#10;&#10;Automatisch generierte Beschreibung">
            <a:extLst>
              <a:ext uri="{FF2B5EF4-FFF2-40B4-BE49-F238E27FC236}">
                <a16:creationId xmlns:a16="http://schemas.microsoft.com/office/drawing/2014/main" id="{A87E687F-1983-ED58-15F4-DE9D581CE5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6114" y="2073049"/>
            <a:ext cx="1827554" cy="1198571"/>
          </a:xfrm>
          <a:prstGeom prst="rect">
            <a:avLst/>
          </a:prstGeom>
        </p:spPr>
      </p:pic>
      <p:pic>
        <p:nvPicPr>
          <p:cNvPr id="1026" name="Picture 2" descr="einst und heute 4, chronologisch + E-Book – Westermann">
            <a:extLst>
              <a:ext uri="{FF2B5EF4-FFF2-40B4-BE49-F238E27FC236}">
                <a16:creationId xmlns:a16="http://schemas.microsoft.com/office/drawing/2014/main" id="{1411EE1D-B889-4F94-B2FA-2ECA608B072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89306" y="2413972"/>
            <a:ext cx="1616808" cy="22862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ldergebnis für Zeitbilder 4">
            <a:extLst>
              <a:ext uri="{FF2B5EF4-FFF2-40B4-BE49-F238E27FC236}">
                <a16:creationId xmlns:a16="http://schemas.microsoft.com/office/drawing/2014/main" id="{7C6689C0-CCB3-4669-99F8-6B07EE8BA5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7624" y="1891572"/>
            <a:ext cx="1508795" cy="228628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ildergebnis für mehrfach geschichte 4">
            <a:extLst>
              <a:ext uri="{FF2B5EF4-FFF2-40B4-BE49-F238E27FC236}">
                <a16:creationId xmlns:a16="http://schemas.microsoft.com/office/drawing/2014/main" id="{A70D2F9D-5492-43E6-8207-255FAEDF59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37929" y="2438300"/>
            <a:ext cx="1630714" cy="229554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überall Geschichte 4">
            <a:extLst>
              <a:ext uri="{FF2B5EF4-FFF2-40B4-BE49-F238E27FC236}">
                <a16:creationId xmlns:a16="http://schemas.microsoft.com/office/drawing/2014/main" id="{ECDD6D49-9769-4764-A058-059A5551D67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17624" y="4177860"/>
            <a:ext cx="1508795" cy="2391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4220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6386010" y="842705"/>
            <a:ext cx="248786" cy="369332"/>
          </a:xfrm>
          <a:prstGeom prst="rect">
            <a:avLst/>
          </a:prstGeom>
        </p:spPr>
        <p:txBody>
          <a:bodyPr wrap="none">
            <a:spAutoFit/>
          </a:bodyPr>
          <a:lstStyle/>
          <a:p>
            <a:r>
              <a:rPr lang="de-DE" b="1" dirty="0"/>
              <a:t> </a:t>
            </a:r>
          </a:p>
        </p:txBody>
      </p:sp>
      <p:sp>
        <p:nvSpPr>
          <p:cNvPr id="2" name="Textfeld 1">
            <a:extLst>
              <a:ext uri="{FF2B5EF4-FFF2-40B4-BE49-F238E27FC236}">
                <a16:creationId xmlns:a16="http://schemas.microsoft.com/office/drawing/2014/main" id="{8A22CACD-B142-423A-A233-B4CE093A64E0}"/>
              </a:ext>
            </a:extLst>
          </p:cNvPr>
          <p:cNvSpPr txBox="1"/>
          <p:nvPr/>
        </p:nvSpPr>
        <p:spPr>
          <a:xfrm>
            <a:off x="1180214" y="470566"/>
            <a:ext cx="8250865" cy="6309420"/>
          </a:xfrm>
          <a:prstGeom prst="rect">
            <a:avLst/>
          </a:prstGeom>
          <a:noFill/>
        </p:spPr>
        <p:txBody>
          <a:bodyPr wrap="square" rtlCol="0">
            <a:spAutoFit/>
          </a:bodyPr>
          <a:lstStyle/>
          <a:p>
            <a:pPr marL="540385" marR="36195"/>
            <a:r>
              <a:rPr lang="de-DE" sz="2400" b="1" dirty="0">
                <a:effectLst/>
                <a:latin typeface="Calibri" panose="020F0502020204030204" pitchFamily="34" charset="0"/>
                <a:ea typeface="Calibri" panose="020F0502020204030204" pitchFamily="34" charset="0"/>
                <a:cs typeface="Times New Roman" panose="02020603050405020304" pitchFamily="18" charset="0"/>
              </a:rPr>
              <a:t>Kurze Geschichte der 1.Republik Österreich</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a:p>
            <a:pPr marL="540385" marR="36195"/>
            <a:r>
              <a:rPr lang="de-DE" sz="2000" dirty="0">
                <a:effectLst/>
                <a:latin typeface="Calibri" panose="020F0502020204030204" pitchFamily="34" charset="0"/>
                <a:ea typeface="Calibri" panose="020F0502020204030204" pitchFamily="34" charset="0"/>
                <a:cs typeface="Times New Roman" panose="02020603050405020304" pitchFamily="18" charset="0"/>
              </a:rPr>
              <a:t>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540385" marR="36195"/>
            <a:r>
              <a:rPr lang="de-DE" sz="1800" b="1" dirty="0">
                <a:effectLst/>
                <a:latin typeface="Calibri" panose="020F0502020204030204" pitchFamily="34" charset="0"/>
                <a:ea typeface="Calibri" panose="020F0502020204030204" pitchFamily="34" charset="0"/>
                <a:cs typeface="Times New Roman" panose="02020603050405020304" pitchFamily="18" charset="0"/>
              </a:rPr>
              <a:t>Vom Bürgerblock </a:t>
            </a:r>
            <a:r>
              <a:rPr lang="de-DE" b="1" dirty="0">
                <a:latin typeface="Calibri" panose="020F0502020204030204" pitchFamily="34" charset="0"/>
                <a:ea typeface="Calibri" panose="020F0502020204030204" pitchFamily="34" charset="0"/>
                <a:cs typeface="Times New Roman" panose="02020603050405020304" pitchFamily="18" charset="0"/>
              </a:rPr>
              <a:t>zur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autoritäre Diktatur</a:t>
            </a:r>
          </a:p>
          <a:p>
            <a:pPr marL="540385" marR="36195"/>
            <a:endParaRPr lang="de-DE" sz="1800" b="1" dirty="0">
              <a:effectLst/>
              <a:latin typeface="Calibri" panose="020F0502020204030204" pitchFamily="34" charset="0"/>
              <a:ea typeface="Calibri" panose="020F0502020204030204" pitchFamily="34" charset="0"/>
              <a:cs typeface="Times New Roman" panose="02020603050405020304" pitchFamily="18" charset="0"/>
            </a:endParaRPr>
          </a:p>
          <a:p>
            <a:pPr marL="540385" marR="36195"/>
            <a:r>
              <a:rPr lang="de-DE" dirty="0">
                <a:latin typeface="Calibri" panose="020F0502020204030204" pitchFamily="34" charset="0"/>
                <a:ea typeface="Calibri" panose="020F0502020204030204" pitchFamily="34" charset="0"/>
                <a:cs typeface="Times New Roman" panose="02020603050405020304" pitchFamily="18" charset="0"/>
              </a:rPr>
              <a:t>Nachdem im Sommer 1920 die große Koalition zerbrochen war, regierten die Christlichsozialen gemeinsam mit den Großdeutschen und dem Landbund. Diese Koalition nannte man einen Bürgerblock. Die Sozialdemokraten bildeten von da an die Opposition. </a:t>
            </a:r>
          </a:p>
          <a:p>
            <a:pPr marL="540385" marR="36195"/>
            <a:endParaRPr lang="de-DE" dirty="0">
              <a:latin typeface="Calibri" panose="020F0502020204030204" pitchFamily="34" charset="0"/>
              <a:ea typeface="Calibri" panose="020F0502020204030204" pitchFamily="34" charset="0"/>
              <a:cs typeface="Times New Roman" panose="02020603050405020304" pitchFamily="18" charset="0"/>
            </a:endParaRPr>
          </a:p>
          <a:p>
            <a:pPr marL="540385" marR="36195"/>
            <a:r>
              <a:rPr lang="de-DE" dirty="0">
                <a:latin typeface="Calibri" panose="020F0502020204030204" pitchFamily="34" charset="0"/>
                <a:ea typeface="Calibri" panose="020F0502020204030204" pitchFamily="34" charset="0"/>
                <a:cs typeface="Times New Roman" panose="02020603050405020304" pitchFamily="18" charset="0"/>
              </a:rPr>
              <a:t>Als der Ton zwischen den beiden großen Parteien immer rauer wurde, suchten sie sich durch militärische Verbände abzusichern. 1923 erfolgte die Gründung des sozialdemokratischen Republikanischen Schutzbundes. Die Christlichsozialen wiederum stützten sich auf die Heimwehren, die vor allem  in den konservativen Bundesländern einen starken Rückhalt besaßen Die Heimwehren orientierten sich am italienischen Faschismus  und forderten bald die Abschaffung des Parlaments und die Errichtung einer Diktatur.</a:t>
            </a:r>
          </a:p>
          <a:p>
            <a:pPr marL="540385" marR="36195"/>
            <a:endParaRPr lang="de-DE" dirty="0">
              <a:latin typeface="Calibri" panose="020F0502020204030204" pitchFamily="34" charset="0"/>
              <a:ea typeface="Calibri" panose="020F0502020204030204" pitchFamily="34" charset="0"/>
              <a:cs typeface="Times New Roman" panose="02020603050405020304" pitchFamily="18" charset="0"/>
            </a:endParaRPr>
          </a:p>
          <a:p>
            <a:pPr marL="540385" marR="36195"/>
            <a:r>
              <a:rPr lang="de-DE" dirty="0">
                <a:latin typeface="Calibri" panose="020F0502020204030204" pitchFamily="34" charset="0"/>
                <a:ea typeface="Calibri" panose="020F0502020204030204" pitchFamily="34" charset="0"/>
                <a:cs typeface="Times New Roman" panose="02020603050405020304" pitchFamily="18" charset="0"/>
              </a:rPr>
              <a:t>Im Mai 1932 wurde Dr. Engelbert Dollfuss Bundeskanzler. Er regiert nur mit einer Stimme Mehrheit im Parlament und war als  Freund der Heimwehren bekannt.</a:t>
            </a:r>
          </a:p>
          <a:p>
            <a:pPr marL="540385" marR="36195"/>
            <a:endParaRPr lang="de-DE" b="1" dirty="0">
              <a:latin typeface="Calibri" panose="020F0502020204030204" pitchFamily="34" charset="0"/>
              <a:ea typeface="Calibri" panose="020F0502020204030204" pitchFamily="34" charset="0"/>
              <a:cs typeface="Times New Roman" panose="02020603050405020304" pitchFamily="18" charset="0"/>
            </a:endParaRPr>
          </a:p>
          <a:p>
            <a:pPr marL="540385" marR="36195"/>
            <a:endParaRPr lang="de-DE" sz="1800" b="1" dirty="0">
              <a:effectLst/>
              <a:latin typeface="Calibri" panose="020F0502020204030204" pitchFamily="34" charset="0"/>
              <a:ea typeface="Calibri" panose="020F0502020204030204" pitchFamily="34" charset="0"/>
              <a:cs typeface="Times New Roman" panose="02020603050405020304" pitchFamily="18" charset="0"/>
            </a:endParaRPr>
          </a:p>
          <a:p>
            <a:pPr marL="540385" marR="36195"/>
            <a:endParaRPr lang="de-DE" sz="18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88514598"/>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CD264D4B-BCC6-462C-9E6A-D203777C96F3}"/>
              </a:ext>
            </a:extLst>
          </p:cNvPr>
          <p:cNvSpPr txBox="1"/>
          <p:nvPr/>
        </p:nvSpPr>
        <p:spPr>
          <a:xfrm>
            <a:off x="2249984" y="1051795"/>
            <a:ext cx="7056784" cy="1477328"/>
          </a:xfrm>
          <a:prstGeom prst="rect">
            <a:avLst/>
          </a:prstGeom>
          <a:noFill/>
        </p:spPr>
        <p:txBody>
          <a:bodyPr wrap="square" rtlCol="0">
            <a:spAutoFit/>
          </a:bodyPr>
          <a:lstStyle/>
          <a:p>
            <a:endParaRPr lang="de-DE" dirty="0"/>
          </a:p>
          <a:p>
            <a:endParaRPr lang="de-DE" dirty="0"/>
          </a:p>
          <a:p>
            <a:pPr marL="285750" indent="-285750">
              <a:buFont typeface="Arial" panose="020B0604020202020204" pitchFamily="34" charset="0"/>
              <a:buChar char="•"/>
            </a:pPr>
            <a:endParaRPr lang="de-DE" dirty="0"/>
          </a:p>
          <a:p>
            <a:endParaRPr lang="de-DE" dirty="0"/>
          </a:p>
          <a:p>
            <a:endParaRPr lang="de-AT" dirty="0"/>
          </a:p>
        </p:txBody>
      </p:sp>
      <p:pic>
        <p:nvPicPr>
          <p:cNvPr id="10" name="Grafik 9">
            <a:extLst>
              <a:ext uri="{FF2B5EF4-FFF2-40B4-BE49-F238E27FC236}">
                <a16:creationId xmlns:a16="http://schemas.microsoft.com/office/drawing/2014/main" id="{595C6D2B-84C3-43E4-B24E-B9DCF8F79F89}"/>
              </a:ext>
            </a:extLst>
          </p:cNvPr>
          <p:cNvPicPr>
            <a:picLocks noChangeAspect="1"/>
          </p:cNvPicPr>
          <p:nvPr/>
        </p:nvPicPr>
        <p:blipFill>
          <a:blip r:embed="rId2"/>
          <a:stretch>
            <a:fillRect/>
          </a:stretch>
        </p:blipFill>
        <p:spPr>
          <a:xfrm>
            <a:off x="3649882" y="2398905"/>
            <a:ext cx="5541744" cy="1731414"/>
          </a:xfrm>
          <a:prstGeom prst="rect">
            <a:avLst/>
          </a:prstGeom>
        </p:spPr>
      </p:pic>
      <p:sp>
        <p:nvSpPr>
          <p:cNvPr id="2" name="Textfeld 1">
            <a:extLst>
              <a:ext uri="{FF2B5EF4-FFF2-40B4-BE49-F238E27FC236}">
                <a16:creationId xmlns:a16="http://schemas.microsoft.com/office/drawing/2014/main" id="{0F134E69-6602-4FF9-89F5-167D8CA86935}"/>
              </a:ext>
            </a:extLst>
          </p:cNvPr>
          <p:cNvSpPr txBox="1"/>
          <p:nvPr/>
        </p:nvSpPr>
        <p:spPr>
          <a:xfrm>
            <a:off x="4202932" y="716612"/>
            <a:ext cx="5386236" cy="523220"/>
          </a:xfrm>
          <a:prstGeom prst="rect">
            <a:avLst/>
          </a:prstGeom>
          <a:noFill/>
        </p:spPr>
        <p:txBody>
          <a:bodyPr wrap="square" rtlCol="0">
            <a:spAutoFit/>
          </a:bodyPr>
          <a:lstStyle/>
          <a:p>
            <a:r>
              <a:rPr lang="de-DE" sz="2800" b="1" dirty="0"/>
              <a:t>Populismus als positive Kraft?</a:t>
            </a:r>
          </a:p>
        </p:txBody>
      </p:sp>
      <p:sp>
        <p:nvSpPr>
          <p:cNvPr id="12" name="Rectangle 2">
            <a:extLst>
              <a:ext uri="{FF2B5EF4-FFF2-40B4-BE49-F238E27FC236}">
                <a16:creationId xmlns:a16="http://schemas.microsoft.com/office/drawing/2014/main" id="{DEC1DF9D-57F5-4C9E-A13C-D0D32CC4FAC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622104" rIns="228528" bIns="774456" numCol="1" anchor="ctr" anchorCtr="0" compatLnSpc="1">
            <a:prstTxWarp prst="textNoShape">
              <a:avLst/>
            </a:prstTxWarp>
            <a:spAutoFit/>
          </a:bodyPr>
          <a:lstStyle/>
          <a:p>
            <a:endParaRPr lang="de-DE"/>
          </a:p>
        </p:txBody>
      </p:sp>
      <p:sp>
        <p:nvSpPr>
          <p:cNvPr id="15" name="Rectangle 5">
            <a:extLst>
              <a:ext uri="{FF2B5EF4-FFF2-40B4-BE49-F238E27FC236}">
                <a16:creationId xmlns:a16="http://schemas.microsoft.com/office/drawing/2014/main" id="{E66A1509-DD11-4D7E-B9EC-3E1742D0357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8" name="Textfeld 17">
            <a:extLst>
              <a:ext uri="{FF2B5EF4-FFF2-40B4-BE49-F238E27FC236}">
                <a16:creationId xmlns:a16="http://schemas.microsoft.com/office/drawing/2014/main" id="{D0D15A73-9C2E-4960-992F-AB2C030AE440}"/>
              </a:ext>
            </a:extLst>
          </p:cNvPr>
          <p:cNvSpPr txBox="1"/>
          <p:nvPr/>
        </p:nvSpPr>
        <p:spPr>
          <a:xfrm>
            <a:off x="3649882" y="1737490"/>
            <a:ext cx="6042139" cy="3184462"/>
          </a:xfrm>
          <a:prstGeom prst="rect">
            <a:avLst/>
          </a:prstGeom>
          <a:noFill/>
        </p:spPr>
        <p:txBody>
          <a:bodyPr wrap="square" rtlCol="0">
            <a:spAutoFit/>
          </a:bodyPr>
          <a:lstStyle/>
          <a:p>
            <a:pPr marL="126365" marR="705485" indent="107950">
              <a:lnSpc>
                <a:spcPct val="102000"/>
              </a:lnSpc>
              <a:spcAft>
                <a:spcPts val="0"/>
              </a:spcAft>
            </a:pPr>
            <a:r>
              <a:rPr lang="de-DE" sz="1800" b="1" dirty="0">
                <a:effectLst/>
                <a:ea typeface="Garamond" panose="02020404030301010803" pitchFamily="18" charset="0"/>
                <a:cs typeface="Garamond" panose="02020404030301010803" pitchFamily="18" charset="0"/>
              </a:rPr>
              <a:t>Populisten</a:t>
            </a:r>
            <a:r>
              <a:rPr lang="de-DE" sz="1800" dirty="0">
                <a:effectLst/>
                <a:ea typeface="Garamond" panose="02020404030301010803" pitchFamily="18" charset="0"/>
                <a:cs typeface="Garamond" panose="02020404030301010803" pitchFamily="18" charset="0"/>
              </a:rPr>
              <a:t> treten in dieser Sichtweise als </a:t>
            </a:r>
            <a:r>
              <a:rPr lang="de-DE" sz="1800" b="1" i="1" dirty="0" err="1">
                <a:effectLst/>
                <a:ea typeface="Garamond" panose="02020404030301010803" pitchFamily="18" charset="0"/>
                <a:cs typeface="Garamond" panose="02020404030301010803" pitchFamily="18" charset="0"/>
              </a:rPr>
              <a:t>agenda</a:t>
            </a:r>
            <a:r>
              <a:rPr lang="de-DE" sz="1800" b="1" i="1" dirty="0">
                <a:effectLst/>
                <a:ea typeface="Garamond" panose="02020404030301010803" pitchFamily="18" charset="0"/>
                <a:cs typeface="Garamond" panose="02020404030301010803" pitchFamily="18" charset="0"/>
              </a:rPr>
              <a:t> </a:t>
            </a:r>
            <a:r>
              <a:rPr lang="de-DE" sz="1800" b="1" i="1" dirty="0" err="1">
                <a:effectLst/>
                <a:ea typeface="Garamond" panose="02020404030301010803" pitchFamily="18" charset="0"/>
                <a:cs typeface="Garamond" panose="02020404030301010803" pitchFamily="18" charset="0"/>
              </a:rPr>
              <a:t>setter</a:t>
            </a:r>
            <a:r>
              <a:rPr lang="de-DE" sz="1800" b="1" i="1" dirty="0">
                <a:effectLst/>
                <a:ea typeface="Garamond" panose="02020404030301010803" pitchFamily="18" charset="0"/>
                <a:cs typeface="Garamond" panose="02020404030301010803" pitchFamily="18" charset="0"/>
              </a:rPr>
              <a:t> </a:t>
            </a:r>
            <a:r>
              <a:rPr lang="de-DE" sz="1800" dirty="0">
                <a:effectLst/>
                <a:ea typeface="Garamond" panose="02020404030301010803" pitchFamily="18" charset="0"/>
                <a:cs typeface="Garamond" panose="02020404030301010803" pitchFamily="18" charset="0"/>
              </a:rPr>
              <a:t>auf, die tabuisierte,</a:t>
            </a:r>
            <a:r>
              <a:rPr lang="de-DE" sz="1800" spc="200" dirty="0">
                <a:effectLst/>
                <a:ea typeface="Garamond" panose="02020404030301010803" pitchFamily="18" charset="0"/>
                <a:cs typeface="Garamond" panose="02020404030301010803" pitchFamily="18" charset="0"/>
              </a:rPr>
              <a:t> </a:t>
            </a:r>
            <a:r>
              <a:rPr lang="de-DE" sz="1800" dirty="0">
                <a:effectLst/>
                <a:ea typeface="Garamond" panose="02020404030301010803" pitchFamily="18" charset="0"/>
                <a:cs typeface="Garamond" panose="02020404030301010803" pitchFamily="18" charset="0"/>
              </a:rPr>
              <a:t>unliebsame</a:t>
            </a:r>
            <a:r>
              <a:rPr lang="de-DE" sz="1800" spc="200" dirty="0">
                <a:effectLst/>
                <a:ea typeface="Garamond" panose="02020404030301010803" pitchFamily="18" charset="0"/>
                <a:cs typeface="Garamond" panose="02020404030301010803" pitchFamily="18" charset="0"/>
              </a:rPr>
              <a:t> </a:t>
            </a:r>
            <a:r>
              <a:rPr lang="de-DE" sz="1800" dirty="0">
                <a:effectLst/>
                <a:ea typeface="Garamond" panose="02020404030301010803" pitchFamily="18" charset="0"/>
                <a:cs typeface="Garamond" panose="02020404030301010803" pitchFamily="18" charset="0"/>
              </a:rPr>
              <a:t>oder</a:t>
            </a:r>
            <a:r>
              <a:rPr lang="de-DE" sz="1800" spc="200" dirty="0">
                <a:effectLst/>
                <a:ea typeface="Garamond" panose="02020404030301010803" pitchFamily="18" charset="0"/>
                <a:cs typeface="Garamond" panose="02020404030301010803" pitchFamily="18" charset="0"/>
              </a:rPr>
              <a:t> </a:t>
            </a:r>
            <a:r>
              <a:rPr lang="de-DE" sz="1800" dirty="0">
                <a:effectLst/>
                <a:ea typeface="Garamond" panose="02020404030301010803" pitchFamily="18" charset="0"/>
                <a:cs typeface="Garamond" panose="02020404030301010803" pitchFamily="18" charset="0"/>
              </a:rPr>
              <a:t>vernachlässig­te Themen aufgreifen und insofern nicht nur eine Bedrohung, sondern auch eine produkti­ve Herausforderung darstellen können. </a:t>
            </a:r>
          </a:p>
          <a:p>
            <a:pPr marL="126365" marR="705485" indent="107950">
              <a:lnSpc>
                <a:spcPct val="102000"/>
              </a:lnSpc>
              <a:spcAft>
                <a:spcPts val="0"/>
              </a:spcAft>
            </a:pPr>
            <a:r>
              <a:rPr lang="de-DE" sz="1800" dirty="0">
                <a:effectLst/>
                <a:ea typeface="Garamond" panose="02020404030301010803" pitchFamily="18" charset="0"/>
                <a:cs typeface="Garamond" panose="02020404030301010803" pitchFamily="18" charset="0"/>
              </a:rPr>
              <a:t>Ihre positive Funktion als </a:t>
            </a:r>
            <a:r>
              <a:rPr lang="de-DE" b="1" dirty="0">
                <a:ea typeface="Garamond" panose="02020404030301010803" pitchFamily="18" charset="0"/>
                <a:cs typeface="Garamond" panose="02020404030301010803" pitchFamily="18" charset="0"/>
              </a:rPr>
              <a:t>“</a:t>
            </a:r>
            <a:r>
              <a:rPr lang="de-DE" sz="1800" b="1" dirty="0">
                <a:effectLst/>
                <a:ea typeface="Garamond" panose="02020404030301010803" pitchFamily="18" charset="0"/>
                <a:cs typeface="Garamond" panose="02020404030301010803" pitchFamily="18" charset="0"/>
              </a:rPr>
              <a:t>nützliches Korrek­tiv“ </a:t>
            </a:r>
            <a:r>
              <a:rPr lang="de-DE" sz="1800" dirty="0">
                <a:effectLst/>
                <a:ea typeface="Garamond" panose="02020404030301010803" pitchFamily="18" charset="0"/>
                <a:cs typeface="Garamond" panose="02020404030301010803" pitchFamily="18" charset="0"/>
              </a:rPr>
              <a:t>sieht der deutsche Politologe </a:t>
            </a:r>
            <a:r>
              <a:rPr lang="de-DE" sz="1800" b="1" dirty="0">
                <a:effectLst/>
                <a:ea typeface="Garamond" panose="02020404030301010803" pitchFamily="18" charset="0"/>
                <a:cs typeface="Garamond" panose="02020404030301010803" pitchFamily="18" charset="0"/>
              </a:rPr>
              <a:t>Frank Decker </a:t>
            </a:r>
            <a:r>
              <a:rPr lang="de-DE" sz="1800" dirty="0">
                <a:effectLst/>
                <a:ea typeface="Garamond" panose="02020404030301010803" pitchFamily="18" charset="0"/>
                <a:cs typeface="Garamond" panose="02020404030301010803" pitchFamily="18" charset="0"/>
              </a:rPr>
              <a:t>vor allem darin, dass sie die Spannung der modernen Demokratie zwischen zwei Pfei­lern – der Rechtsstaat­lichkeit und der Volkssouveränität – thema­tisieren. </a:t>
            </a:r>
          </a:p>
          <a:p>
            <a:pPr marL="126365" marR="705485" indent="107950">
              <a:lnSpc>
                <a:spcPct val="102000"/>
              </a:lnSpc>
              <a:spcAft>
                <a:spcPts val="0"/>
              </a:spcAft>
            </a:pPr>
            <a:endParaRPr lang="de-DE" sz="1800" dirty="0">
              <a:effectLst/>
              <a:ea typeface="Garamond" panose="02020404030301010803" pitchFamily="18" charset="0"/>
              <a:cs typeface="Garamond" panose="02020404030301010803" pitchFamily="18" charset="0"/>
            </a:endParaRPr>
          </a:p>
        </p:txBody>
      </p:sp>
      <p:pic>
        <p:nvPicPr>
          <p:cNvPr id="11" name="Grafik 10" descr="Ein Bild, das Text, Schrift, Kreis, Logo enthält.&#10;&#10;Automatisch generierte Beschreibung">
            <a:extLst>
              <a:ext uri="{FF2B5EF4-FFF2-40B4-BE49-F238E27FC236}">
                <a16:creationId xmlns:a16="http://schemas.microsoft.com/office/drawing/2014/main" id="{B3E25A4D-E065-47F9-95C0-7C990D1C78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316" y="333046"/>
            <a:ext cx="2281410" cy="2281410"/>
          </a:xfrm>
          <a:prstGeom prst="rect">
            <a:avLst/>
          </a:prstGeom>
        </p:spPr>
      </p:pic>
    </p:spTree>
    <p:extLst>
      <p:ext uri="{BB962C8B-B14F-4D97-AF65-F5344CB8AC3E}">
        <p14:creationId xmlns:p14="http://schemas.microsoft.com/office/powerpoint/2010/main" val="3818770277"/>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CD264D4B-BCC6-462C-9E6A-D203777C96F3}"/>
              </a:ext>
            </a:extLst>
          </p:cNvPr>
          <p:cNvSpPr txBox="1"/>
          <p:nvPr/>
        </p:nvSpPr>
        <p:spPr>
          <a:xfrm>
            <a:off x="2298110" y="1045834"/>
            <a:ext cx="7056784" cy="1477328"/>
          </a:xfrm>
          <a:prstGeom prst="rect">
            <a:avLst/>
          </a:prstGeom>
          <a:noFill/>
        </p:spPr>
        <p:txBody>
          <a:bodyPr wrap="square" rtlCol="0">
            <a:spAutoFit/>
          </a:bodyPr>
          <a:lstStyle/>
          <a:p>
            <a:endParaRPr lang="de-DE" dirty="0"/>
          </a:p>
          <a:p>
            <a:endParaRPr lang="de-DE" dirty="0"/>
          </a:p>
          <a:p>
            <a:pPr marL="285750" indent="-285750">
              <a:buFont typeface="Arial" panose="020B0604020202020204" pitchFamily="34" charset="0"/>
              <a:buChar char="•"/>
            </a:pPr>
            <a:endParaRPr lang="de-DE" dirty="0"/>
          </a:p>
          <a:p>
            <a:endParaRPr lang="de-DE" dirty="0"/>
          </a:p>
          <a:p>
            <a:endParaRPr lang="de-AT" dirty="0"/>
          </a:p>
        </p:txBody>
      </p:sp>
      <p:pic>
        <p:nvPicPr>
          <p:cNvPr id="10" name="Grafik 9">
            <a:extLst>
              <a:ext uri="{FF2B5EF4-FFF2-40B4-BE49-F238E27FC236}">
                <a16:creationId xmlns:a16="http://schemas.microsoft.com/office/drawing/2014/main" id="{595C6D2B-84C3-43E4-B24E-B9DCF8F79F89}"/>
              </a:ext>
            </a:extLst>
          </p:cNvPr>
          <p:cNvPicPr>
            <a:picLocks noChangeAspect="1"/>
          </p:cNvPicPr>
          <p:nvPr/>
        </p:nvPicPr>
        <p:blipFill>
          <a:blip r:embed="rId2"/>
          <a:stretch>
            <a:fillRect/>
          </a:stretch>
        </p:blipFill>
        <p:spPr>
          <a:xfrm>
            <a:off x="428673" y="4499026"/>
            <a:ext cx="3031518" cy="947141"/>
          </a:xfrm>
          <a:prstGeom prst="rect">
            <a:avLst/>
          </a:prstGeom>
        </p:spPr>
      </p:pic>
      <p:sp>
        <p:nvSpPr>
          <p:cNvPr id="2" name="Textfeld 1">
            <a:extLst>
              <a:ext uri="{FF2B5EF4-FFF2-40B4-BE49-F238E27FC236}">
                <a16:creationId xmlns:a16="http://schemas.microsoft.com/office/drawing/2014/main" id="{0F134E69-6602-4FF9-89F5-167D8CA86935}"/>
              </a:ext>
            </a:extLst>
          </p:cNvPr>
          <p:cNvSpPr txBox="1"/>
          <p:nvPr/>
        </p:nvSpPr>
        <p:spPr>
          <a:xfrm>
            <a:off x="3839038" y="1045834"/>
            <a:ext cx="5386236" cy="523220"/>
          </a:xfrm>
          <a:prstGeom prst="rect">
            <a:avLst/>
          </a:prstGeom>
          <a:noFill/>
        </p:spPr>
        <p:txBody>
          <a:bodyPr wrap="square" rtlCol="0">
            <a:spAutoFit/>
          </a:bodyPr>
          <a:lstStyle/>
          <a:p>
            <a:r>
              <a:rPr lang="de-DE" sz="2800" b="1" dirty="0"/>
              <a:t>POPULISMUS und KRISEN</a:t>
            </a:r>
          </a:p>
        </p:txBody>
      </p:sp>
      <p:sp>
        <p:nvSpPr>
          <p:cNvPr id="12" name="Rectangle 2">
            <a:extLst>
              <a:ext uri="{FF2B5EF4-FFF2-40B4-BE49-F238E27FC236}">
                <a16:creationId xmlns:a16="http://schemas.microsoft.com/office/drawing/2014/main" id="{DEC1DF9D-57F5-4C9E-A13C-D0D32CC4FAC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622104" rIns="228528" bIns="774456" numCol="1" anchor="ctr" anchorCtr="0" compatLnSpc="1">
            <a:prstTxWarp prst="textNoShape">
              <a:avLst/>
            </a:prstTxWarp>
            <a:spAutoFit/>
          </a:bodyPr>
          <a:lstStyle/>
          <a:p>
            <a:endParaRPr lang="de-DE"/>
          </a:p>
        </p:txBody>
      </p:sp>
      <p:sp>
        <p:nvSpPr>
          <p:cNvPr id="15" name="Rectangle 5">
            <a:extLst>
              <a:ext uri="{FF2B5EF4-FFF2-40B4-BE49-F238E27FC236}">
                <a16:creationId xmlns:a16="http://schemas.microsoft.com/office/drawing/2014/main" id="{E66A1509-DD11-4D7E-B9EC-3E1742D0357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8" name="Textfeld 17">
            <a:extLst>
              <a:ext uri="{FF2B5EF4-FFF2-40B4-BE49-F238E27FC236}">
                <a16:creationId xmlns:a16="http://schemas.microsoft.com/office/drawing/2014/main" id="{D0D15A73-9C2E-4960-992F-AB2C030AE440}"/>
              </a:ext>
            </a:extLst>
          </p:cNvPr>
          <p:cNvSpPr txBox="1"/>
          <p:nvPr/>
        </p:nvSpPr>
        <p:spPr>
          <a:xfrm>
            <a:off x="3549001" y="1499244"/>
            <a:ext cx="6694098" cy="3902543"/>
          </a:xfrm>
          <a:prstGeom prst="rect">
            <a:avLst/>
          </a:prstGeom>
          <a:noFill/>
        </p:spPr>
        <p:txBody>
          <a:bodyPr wrap="square" rtlCol="0">
            <a:spAutoFit/>
          </a:bodyPr>
          <a:lstStyle/>
          <a:p>
            <a:pPr marL="126365" marR="705485" indent="107950">
              <a:lnSpc>
                <a:spcPct val="102000"/>
              </a:lnSpc>
              <a:spcAft>
                <a:spcPts val="0"/>
              </a:spcAft>
            </a:pPr>
            <a:endParaRPr lang="de-DE" sz="1800" dirty="0">
              <a:effectLst/>
              <a:ea typeface="Garamond" panose="02020404030301010803" pitchFamily="18" charset="0"/>
              <a:cs typeface="Garamond" panose="02020404030301010803" pitchFamily="18" charset="0"/>
            </a:endParaRPr>
          </a:p>
          <a:p>
            <a:pPr marL="126365" marR="705485" indent="107950">
              <a:lnSpc>
                <a:spcPct val="102000"/>
              </a:lnSpc>
              <a:spcAft>
                <a:spcPts val="0"/>
              </a:spcAft>
            </a:pPr>
            <a:endParaRPr lang="de-DE" sz="1800" dirty="0">
              <a:effectLst/>
              <a:ea typeface="Garamond" panose="02020404030301010803" pitchFamily="18" charset="0"/>
              <a:cs typeface="Garamond" panose="02020404030301010803" pitchFamily="18" charset="0"/>
            </a:endParaRPr>
          </a:p>
          <a:p>
            <a:pPr marL="126365" marR="705485" indent="107950">
              <a:lnSpc>
                <a:spcPct val="102000"/>
              </a:lnSpc>
              <a:spcAft>
                <a:spcPts val="0"/>
              </a:spcAft>
            </a:pPr>
            <a:r>
              <a:rPr lang="de-DE" sz="1800" dirty="0">
                <a:effectLst/>
                <a:ea typeface="Garamond" panose="02020404030301010803" pitchFamily="18" charset="0"/>
                <a:cs typeface="Garamond" panose="02020404030301010803" pitchFamily="18" charset="0"/>
              </a:rPr>
              <a:t>Die Attraktivität des </a:t>
            </a:r>
            <a:r>
              <a:rPr lang="de-DE" sz="1800" b="1" dirty="0">
                <a:effectLst/>
                <a:ea typeface="Garamond" panose="02020404030301010803" pitchFamily="18" charset="0"/>
                <a:cs typeface="Garamond" panose="02020404030301010803" pitchFamily="18" charset="0"/>
              </a:rPr>
              <a:t>Populismus</a:t>
            </a:r>
            <a:r>
              <a:rPr lang="de-DE" sz="1800" dirty="0">
                <a:effectLst/>
                <a:ea typeface="Garamond" panose="02020404030301010803" pitchFamily="18" charset="0"/>
                <a:cs typeface="Garamond" panose="02020404030301010803" pitchFamily="18" charset="0"/>
              </a:rPr>
              <a:t> in </a:t>
            </a:r>
            <a:r>
              <a:rPr lang="de-DE" dirty="0">
                <a:ea typeface="Garamond" panose="02020404030301010803" pitchFamily="18" charset="0"/>
                <a:cs typeface="Garamond" panose="02020404030301010803" pitchFamily="18" charset="0"/>
              </a:rPr>
              <a:t>Krisenzeiten  der Gesellschaft ist unbestreitbar. Der </a:t>
            </a:r>
            <a:r>
              <a:rPr lang="de-DE" b="1" dirty="0">
                <a:ea typeface="Garamond" panose="02020404030301010803" pitchFamily="18" charset="0"/>
                <a:cs typeface="Garamond" panose="02020404030301010803" pitchFamily="18" charset="0"/>
              </a:rPr>
              <a:t>Populist  </a:t>
            </a:r>
            <a:r>
              <a:rPr lang="de-DE" dirty="0">
                <a:ea typeface="Garamond" panose="02020404030301010803" pitchFamily="18" charset="0"/>
                <a:cs typeface="Garamond" panose="02020404030301010803" pitchFamily="18" charset="0"/>
              </a:rPr>
              <a:t>braucht und lebt von der Krise.</a:t>
            </a:r>
          </a:p>
          <a:p>
            <a:pPr marL="126365" marR="705485" indent="107950">
              <a:lnSpc>
                <a:spcPct val="102000"/>
              </a:lnSpc>
              <a:spcAft>
                <a:spcPts val="0"/>
              </a:spcAft>
            </a:pPr>
            <a:r>
              <a:rPr lang="de-DE" sz="1800" dirty="0">
                <a:effectLst/>
                <a:ea typeface="Garamond" panose="02020404030301010803" pitchFamily="18" charset="0"/>
                <a:cs typeface="Garamond" panose="02020404030301010803" pitchFamily="18" charset="0"/>
              </a:rPr>
              <a:t>Sie sind das </a:t>
            </a:r>
            <a:r>
              <a:rPr lang="de-DE" dirty="0">
                <a:ea typeface="Garamond" panose="02020404030301010803" pitchFamily="18" charset="0"/>
                <a:cs typeface="Garamond" panose="02020404030301010803" pitchFamily="18" charset="0"/>
              </a:rPr>
              <a:t>“</a:t>
            </a:r>
            <a:r>
              <a:rPr lang="de-DE" sz="1800" dirty="0">
                <a:effectLst/>
                <a:ea typeface="Garamond" panose="02020404030301010803" pitchFamily="18" charset="0"/>
                <a:cs typeface="Garamond" panose="02020404030301010803" pitchFamily="18" charset="0"/>
              </a:rPr>
              <a:t>Salz in der Supp</a:t>
            </a:r>
            <a:r>
              <a:rPr lang="de-DE" dirty="0">
                <a:ea typeface="Garamond" panose="02020404030301010803" pitchFamily="18" charset="0"/>
                <a:cs typeface="Garamond" panose="02020404030301010803" pitchFamily="18" charset="0"/>
              </a:rPr>
              <a:t>e“ seiner  Agitationsmuster.</a:t>
            </a:r>
          </a:p>
          <a:p>
            <a:pPr marL="126365" marR="705485" indent="107950">
              <a:lnSpc>
                <a:spcPct val="102000"/>
              </a:lnSpc>
              <a:spcAft>
                <a:spcPts val="0"/>
              </a:spcAft>
            </a:pPr>
            <a:r>
              <a:rPr lang="de-DE" sz="1800" dirty="0">
                <a:effectLst/>
                <a:ea typeface="Garamond" panose="02020404030301010803" pitchFamily="18" charset="0"/>
                <a:cs typeface="Garamond" panose="02020404030301010803" pitchFamily="18" charset="0"/>
              </a:rPr>
              <a:t>Am Beginn des 21. Jhd. gibt es eine </a:t>
            </a:r>
            <a:r>
              <a:rPr lang="de-DE" dirty="0">
                <a:ea typeface="Garamond" panose="02020404030301010803" pitchFamily="18" charset="0"/>
                <a:cs typeface="Garamond" panose="02020404030301010803" pitchFamily="18" charset="0"/>
              </a:rPr>
              <a:t>Vielzahl solcher Krisenszenarien… </a:t>
            </a:r>
            <a:r>
              <a:rPr lang="de-DE" sz="2000" b="1" dirty="0">
                <a:ea typeface="Garamond" panose="02020404030301010803" pitchFamily="18" charset="0"/>
                <a:cs typeface="Garamond" panose="02020404030301010803" pitchFamily="18" charset="0"/>
              </a:rPr>
              <a:t>Bankencrash 2008, Griechenlandpleite2014, Flüchtlingskrise 2015, Coronapandemie 2020, Ukraine-Krieg seit Februar 2022, seit Oktober 2023 neue NAHOST-Krise</a:t>
            </a:r>
            <a:endParaRPr lang="de-DE" sz="2000" b="1" dirty="0">
              <a:effectLst/>
              <a:ea typeface="Garamond" panose="02020404030301010803" pitchFamily="18" charset="0"/>
              <a:cs typeface="Garamond" panose="02020404030301010803" pitchFamily="18" charset="0"/>
            </a:endParaRPr>
          </a:p>
        </p:txBody>
      </p:sp>
      <p:pic>
        <p:nvPicPr>
          <p:cNvPr id="11" name="Grafik 10" descr="Ein Bild, das Text, Schrift, Kreis, Logo enthält.&#10;&#10;Automatisch generierte Beschreibung">
            <a:extLst>
              <a:ext uri="{FF2B5EF4-FFF2-40B4-BE49-F238E27FC236}">
                <a16:creationId xmlns:a16="http://schemas.microsoft.com/office/drawing/2014/main" id="{B3E25A4D-E065-47F9-95C0-7C990D1C78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316" y="333046"/>
            <a:ext cx="2281410" cy="2281410"/>
          </a:xfrm>
          <a:prstGeom prst="rect">
            <a:avLst/>
          </a:prstGeom>
        </p:spPr>
      </p:pic>
      <p:pic>
        <p:nvPicPr>
          <p:cNvPr id="1026" name="Picture 2" descr="Krise (© Gerhard Mester / Baaske Cartoons)">
            <a:extLst>
              <a:ext uri="{FF2B5EF4-FFF2-40B4-BE49-F238E27FC236}">
                <a16:creationId xmlns:a16="http://schemas.microsoft.com/office/drawing/2014/main" id="{B519AEAD-B46F-48C5-9285-D5F4CB3228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316" y="3227610"/>
            <a:ext cx="2281410" cy="2214458"/>
          </a:xfrm>
          <a:prstGeom prst="rect">
            <a:avLst/>
          </a:prstGeom>
          <a:noFill/>
          <a:extLst>
            <a:ext uri="{909E8E84-426E-40DD-AFC4-6F175D3DCCD1}">
              <a14:hiddenFill xmlns:a14="http://schemas.microsoft.com/office/drawing/2010/main">
                <a:solidFill>
                  <a:srgbClr val="FFFFFF"/>
                </a:solidFill>
              </a14:hiddenFill>
            </a:ext>
          </a:extLst>
        </p:spPr>
      </p:pic>
      <p:pic>
        <p:nvPicPr>
          <p:cNvPr id="13" name="Grafik 12" descr="Ein Bild, das Text, Cartoon, Poster, Entwurf enthält.&#10;&#10;Automatisch generierte Beschreibung">
            <a:extLst>
              <a:ext uri="{FF2B5EF4-FFF2-40B4-BE49-F238E27FC236}">
                <a16:creationId xmlns:a16="http://schemas.microsoft.com/office/drawing/2014/main" id="{B213536C-73D3-49F0-AE02-B1A6D6F015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43704" y="2438712"/>
            <a:ext cx="2537506" cy="1747916"/>
          </a:xfrm>
          <a:prstGeom prst="rect">
            <a:avLst/>
          </a:prstGeom>
        </p:spPr>
      </p:pic>
    </p:spTree>
    <p:extLst>
      <p:ext uri="{BB962C8B-B14F-4D97-AF65-F5344CB8AC3E}">
        <p14:creationId xmlns:p14="http://schemas.microsoft.com/office/powerpoint/2010/main" val="3229888713"/>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CD264D4B-BCC6-462C-9E6A-D203777C96F3}"/>
              </a:ext>
            </a:extLst>
          </p:cNvPr>
          <p:cNvSpPr txBox="1"/>
          <p:nvPr/>
        </p:nvSpPr>
        <p:spPr>
          <a:xfrm>
            <a:off x="2298110" y="1045834"/>
            <a:ext cx="7056784" cy="1477328"/>
          </a:xfrm>
          <a:prstGeom prst="rect">
            <a:avLst/>
          </a:prstGeom>
          <a:noFill/>
        </p:spPr>
        <p:txBody>
          <a:bodyPr wrap="square" rtlCol="0">
            <a:spAutoFit/>
          </a:bodyPr>
          <a:lstStyle/>
          <a:p>
            <a:endParaRPr lang="de-DE" dirty="0"/>
          </a:p>
          <a:p>
            <a:endParaRPr lang="de-DE" dirty="0"/>
          </a:p>
          <a:p>
            <a:pPr marL="285750" indent="-285750">
              <a:buFont typeface="Arial" panose="020B0604020202020204" pitchFamily="34" charset="0"/>
              <a:buChar char="•"/>
            </a:pPr>
            <a:endParaRPr lang="de-DE" dirty="0"/>
          </a:p>
          <a:p>
            <a:endParaRPr lang="de-DE" dirty="0"/>
          </a:p>
          <a:p>
            <a:endParaRPr lang="de-AT" dirty="0"/>
          </a:p>
        </p:txBody>
      </p:sp>
      <p:pic>
        <p:nvPicPr>
          <p:cNvPr id="10" name="Grafik 9">
            <a:extLst>
              <a:ext uri="{FF2B5EF4-FFF2-40B4-BE49-F238E27FC236}">
                <a16:creationId xmlns:a16="http://schemas.microsoft.com/office/drawing/2014/main" id="{595C6D2B-84C3-43E4-B24E-B9DCF8F79F89}"/>
              </a:ext>
            </a:extLst>
          </p:cNvPr>
          <p:cNvPicPr>
            <a:picLocks noChangeAspect="1"/>
          </p:cNvPicPr>
          <p:nvPr/>
        </p:nvPicPr>
        <p:blipFill>
          <a:blip r:embed="rId2"/>
          <a:stretch>
            <a:fillRect/>
          </a:stretch>
        </p:blipFill>
        <p:spPr>
          <a:xfrm>
            <a:off x="3649882" y="3680785"/>
            <a:ext cx="5541744" cy="1731414"/>
          </a:xfrm>
          <a:prstGeom prst="rect">
            <a:avLst/>
          </a:prstGeom>
        </p:spPr>
      </p:pic>
      <p:sp>
        <p:nvSpPr>
          <p:cNvPr id="2" name="Textfeld 1">
            <a:extLst>
              <a:ext uri="{FF2B5EF4-FFF2-40B4-BE49-F238E27FC236}">
                <a16:creationId xmlns:a16="http://schemas.microsoft.com/office/drawing/2014/main" id="{0F134E69-6602-4FF9-89F5-167D8CA86935}"/>
              </a:ext>
            </a:extLst>
          </p:cNvPr>
          <p:cNvSpPr txBox="1"/>
          <p:nvPr/>
        </p:nvSpPr>
        <p:spPr>
          <a:xfrm>
            <a:off x="4202932" y="716612"/>
            <a:ext cx="5386236" cy="954107"/>
          </a:xfrm>
          <a:prstGeom prst="rect">
            <a:avLst/>
          </a:prstGeom>
          <a:noFill/>
        </p:spPr>
        <p:txBody>
          <a:bodyPr wrap="square" rtlCol="0">
            <a:spAutoFit/>
          </a:bodyPr>
          <a:lstStyle/>
          <a:p>
            <a:r>
              <a:rPr lang="de-DE" sz="2800" b="1" dirty="0"/>
              <a:t>POPULISMUS und KRISEN Migration</a:t>
            </a:r>
          </a:p>
        </p:txBody>
      </p:sp>
      <p:sp>
        <p:nvSpPr>
          <p:cNvPr id="12" name="Rectangle 2">
            <a:extLst>
              <a:ext uri="{FF2B5EF4-FFF2-40B4-BE49-F238E27FC236}">
                <a16:creationId xmlns:a16="http://schemas.microsoft.com/office/drawing/2014/main" id="{DEC1DF9D-57F5-4C9E-A13C-D0D32CC4FAC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622104" rIns="228528" bIns="774456" numCol="1" anchor="ctr" anchorCtr="0" compatLnSpc="1">
            <a:prstTxWarp prst="textNoShape">
              <a:avLst/>
            </a:prstTxWarp>
            <a:spAutoFit/>
          </a:bodyPr>
          <a:lstStyle/>
          <a:p>
            <a:endParaRPr lang="de-DE"/>
          </a:p>
        </p:txBody>
      </p:sp>
      <p:sp>
        <p:nvSpPr>
          <p:cNvPr id="15" name="Rectangle 5">
            <a:extLst>
              <a:ext uri="{FF2B5EF4-FFF2-40B4-BE49-F238E27FC236}">
                <a16:creationId xmlns:a16="http://schemas.microsoft.com/office/drawing/2014/main" id="{E66A1509-DD11-4D7E-B9EC-3E1742D0357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8" name="Textfeld 17">
            <a:extLst>
              <a:ext uri="{FF2B5EF4-FFF2-40B4-BE49-F238E27FC236}">
                <a16:creationId xmlns:a16="http://schemas.microsoft.com/office/drawing/2014/main" id="{D0D15A73-9C2E-4960-992F-AB2C030AE440}"/>
              </a:ext>
            </a:extLst>
          </p:cNvPr>
          <p:cNvSpPr txBox="1"/>
          <p:nvPr/>
        </p:nvSpPr>
        <p:spPr>
          <a:xfrm>
            <a:off x="3689155" y="2077750"/>
            <a:ext cx="5758813" cy="641842"/>
          </a:xfrm>
          <a:prstGeom prst="rect">
            <a:avLst/>
          </a:prstGeom>
          <a:noFill/>
        </p:spPr>
        <p:txBody>
          <a:bodyPr wrap="square" rtlCol="0">
            <a:spAutoFit/>
          </a:bodyPr>
          <a:lstStyle/>
          <a:p>
            <a:pPr marL="126365" marR="705485" indent="107950">
              <a:lnSpc>
                <a:spcPct val="102000"/>
              </a:lnSpc>
              <a:spcAft>
                <a:spcPts val="0"/>
              </a:spcAft>
            </a:pPr>
            <a:endParaRPr lang="de-DE" sz="1800" dirty="0">
              <a:effectLst/>
              <a:ea typeface="Garamond" panose="02020404030301010803" pitchFamily="18" charset="0"/>
              <a:cs typeface="Garamond" panose="02020404030301010803" pitchFamily="18" charset="0"/>
            </a:endParaRPr>
          </a:p>
          <a:p>
            <a:pPr marL="126365" marR="705485" indent="107950">
              <a:lnSpc>
                <a:spcPct val="102000"/>
              </a:lnSpc>
              <a:spcAft>
                <a:spcPts val="0"/>
              </a:spcAft>
            </a:pPr>
            <a:endParaRPr lang="de-DE" sz="1800" dirty="0">
              <a:effectLst/>
              <a:ea typeface="Garamond" panose="02020404030301010803" pitchFamily="18" charset="0"/>
              <a:cs typeface="Garamond" panose="02020404030301010803" pitchFamily="18" charset="0"/>
            </a:endParaRPr>
          </a:p>
        </p:txBody>
      </p:sp>
      <p:pic>
        <p:nvPicPr>
          <p:cNvPr id="11" name="Grafik 10" descr="Ein Bild, das Text, Schrift, Kreis, Logo enthält.&#10;&#10;Automatisch generierte Beschreibung">
            <a:extLst>
              <a:ext uri="{FF2B5EF4-FFF2-40B4-BE49-F238E27FC236}">
                <a16:creationId xmlns:a16="http://schemas.microsoft.com/office/drawing/2014/main" id="{B3E25A4D-E065-47F9-95C0-7C990D1C78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316" y="333046"/>
            <a:ext cx="2281410" cy="2281410"/>
          </a:xfrm>
          <a:prstGeom prst="rect">
            <a:avLst/>
          </a:prstGeom>
        </p:spPr>
      </p:pic>
      <p:pic>
        <p:nvPicPr>
          <p:cNvPr id="13" name="Grafik 12" descr="Ein Bild, das Straße, draußen, Person, Kind enthält.&#10;&#10;Automatisch generierte Beschreibung">
            <a:extLst>
              <a:ext uri="{FF2B5EF4-FFF2-40B4-BE49-F238E27FC236}">
                <a16:creationId xmlns:a16="http://schemas.microsoft.com/office/drawing/2014/main" id="{667A357B-16A7-4C78-9772-5BEA923F663E}"/>
              </a:ext>
            </a:extLst>
          </p:cNvPr>
          <p:cNvPicPr>
            <a:picLocks noChangeAspect="1"/>
          </p:cNvPicPr>
          <p:nvPr/>
        </p:nvPicPr>
        <p:blipFill>
          <a:blip r:embed="rId4"/>
          <a:stretch>
            <a:fillRect/>
          </a:stretch>
        </p:blipFill>
        <p:spPr>
          <a:xfrm>
            <a:off x="9191626" y="1567596"/>
            <a:ext cx="2555598" cy="1714500"/>
          </a:xfrm>
          <a:prstGeom prst="rect">
            <a:avLst/>
          </a:prstGeom>
        </p:spPr>
      </p:pic>
      <p:sp>
        <p:nvSpPr>
          <p:cNvPr id="14" name="Textfeld 13">
            <a:extLst>
              <a:ext uri="{FF2B5EF4-FFF2-40B4-BE49-F238E27FC236}">
                <a16:creationId xmlns:a16="http://schemas.microsoft.com/office/drawing/2014/main" id="{EE57628C-2B69-4ED2-94CB-BA7BB2EA0D63}"/>
              </a:ext>
            </a:extLst>
          </p:cNvPr>
          <p:cNvSpPr txBox="1"/>
          <p:nvPr/>
        </p:nvSpPr>
        <p:spPr>
          <a:xfrm>
            <a:off x="2837106" y="1784498"/>
            <a:ext cx="6093994" cy="4232697"/>
          </a:xfrm>
          <a:prstGeom prst="rect">
            <a:avLst/>
          </a:prstGeom>
          <a:noFill/>
        </p:spPr>
        <p:txBody>
          <a:bodyPr wrap="square">
            <a:spAutoFit/>
          </a:bodyPr>
          <a:lstStyle/>
          <a:p>
            <a:pPr marL="575945" algn="just">
              <a:lnSpc>
                <a:spcPct val="107000"/>
              </a:lnSpc>
              <a:spcAft>
                <a:spcPts val="800"/>
              </a:spcAft>
            </a:pPr>
            <a:r>
              <a:rPr lang="de-AT" sz="1600" b="1" dirty="0">
                <a:solidFill>
                  <a:srgbClr val="000000"/>
                </a:solidFill>
                <a:effectLst/>
                <a:latin typeface="Gill Sans MT" panose="020B0502020104020203" pitchFamily="34" charset="0"/>
                <a:ea typeface="Calibri" panose="020F0502020204030204" pitchFamily="34" charset="0"/>
                <a:cs typeface="Calibri" panose="020F0502020204030204" pitchFamily="34" charset="0"/>
              </a:rPr>
              <a:t>Das Jahr 2015 brachte für Europa eine große Herausforderung, die so genannte Flüchtlingskrise. Im Zuge des Bürgerkriegs in Syrien kamen damals mehr als 1,3 Millionen Flüchtlinge nach Europa. </a:t>
            </a:r>
            <a:endParaRPr lang="de-DE" sz="1600" b="1" dirty="0">
              <a:effectLst/>
              <a:latin typeface="Gill Sans MT" panose="020B0502020104020203" pitchFamily="34" charset="0"/>
              <a:ea typeface="Calibri" panose="020F0502020204030204" pitchFamily="34" charset="0"/>
              <a:cs typeface="Times New Roman" panose="02020603050405020304" pitchFamily="18" charset="0"/>
            </a:endParaRPr>
          </a:p>
          <a:p>
            <a:pPr marL="575945" algn="just">
              <a:lnSpc>
                <a:spcPct val="107000"/>
              </a:lnSpc>
              <a:spcAft>
                <a:spcPts val="800"/>
              </a:spcAft>
            </a:pPr>
            <a:r>
              <a:rPr lang="de-AT" sz="1600" b="1" dirty="0">
                <a:solidFill>
                  <a:srgbClr val="000000"/>
                </a:solidFill>
                <a:effectLst/>
                <a:latin typeface="Gill Sans MT" panose="020B0502020104020203" pitchFamily="34" charset="0"/>
                <a:ea typeface="Calibri" panose="020F0502020204030204" pitchFamily="34" charset="0"/>
                <a:cs typeface="Calibri" panose="020F0502020204030204" pitchFamily="34" charset="0"/>
              </a:rPr>
              <a:t>Sie versuchten in erster Linie über Österreich nach Deutschland zu gelangen, um dort um Asyl anzusuchen. Dadurch verlor auch die Dublin- Verordnung ihre Wirkung. Nach Verschärfungen des Asylrechts, der Errichtung von Grenzbarrieren auf dem Balkan und einem Abkommen der EU mit der Türkei im Jahre 2016 nahm die Zahl der Asylwerber nach Europa rasch ab. </a:t>
            </a:r>
          </a:p>
          <a:p>
            <a:pPr marL="575945" algn="just">
              <a:lnSpc>
                <a:spcPct val="107000"/>
              </a:lnSpc>
              <a:spcAft>
                <a:spcPts val="800"/>
              </a:spcAft>
            </a:pPr>
            <a:r>
              <a:rPr lang="de-AT" sz="1600" b="1" dirty="0">
                <a:solidFill>
                  <a:srgbClr val="000000"/>
                </a:solidFill>
                <a:latin typeface="Gill Sans MT" panose="020B0502020104020203" pitchFamily="34" charset="0"/>
                <a:ea typeface="Calibri" panose="020F0502020204030204" pitchFamily="34" charset="0"/>
                <a:cs typeface="Calibri" panose="020F0502020204030204" pitchFamily="34" charset="0"/>
              </a:rPr>
              <a:t>Nach anfänglicher “Willkommenskultur“ drehte die Stimmung auch in Europa und Österreich sehr bald und seither ist das Migrationsthema ein bevorzugtes Spielfeld populistischer Agitation.</a:t>
            </a:r>
            <a:endParaRPr lang="de-DE" sz="1600" b="1" dirty="0">
              <a:effectLst/>
              <a:latin typeface="Gill Sans MT" panose="020B0502020104020203" pitchFamily="34" charset="0"/>
              <a:ea typeface="Calibri" panose="020F0502020204030204" pitchFamily="34" charset="0"/>
              <a:cs typeface="Times New Roman" panose="02020603050405020304" pitchFamily="18" charset="0"/>
            </a:endParaRPr>
          </a:p>
        </p:txBody>
      </p:sp>
      <p:pic>
        <p:nvPicPr>
          <p:cNvPr id="16" name="Grafik 15" descr="Ein Bild, das Zeitung, Text, Schild enthält.&#10;&#10;Automatisch generierte Beschreibung">
            <a:extLst>
              <a:ext uri="{FF2B5EF4-FFF2-40B4-BE49-F238E27FC236}">
                <a16:creationId xmlns:a16="http://schemas.microsoft.com/office/drawing/2014/main" id="{6CED3F4F-A6C1-4189-A447-E40C470BAAFA}"/>
              </a:ext>
            </a:extLst>
          </p:cNvPr>
          <p:cNvPicPr>
            <a:picLocks noChangeAspect="1"/>
          </p:cNvPicPr>
          <p:nvPr/>
        </p:nvPicPr>
        <p:blipFill>
          <a:blip r:embed="rId5"/>
          <a:stretch>
            <a:fillRect/>
          </a:stretch>
        </p:blipFill>
        <p:spPr>
          <a:xfrm>
            <a:off x="9191626" y="3557510"/>
            <a:ext cx="2007252" cy="2676336"/>
          </a:xfrm>
          <a:prstGeom prst="rect">
            <a:avLst/>
          </a:prstGeom>
        </p:spPr>
      </p:pic>
    </p:spTree>
    <p:extLst>
      <p:ext uri="{BB962C8B-B14F-4D97-AF65-F5344CB8AC3E}">
        <p14:creationId xmlns:p14="http://schemas.microsoft.com/office/powerpoint/2010/main" val="1301825327"/>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CD264D4B-BCC6-462C-9E6A-D203777C96F3}"/>
              </a:ext>
            </a:extLst>
          </p:cNvPr>
          <p:cNvSpPr txBox="1"/>
          <p:nvPr/>
        </p:nvSpPr>
        <p:spPr>
          <a:xfrm>
            <a:off x="2298110" y="1045834"/>
            <a:ext cx="7056784" cy="1477328"/>
          </a:xfrm>
          <a:prstGeom prst="rect">
            <a:avLst/>
          </a:prstGeom>
          <a:noFill/>
        </p:spPr>
        <p:txBody>
          <a:bodyPr wrap="square" rtlCol="0">
            <a:spAutoFit/>
          </a:bodyPr>
          <a:lstStyle/>
          <a:p>
            <a:endParaRPr lang="de-DE" dirty="0"/>
          </a:p>
          <a:p>
            <a:endParaRPr lang="de-DE" dirty="0"/>
          </a:p>
          <a:p>
            <a:pPr marL="285750" indent="-285750">
              <a:buFont typeface="Arial" panose="020B0604020202020204" pitchFamily="34" charset="0"/>
              <a:buChar char="•"/>
            </a:pPr>
            <a:endParaRPr lang="de-DE" dirty="0"/>
          </a:p>
          <a:p>
            <a:endParaRPr lang="de-DE" dirty="0"/>
          </a:p>
          <a:p>
            <a:endParaRPr lang="de-AT" dirty="0"/>
          </a:p>
        </p:txBody>
      </p:sp>
      <p:pic>
        <p:nvPicPr>
          <p:cNvPr id="10" name="Grafik 9">
            <a:extLst>
              <a:ext uri="{FF2B5EF4-FFF2-40B4-BE49-F238E27FC236}">
                <a16:creationId xmlns:a16="http://schemas.microsoft.com/office/drawing/2014/main" id="{595C6D2B-84C3-43E4-B24E-B9DCF8F79F89}"/>
              </a:ext>
            </a:extLst>
          </p:cNvPr>
          <p:cNvPicPr>
            <a:picLocks noChangeAspect="1"/>
          </p:cNvPicPr>
          <p:nvPr/>
        </p:nvPicPr>
        <p:blipFill>
          <a:blip r:embed="rId2"/>
          <a:stretch>
            <a:fillRect/>
          </a:stretch>
        </p:blipFill>
        <p:spPr>
          <a:xfrm>
            <a:off x="3649882" y="3680785"/>
            <a:ext cx="5541744" cy="1731414"/>
          </a:xfrm>
          <a:prstGeom prst="rect">
            <a:avLst/>
          </a:prstGeom>
        </p:spPr>
      </p:pic>
      <p:sp>
        <p:nvSpPr>
          <p:cNvPr id="2" name="Textfeld 1">
            <a:extLst>
              <a:ext uri="{FF2B5EF4-FFF2-40B4-BE49-F238E27FC236}">
                <a16:creationId xmlns:a16="http://schemas.microsoft.com/office/drawing/2014/main" id="{0F134E69-6602-4FF9-89F5-167D8CA86935}"/>
              </a:ext>
            </a:extLst>
          </p:cNvPr>
          <p:cNvSpPr txBox="1"/>
          <p:nvPr/>
        </p:nvSpPr>
        <p:spPr>
          <a:xfrm>
            <a:off x="4202932" y="716612"/>
            <a:ext cx="5386236" cy="954107"/>
          </a:xfrm>
          <a:prstGeom prst="rect">
            <a:avLst/>
          </a:prstGeom>
          <a:noFill/>
        </p:spPr>
        <p:txBody>
          <a:bodyPr wrap="square" rtlCol="0">
            <a:spAutoFit/>
          </a:bodyPr>
          <a:lstStyle/>
          <a:p>
            <a:r>
              <a:rPr lang="de-DE" sz="2800" b="1" dirty="0"/>
              <a:t>POPULISMUS und KRISEN  Migration</a:t>
            </a:r>
          </a:p>
        </p:txBody>
      </p:sp>
      <p:sp>
        <p:nvSpPr>
          <p:cNvPr id="12" name="Rectangle 2">
            <a:extLst>
              <a:ext uri="{FF2B5EF4-FFF2-40B4-BE49-F238E27FC236}">
                <a16:creationId xmlns:a16="http://schemas.microsoft.com/office/drawing/2014/main" id="{DEC1DF9D-57F5-4C9E-A13C-D0D32CC4FAC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622104" rIns="228528" bIns="774456" numCol="1" anchor="ctr" anchorCtr="0" compatLnSpc="1">
            <a:prstTxWarp prst="textNoShape">
              <a:avLst/>
            </a:prstTxWarp>
            <a:spAutoFit/>
          </a:bodyPr>
          <a:lstStyle/>
          <a:p>
            <a:endParaRPr lang="de-DE"/>
          </a:p>
        </p:txBody>
      </p:sp>
      <p:sp>
        <p:nvSpPr>
          <p:cNvPr id="15" name="Rectangle 5">
            <a:extLst>
              <a:ext uri="{FF2B5EF4-FFF2-40B4-BE49-F238E27FC236}">
                <a16:creationId xmlns:a16="http://schemas.microsoft.com/office/drawing/2014/main" id="{E66A1509-DD11-4D7E-B9EC-3E1742D0357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8" name="Textfeld 17">
            <a:extLst>
              <a:ext uri="{FF2B5EF4-FFF2-40B4-BE49-F238E27FC236}">
                <a16:creationId xmlns:a16="http://schemas.microsoft.com/office/drawing/2014/main" id="{D0D15A73-9C2E-4960-992F-AB2C030AE440}"/>
              </a:ext>
            </a:extLst>
          </p:cNvPr>
          <p:cNvSpPr txBox="1"/>
          <p:nvPr/>
        </p:nvSpPr>
        <p:spPr>
          <a:xfrm>
            <a:off x="3689155" y="2077750"/>
            <a:ext cx="5758813" cy="641842"/>
          </a:xfrm>
          <a:prstGeom prst="rect">
            <a:avLst/>
          </a:prstGeom>
          <a:noFill/>
        </p:spPr>
        <p:txBody>
          <a:bodyPr wrap="square" rtlCol="0">
            <a:spAutoFit/>
          </a:bodyPr>
          <a:lstStyle/>
          <a:p>
            <a:pPr marL="126365" marR="705485" indent="107950">
              <a:lnSpc>
                <a:spcPct val="102000"/>
              </a:lnSpc>
              <a:spcAft>
                <a:spcPts val="0"/>
              </a:spcAft>
            </a:pPr>
            <a:endParaRPr lang="de-DE" sz="1800" dirty="0">
              <a:effectLst/>
              <a:ea typeface="Garamond" panose="02020404030301010803" pitchFamily="18" charset="0"/>
              <a:cs typeface="Garamond" panose="02020404030301010803" pitchFamily="18" charset="0"/>
            </a:endParaRPr>
          </a:p>
          <a:p>
            <a:pPr marL="126365" marR="705485" indent="107950">
              <a:lnSpc>
                <a:spcPct val="102000"/>
              </a:lnSpc>
              <a:spcAft>
                <a:spcPts val="0"/>
              </a:spcAft>
            </a:pPr>
            <a:endParaRPr lang="de-DE" sz="1800" dirty="0">
              <a:effectLst/>
              <a:ea typeface="Garamond" panose="02020404030301010803" pitchFamily="18" charset="0"/>
              <a:cs typeface="Garamond" panose="02020404030301010803" pitchFamily="18" charset="0"/>
            </a:endParaRPr>
          </a:p>
        </p:txBody>
      </p:sp>
      <p:pic>
        <p:nvPicPr>
          <p:cNvPr id="11" name="Grafik 10" descr="Ein Bild, das Text, Schrift, Kreis, Logo enthält.&#10;&#10;Automatisch generierte Beschreibung">
            <a:extLst>
              <a:ext uri="{FF2B5EF4-FFF2-40B4-BE49-F238E27FC236}">
                <a16:creationId xmlns:a16="http://schemas.microsoft.com/office/drawing/2014/main" id="{B3E25A4D-E065-47F9-95C0-7C990D1C78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316" y="333046"/>
            <a:ext cx="2281410" cy="2281410"/>
          </a:xfrm>
          <a:prstGeom prst="rect">
            <a:avLst/>
          </a:prstGeom>
        </p:spPr>
      </p:pic>
      <p:sp>
        <p:nvSpPr>
          <p:cNvPr id="19" name="Textfeld 18">
            <a:extLst>
              <a:ext uri="{FF2B5EF4-FFF2-40B4-BE49-F238E27FC236}">
                <a16:creationId xmlns:a16="http://schemas.microsoft.com/office/drawing/2014/main" id="{8D6D69D4-142C-49DC-9AF3-0F22A69CEDE4}"/>
              </a:ext>
            </a:extLst>
          </p:cNvPr>
          <p:cNvSpPr txBox="1"/>
          <p:nvPr/>
        </p:nvSpPr>
        <p:spPr>
          <a:xfrm>
            <a:off x="2298109" y="4533895"/>
            <a:ext cx="9365155" cy="574196"/>
          </a:xfrm>
          <a:prstGeom prst="rect">
            <a:avLst/>
          </a:prstGeom>
          <a:noFill/>
        </p:spPr>
        <p:txBody>
          <a:bodyPr wrap="square">
            <a:spAutoFit/>
          </a:bodyPr>
          <a:lstStyle/>
          <a:p>
            <a:pPr marL="575945">
              <a:lnSpc>
                <a:spcPct val="106000"/>
              </a:lnSpc>
              <a:spcAft>
                <a:spcPts val="800"/>
              </a:spcAft>
            </a:pPr>
            <a:r>
              <a:rPr lang="de-DE" sz="1200" dirty="0">
                <a:ea typeface="Calibri" panose="020F0502020204030204" pitchFamily="34" charset="0"/>
                <a:cs typeface="Times New Roman" panose="02020603050405020304" pitchFamily="18" charset="0"/>
              </a:rPr>
              <a:t>a</a:t>
            </a:r>
            <a:r>
              <a:rPr lang="de-DE" sz="1200" dirty="0">
                <a:effectLst/>
                <a:ea typeface="Calibri" panose="020F0502020204030204" pitchFamily="34" charset="0"/>
                <a:cs typeface="Times New Roman" panose="02020603050405020304" pitchFamily="18" charset="0"/>
              </a:rPr>
              <a:t>us: </a:t>
            </a:r>
            <a:r>
              <a:rPr lang="de-DE" sz="1200" dirty="0">
                <a:effectLst/>
                <a:ea typeface="Calibri" panose="020F0502020204030204" pitchFamily="34" charset="0"/>
                <a:cs typeface="Times New Roman" panose="02020603050405020304" pitchFamily="18" charset="0"/>
                <a:hlinkClick r:id="rId4"/>
              </a:rPr>
              <a:t>https://de.statista.com</a:t>
            </a:r>
            <a:r>
              <a:rPr lang="de-DE" sz="1200" dirty="0">
                <a:effectLst/>
                <a:ea typeface="Calibri" panose="020F0502020204030204" pitchFamily="34" charset="0"/>
                <a:cs typeface="Times New Roman" panose="02020603050405020304" pitchFamily="18" charset="0"/>
              </a:rPr>
              <a:t> [letzter Zugriff am 21.7.2023]</a:t>
            </a:r>
          </a:p>
          <a:p>
            <a:pPr marL="575945">
              <a:lnSpc>
                <a:spcPct val="106000"/>
              </a:lnSpc>
              <a:spcAft>
                <a:spcPts val="800"/>
              </a:spcAft>
            </a:pPr>
            <a:endParaRPr lang="de-DE" sz="1200" dirty="0">
              <a:effectLst/>
              <a:ea typeface="Calibri" panose="020F0502020204030204" pitchFamily="34" charset="0"/>
              <a:cs typeface="Times New Roman" panose="02020603050405020304" pitchFamily="18" charset="0"/>
            </a:endParaRPr>
          </a:p>
        </p:txBody>
      </p:sp>
      <p:pic>
        <p:nvPicPr>
          <p:cNvPr id="4" name="Grafik 3" descr="Ein Bild, das Text, Screenshot, Diagramm, Schrift enthält.&#10;&#10;Automatisch generierte Beschreibung">
            <a:extLst>
              <a:ext uri="{FF2B5EF4-FFF2-40B4-BE49-F238E27FC236}">
                <a16:creationId xmlns:a16="http://schemas.microsoft.com/office/drawing/2014/main" id="{6F6EDB6D-9F0A-432E-8971-F20D9D31BD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11143" y="1329509"/>
            <a:ext cx="4407479" cy="3274757"/>
          </a:xfrm>
          <a:prstGeom prst="rect">
            <a:avLst/>
          </a:prstGeom>
        </p:spPr>
      </p:pic>
      <p:sp>
        <p:nvSpPr>
          <p:cNvPr id="5" name="Textfeld 4">
            <a:extLst>
              <a:ext uri="{FF2B5EF4-FFF2-40B4-BE49-F238E27FC236}">
                <a16:creationId xmlns:a16="http://schemas.microsoft.com/office/drawing/2014/main" id="{C049D8E4-407B-4D89-85A8-22B26F334625}"/>
              </a:ext>
            </a:extLst>
          </p:cNvPr>
          <p:cNvSpPr txBox="1"/>
          <p:nvPr/>
        </p:nvSpPr>
        <p:spPr>
          <a:xfrm>
            <a:off x="7835050" y="4590160"/>
            <a:ext cx="3759664" cy="461665"/>
          </a:xfrm>
          <a:prstGeom prst="rect">
            <a:avLst/>
          </a:prstGeom>
          <a:noFill/>
        </p:spPr>
        <p:txBody>
          <a:bodyPr wrap="square" rtlCol="0">
            <a:spAutoFit/>
          </a:bodyPr>
          <a:lstStyle/>
          <a:p>
            <a:r>
              <a:rPr lang="de-DE" sz="1200" dirty="0"/>
              <a:t>aus: </a:t>
            </a:r>
            <a:r>
              <a:rPr lang="de-DE" sz="1200" dirty="0">
                <a:hlinkClick r:id="rId4"/>
              </a:rPr>
              <a:t>https://de.statista.com</a:t>
            </a:r>
            <a:endParaRPr lang="de-DE" sz="1200" dirty="0"/>
          </a:p>
          <a:p>
            <a:r>
              <a:rPr lang="de-DE" sz="1200" dirty="0"/>
              <a:t>[letzter Zugriff am 21.7.2023]</a:t>
            </a:r>
          </a:p>
        </p:txBody>
      </p:sp>
      <p:pic>
        <p:nvPicPr>
          <p:cNvPr id="6" name="Grafik 5" descr="Ein Bild, das Text, Screenshot, Schrift, Zahl enthält.&#10;&#10;Automatisch generierte Beschreibung">
            <a:extLst>
              <a:ext uri="{FF2B5EF4-FFF2-40B4-BE49-F238E27FC236}">
                <a16:creationId xmlns:a16="http://schemas.microsoft.com/office/drawing/2014/main" id="{E943C063-1159-473F-B770-26EF0C20F6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37106" y="1286174"/>
            <a:ext cx="4464745" cy="3317305"/>
          </a:xfrm>
          <a:prstGeom prst="rect">
            <a:avLst/>
          </a:prstGeom>
        </p:spPr>
      </p:pic>
    </p:spTree>
    <p:extLst>
      <p:ext uri="{BB962C8B-B14F-4D97-AF65-F5344CB8AC3E}">
        <p14:creationId xmlns:p14="http://schemas.microsoft.com/office/powerpoint/2010/main" val="3841546028"/>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CD264D4B-BCC6-462C-9E6A-D203777C96F3}"/>
              </a:ext>
            </a:extLst>
          </p:cNvPr>
          <p:cNvSpPr txBox="1"/>
          <p:nvPr/>
        </p:nvSpPr>
        <p:spPr>
          <a:xfrm>
            <a:off x="2298110" y="1045834"/>
            <a:ext cx="7056784" cy="1477328"/>
          </a:xfrm>
          <a:prstGeom prst="rect">
            <a:avLst/>
          </a:prstGeom>
          <a:noFill/>
        </p:spPr>
        <p:txBody>
          <a:bodyPr wrap="square" rtlCol="0">
            <a:spAutoFit/>
          </a:bodyPr>
          <a:lstStyle/>
          <a:p>
            <a:endParaRPr lang="de-DE" dirty="0"/>
          </a:p>
          <a:p>
            <a:endParaRPr lang="de-DE" dirty="0"/>
          </a:p>
          <a:p>
            <a:pPr marL="285750" indent="-285750">
              <a:buFont typeface="Arial" panose="020B0604020202020204" pitchFamily="34" charset="0"/>
              <a:buChar char="•"/>
            </a:pPr>
            <a:endParaRPr lang="de-DE" dirty="0"/>
          </a:p>
          <a:p>
            <a:endParaRPr lang="de-DE" dirty="0"/>
          </a:p>
          <a:p>
            <a:endParaRPr lang="de-AT" dirty="0"/>
          </a:p>
        </p:txBody>
      </p:sp>
      <p:pic>
        <p:nvPicPr>
          <p:cNvPr id="10" name="Grafik 9">
            <a:extLst>
              <a:ext uri="{FF2B5EF4-FFF2-40B4-BE49-F238E27FC236}">
                <a16:creationId xmlns:a16="http://schemas.microsoft.com/office/drawing/2014/main" id="{595C6D2B-84C3-43E4-B24E-B9DCF8F79F89}"/>
              </a:ext>
            </a:extLst>
          </p:cNvPr>
          <p:cNvPicPr>
            <a:picLocks noChangeAspect="1"/>
          </p:cNvPicPr>
          <p:nvPr/>
        </p:nvPicPr>
        <p:blipFill>
          <a:blip r:embed="rId2"/>
          <a:stretch>
            <a:fillRect/>
          </a:stretch>
        </p:blipFill>
        <p:spPr>
          <a:xfrm>
            <a:off x="3649882" y="3680785"/>
            <a:ext cx="5541744" cy="1731414"/>
          </a:xfrm>
          <a:prstGeom prst="rect">
            <a:avLst/>
          </a:prstGeom>
        </p:spPr>
      </p:pic>
      <p:sp>
        <p:nvSpPr>
          <p:cNvPr id="2" name="Textfeld 1">
            <a:extLst>
              <a:ext uri="{FF2B5EF4-FFF2-40B4-BE49-F238E27FC236}">
                <a16:creationId xmlns:a16="http://schemas.microsoft.com/office/drawing/2014/main" id="{0F134E69-6602-4FF9-89F5-167D8CA86935}"/>
              </a:ext>
            </a:extLst>
          </p:cNvPr>
          <p:cNvSpPr txBox="1"/>
          <p:nvPr/>
        </p:nvSpPr>
        <p:spPr>
          <a:xfrm>
            <a:off x="4202932" y="716612"/>
            <a:ext cx="5386236" cy="954107"/>
          </a:xfrm>
          <a:prstGeom prst="rect">
            <a:avLst/>
          </a:prstGeom>
          <a:noFill/>
        </p:spPr>
        <p:txBody>
          <a:bodyPr wrap="square" rtlCol="0">
            <a:spAutoFit/>
          </a:bodyPr>
          <a:lstStyle/>
          <a:p>
            <a:r>
              <a:rPr lang="de-DE" sz="2800" b="1" dirty="0"/>
              <a:t>POPULISMUS und KRISEN  Corona </a:t>
            </a:r>
          </a:p>
        </p:txBody>
      </p:sp>
      <p:sp>
        <p:nvSpPr>
          <p:cNvPr id="12" name="Rectangle 2">
            <a:extLst>
              <a:ext uri="{FF2B5EF4-FFF2-40B4-BE49-F238E27FC236}">
                <a16:creationId xmlns:a16="http://schemas.microsoft.com/office/drawing/2014/main" id="{DEC1DF9D-57F5-4C9E-A13C-D0D32CC4FAC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622104" rIns="228528" bIns="774456" numCol="1" anchor="ctr" anchorCtr="0" compatLnSpc="1">
            <a:prstTxWarp prst="textNoShape">
              <a:avLst/>
            </a:prstTxWarp>
            <a:spAutoFit/>
          </a:bodyPr>
          <a:lstStyle/>
          <a:p>
            <a:endParaRPr lang="de-DE"/>
          </a:p>
        </p:txBody>
      </p:sp>
      <p:sp>
        <p:nvSpPr>
          <p:cNvPr id="15" name="Rectangle 5">
            <a:extLst>
              <a:ext uri="{FF2B5EF4-FFF2-40B4-BE49-F238E27FC236}">
                <a16:creationId xmlns:a16="http://schemas.microsoft.com/office/drawing/2014/main" id="{E66A1509-DD11-4D7E-B9EC-3E1742D0357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8" name="Textfeld 17">
            <a:extLst>
              <a:ext uri="{FF2B5EF4-FFF2-40B4-BE49-F238E27FC236}">
                <a16:creationId xmlns:a16="http://schemas.microsoft.com/office/drawing/2014/main" id="{D0D15A73-9C2E-4960-992F-AB2C030AE440}"/>
              </a:ext>
            </a:extLst>
          </p:cNvPr>
          <p:cNvSpPr txBox="1"/>
          <p:nvPr/>
        </p:nvSpPr>
        <p:spPr>
          <a:xfrm>
            <a:off x="3284042" y="1670719"/>
            <a:ext cx="7867646" cy="5724644"/>
          </a:xfrm>
          <a:prstGeom prst="rect">
            <a:avLst/>
          </a:prstGeom>
          <a:noFill/>
        </p:spPr>
        <p:txBody>
          <a:bodyPr wrap="square" rtlCol="0">
            <a:spAutoFit/>
          </a:bodyPr>
          <a:lstStyle/>
          <a:p>
            <a:r>
              <a:rPr lang="de-DE" sz="1600" b="1" dirty="0"/>
              <a:t>Ende Dezember 2019: Ausgehend von  einem  Tiermarkt in der Millionenstadt Wuhan der chinesischen Provinz Hubei wird erstmals von einer rätselhaften Lungenkrankheit berichtet.</a:t>
            </a:r>
          </a:p>
          <a:p>
            <a:r>
              <a:rPr lang="de-DE" sz="1600" b="1" dirty="0"/>
              <a:t>30.Jänner 2020: Um einer Ausbreitung in Staaten ohne leistungsfähige</a:t>
            </a:r>
          </a:p>
          <a:p>
            <a:r>
              <a:rPr lang="de-DE" sz="1600" b="1" dirty="0"/>
              <a:t>Gesundheitssysteme entgegenzuwirken, rief die Weltgesundheitsorganisation (WHO) die internationale Gesundheitsnotlage aus. </a:t>
            </a:r>
          </a:p>
          <a:p>
            <a:r>
              <a:rPr lang="de-DE" sz="1600" b="1" dirty="0"/>
              <a:t>Am 11.März 2020 erklärte die WHO Corona offiziell zur Pandemie!</a:t>
            </a:r>
          </a:p>
          <a:p>
            <a:r>
              <a:rPr lang="de-DE" sz="1600" b="1" dirty="0"/>
              <a:t>Am 13.März 2020 verhängte die österreichische Bundesregierung einen strengen LOCKDOWN</a:t>
            </a:r>
          </a:p>
          <a:p>
            <a:r>
              <a:rPr lang="de-DE" sz="1600" dirty="0"/>
              <a:t>Soziale und psychologische Folgen des  </a:t>
            </a:r>
            <a:r>
              <a:rPr lang="de-DE" sz="1600" b="1" dirty="0"/>
              <a:t>LOCKDOWN </a:t>
            </a:r>
            <a:r>
              <a:rPr lang="de-DE" sz="1600" dirty="0"/>
              <a:t>sind</a:t>
            </a:r>
            <a:r>
              <a:rPr lang="de-DE" sz="1600" b="1" dirty="0"/>
              <a:t> </a:t>
            </a:r>
            <a:r>
              <a:rPr lang="de-DE" sz="1600" dirty="0"/>
              <a:t> nicht nur in Österreich sondern auch in den übrigen vom Corona-Virus  befallenen Ländern ein Thema.</a:t>
            </a:r>
          </a:p>
          <a:p>
            <a:endParaRPr lang="de-DE" sz="1600" dirty="0"/>
          </a:p>
          <a:p>
            <a:r>
              <a:rPr lang="de-DE" sz="1600" b="1" dirty="0"/>
              <a:t>Die Soziale Folgen und Verwerfungen sind tatsächlich gewaltig.</a:t>
            </a:r>
          </a:p>
          <a:p>
            <a:r>
              <a:rPr lang="de-DE" sz="1600" b="1" dirty="0"/>
              <a:t>Menschen werden…</a:t>
            </a:r>
          </a:p>
          <a:p>
            <a:endParaRPr lang="de-DE" sz="1600" b="1" dirty="0"/>
          </a:p>
          <a:p>
            <a:pPr marL="342900" indent="-342900">
              <a:buFont typeface="Wingdings" panose="05000000000000000000" pitchFamily="2" charset="2"/>
              <a:buChar char="§"/>
            </a:pPr>
            <a:r>
              <a:rPr lang="de-DE" sz="1600" b="1" dirty="0"/>
              <a:t>Zur Inaktivität verurteilt</a:t>
            </a:r>
          </a:p>
          <a:p>
            <a:pPr marL="342900" indent="-342900">
              <a:buFont typeface="Wingdings" panose="05000000000000000000" pitchFamily="2" charset="2"/>
              <a:buChar char="§"/>
            </a:pPr>
            <a:endParaRPr lang="de-DE" sz="1600" b="1" dirty="0"/>
          </a:p>
          <a:p>
            <a:pPr marL="342900" indent="-342900">
              <a:buFont typeface="Wingdings" panose="05000000000000000000" pitchFamily="2" charset="2"/>
              <a:buChar char="§"/>
            </a:pPr>
            <a:r>
              <a:rPr lang="de-DE" sz="1600" b="1" dirty="0"/>
              <a:t>In die Isolation gedrängt</a:t>
            </a:r>
          </a:p>
          <a:p>
            <a:pPr marL="342900" indent="-342900">
              <a:buFont typeface="Wingdings" panose="05000000000000000000" pitchFamily="2" charset="2"/>
              <a:buChar char="§"/>
            </a:pPr>
            <a:endParaRPr lang="de-DE" sz="1600" b="1" dirty="0"/>
          </a:p>
          <a:p>
            <a:pPr marL="342900" indent="-342900">
              <a:buFont typeface="Wingdings" panose="05000000000000000000" pitchFamily="2" charset="2"/>
              <a:buChar char="§"/>
            </a:pPr>
            <a:r>
              <a:rPr lang="de-DE" sz="1600" b="1" dirty="0"/>
              <a:t>Erfahren eine “Kollektive Entmündigung“  </a:t>
            </a:r>
          </a:p>
          <a:p>
            <a:endParaRPr lang="de-DE" sz="1600" dirty="0"/>
          </a:p>
          <a:p>
            <a:endParaRPr lang="de-DE" sz="1600" b="1" dirty="0"/>
          </a:p>
          <a:p>
            <a:endParaRPr lang="de-DE" sz="1400" b="1" dirty="0"/>
          </a:p>
        </p:txBody>
      </p:sp>
      <p:pic>
        <p:nvPicPr>
          <p:cNvPr id="11" name="Grafik 10" descr="Ein Bild, das Text, Schrift, Kreis, Logo enthält.&#10;&#10;Automatisch generierte Beschreibung">
            <a:extLst>
              <a:ext uri="{FF2B5EF4-FFF2-40B4-BE49-F238E27FC236}">
                <a16:creationId xmlns:a16="http://schemas.microsoft.com/office/drawing/2014/main" id="{B3E25A4D-E065-47F9-95C0-7C990D1C78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316" y="333046"/>
            <a:ext cx="2281410" cy="2281410"/>
          </a:xfrm>
          <a:prstGeom prst="rect">
            <a:avLst/>
          </a:prstGeom>
        </p:spPr>
      </p:pic>
    </p:spTree>
    <p:extLst>
      <p:ext uri="{BB962C8B-B14F-4D97-AF65-F5344CB8AC3E}">
        <p14:creationId xmlns:p14="http://schemas.microsoft.com/office/powerpoint/2010/main" val="2131681387"/>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CD264D4B-BCC6-462C-9E6A-D203777C96F3}"/>
              </a:ext>
            </a:extLst>
          </p:cNvPr>
          <p:cNvSpPr txBox="1"/>
          <p:nvPr/>
        </p:nvSpPr>
        <p:spPr>
          <a:xfrm>
            <a:off x="2298110" y="1045834"/>
            <a:ext cx="7056784" cy="1477328"/>
          </a:xfrm>
          <a:prstGeom prst="rect">
            <a:avLst/>
          </a:prstGeom>
          <a:noFill/>
        </p:spPr>
        <p:txBody>
          <a:bodyPr wrap="square" rtlCol="0">
            <a:spAutoFit/>
          </a:bodyPr>
          <a:lstStyle/>
          <a:p>
            <a:endParaRPr lang="de-DE" dirty="0"/>
          </a:p>
          <a:p>
            <a:endParaRPr lang="de-DE" dirty="0"/>
          </a:p>
          <a:p>
            <a:pPr marL="285750" indent="-285750">
              <a:buFont typeface="Arial" panose="020B0604020202020204" pitchFamily="34" charset="0"/>
              <a:buChar char="•"/>
            </a:pPr>
            <a:endParaRPr lang="de-DE" dirty="0"/>
          </a:p>
          <a:p>
            <a:endParaRPr lang="de-DE" dirty="0"/>
          </a:p>
          <a:p>
            <a:endParaRPr lang="de-AT" dirty="0"/>
          </a:p>
        </p:txBody>
      </p:sp>
      <p:pic>
        <p:nvPicPr>
          <p:cNvPr id="10" name="Grafik 9">
            <a:extLst>
              <a:ext uri="{FF2B5EF4-FFF2-40B4-BE49-F238E27FC236}">
                <a16:creationId xmlns:a16="http://schemas.microsoft.com/office/drawing/2014/main" id="{595C6D2B-84C3-43E4-B24E-B9DCF8F79F89}"/>
              </a:ext>
            </a:extLst>
          </p:cNvPr>
          <p:cNvPicPr>
            <a:picLocks noChangeAspect="1"/>
          </p:cNvPicPr>
          <p:nvPr/>
        </p:nvPicPr>
        <p:blipFill>
          <a:blip r:embed="rId2"/>
          <a:stretch>
            <a:fillRect/>
          </a:stretch>
        </p:blipFill>
        <p:spPr>
          <a:xfrm>
            <a:off x="3649882" y="3680785"/>
            <a:ext cx="5541744" cy="1731414"/>
          </a:xfrm>
          <a:prstGeom prst="rect">
            <a:avLst/>
          </a:prstGeom>
        </p:spPr>
      </p:pic>
      <p:sp>
        <p:nvSpPr>
          <p:cNvPr id="2" name="Textfeld 1">
            <a:extLst>
              <a:ext uri="{FF2B5EF4-FFF2-40B4-BE49-F238E27FC236}">
                <a16:creationId xmlns:a16="http://schemas.microsoft.com/office/drawing/2014/main" id="{0F134E69-6602-4FF9-89F5-167D8CA86935}"/>
              </a:ext>
            </a:extLst>
          </p:cNvPr>
          <p:cNvSpPr txBox="1"/>
          <p:nvPr/>
        </p:nvSpPr>
        <p:spPr>
          <a:xfrm>
            <a:off x="4202932" y="716612"/>
            <a:ext cx="5386236" cy="954107"/>
          </a:xfrm>
          <a:prstGeom prst="rect">
            <a:avLst/>
          </a:prstGeom>
          <a:noFill/>
        </p:spPr>
        <p:txBody>
          <a:bodyPr wrap="square" rtlCol="0">
            <a:spAutoFit/>
          </a:bodyPr>
          <a:lstStyle/>
          <a:p>
            <a:r>
              <a:rPr lang="de-DE" sz="2800" b="1" dirty="0"/>
              <a:t>POPULISMUS und KRISEN  Corona  </a:t>
            </a:r>
          </a:p>
        </p:txBody>
      </p:sp>
      <p:sp>
        <p:nvSpPr>
          <p:cNvPr id="12" name="Rectangle 2">
            <a:extLst>
              <a:ext uri="{FF2B5EF4-FFF2-40B4-BE49-F238E27FC236}">
                <a16:creationId xmlns:a16="http://schemas.microsoft.com/office/drawing/2014/main" id="{DEC1DF9D-57F5-4C9E-A13C-D0D32CC4FAC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622104" rIns="228528" bIns="774456" numCol="1" anchor="ctr" anchorCtr="0" compatLnSpc="1">
            <a:prstTxWarp prst="textNoShape">
              <a:avLst/>
            </a:prstTxWarp>
            <a:spAutoFit/>
          </a:bodyPr>
          <a:lstStyle/>
          <a:p>
            <a:endParaRPr lang="de-DE"/>
          </a:p>
        </p:txBody>
      </p:sp>
      <p:sp>
        <p:nvSpPr>
          <p:cNvPr id="15" name="Rectangle 5">
            <a:extLst>
              <a:ext uri="{FF2B5EF4-FFF2-40B4-BE49-F238E27FC236}">
                <a16:creationId xmlns:a16="http://schemas.microsoft.com/office/drawing/2014/main" id="{E66A1509-DD11-4D7E-B9EC-3E1742D0357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8" name="Textfeld 17">
            <a:extLst>
              <a:ext uri="{FF2B5EF4-FFF2-40B4-BE49-F238E27FC236}">
                <a16:creationId xmlns:a16="http://schemas.microsoft.com/office/drawing/2014/main" id="{D0D15A73-9C2E-4960-992F-AB2C030AE440}"/>
              </a:ext>
            </a:extLst>
          </p:cNvPr>
          <p:cNvSpPr txBox="1"/>
          <p:nvPr/>
        </p:nvSpPr>
        <p:spPr>
          <a:xfrm>
            <a:off x="3284042" y="1670719"/>
            <a:ext cx="7867646" cy="4278094"/>
          </a:xfrm>
          <a:prstGeom prst="rect">
            <a:avLst/>
          </a:prstGeom>
          <a:noFill/>
        </p:spPr>
        <p:txBody>
          <a:bodyPr wrap="square" rtlCol="0">
            <a:spAutoFit/>
          </a:bodyPr>
          <a:lstStyle/>
          <a:p>
            <a:r>
              <a:rPr lang="de-AT" sz="1600" b="1" dirty="0"/>
              <a:t>Die Verschwörungsszenarien blühen und die Populisten auf der Welt spüren Aufwind</a:t>
            </a:r>
          </a:p>
          <a:p>
            <a:endParaRPr lang="de-AT" sz="1600" b="1" dirty="0"/>
          </a:p>
          <a:p>
            <a:endParaRPr lang="de-AT" sz="1600" b="1" dirty="0"/>
          </a:p>
          <a:p>
            <a:endParaRPr lang="de-AT" sz="1600" b="1" dirty="0"/>
          </a:p>
          <a:p>
            <a:r>
              <a:rPr lang="de-AT" sz="1600" b="1" dirty="0"/>
              <a:t>TRUMP (USA):</a:t>
            </a:r>
            <a:r>
              <a:rPr lang="de-AT" sz="1600" dirty="0"/>
              <a:t> zuerst Verharmlosung, dann suche nach Sündenböcken: Ausländer (Mexikaner), Migranten, Chinesen</a:t>
            </a:r>
          </a:p>
          <a:p>
            <a:endParaRPr lang="de-AT" sz="1600" dirty="0"/>
          </a:p>
          <a:p>
            <a:endParaRPr lang="de-AT" sz="1600" dirty="0"/>
          </a:p>
          <a:p>
            <a:endParaRPr lang="de-AT" sz="1600" b="1" dirty="0"/>
          </a:p>
          <a:p>
            <a:r>
              <a:rPr lang="de-AT" sz="1600" b="1" dirty="0"/>
              <a:t>BOLSONARO (Brasilien):</a:t>
            </a:r>
            <a:r>
              <a:rPr lang="de-AT" sz="1600" dirty="0"/>
              <a:t> zuerst Verharmlosung bzw. Leugnung, dann Angriffe auf Kritiker und schließlich Einsatz von Militär</a:t>
            </a:r>
          </a:p>
          <a:p>
            <a:endParaRPr lang="de-AT" sz="1600" dirty="0"/>
          </a:p>
          <a:p>
            <a:endParaRPr lang="de-AT" sz="1600" dirty="0"/>
          </a:p>
          <a:p>
            <a:endParaRPr lang="de-AT" sz="1600" dirty="0"/>
          </a:p>
          <a:p>
            <a:r>
              <a:rPr lang="de-AT" sz="1600" b="1" dirty="0"/>
              <a:t>ORBAN (Ungarn)</a:t>
            </a:r>
            <a:r>
              <a:rPr lang="de-AT" sz="1600" dirty="0"/>
              <a:t>:  Schaffung von Sündenböcken (George Soros), dann AUSNAHMEGESETZGEBUNG mit faktischer Entmachtung des Parlaments</a:t>
            </a:r>
            <a:endParaRPr lang="de-DE" sz="1600" dirty="0"/>
          </a:p>
        </p:txBody>
      </p:sp>
      <p:pic>
        <p:nvPicPr>
          <p:cNvPr id="11" name="Grafik 10" descr="Ein Bild, das Text, Schrift, Kreis, Logo enthält.&#10;&#10;Automatisch generierte Beschreibung">
            <a:extLst>
              <a:ext uri="{FF2B5EF4-FFF2-40B4-BE49-F238E27FC236}">
                <a16:creationId xmlns:a16="http://schemas.microsoft.com/office/drawing/2014/main" id="{B3E25A4D-E065-47F9-95C0-7C990D1C78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316" y="333046"/>
            <a:ext cx="2281410" cy="2281410"/>
          </a:xfrm>
          <a:prstGeom prst="rect">
            <a:avLst/>
          </a:prstGeom>
        </p:spPr>
      </p:pic>
      <p:pic>
        <p:nvPicPr>
          <p:cNvPr id="9" name="Grafik 8" descr="Ein Bild, das Person, Anzug, Mann, drinnen enthält.&#10;&#10;Automatisch generierte Beschreibung">
            <a:extLst>
              <a:ext uri="{FF2B5EF4-FFF2-40B4-BE49-F238E27FC236}">
                <a16:creationId xmlns:a16="http://schemas.microsoft.com/office/drawing/2014/main" id="{3BE66273-2B0E-4EFD-908D-A455EAC7E7FC}"/>
              </a:ext>
            </a:extLst>
          </p:cNvPr>
          <p:cNvPicPr>
            <a:picLocks noChangeAspect="1"/>
          </p:cNvPicPr>
          <p:nvPr/>
        </p:nvPicPr>
        <p:blipFill>
          <a:blip r:embed="rId4"/>
          <a:stretch>
            <a:fillRect/>
          </a:stretch>
        </p:blipFill>
        <p:spPr>
          <a:xfrm>
            <a:off x="553656" y="2738359"/>
            <a:ext cx="1653152" cy="1026795"/>
          </a:xfrm>
          <a:prstGeom prst="rect">
            <a:avLst/>
          </a:prstGeom>
        </p:spPr>
      </p:pic>
      <p:pic>
        <p:nvPicPr>
          <p:cNvPr id="13" name="Grafik 12" descr="Ein Bild, das Person, Mann, Anzug, Schlips enthält.&#10;&#10;Automatisch generierte Beschreibung">
            <a:extLst>
              <a:ext uri="{FF2B5EF4-FFF2-40B4-BE49-F238E27FC236}">
                <a16:creationId xmlns:a16="http://schemas.microsoft.com/office/drawing/2014/main" id="{1411C175-30E9-4908-B404-4F9F0AEAE3D3}"/>
              </a:ext>
            </a:extLst>
          </p:cNvPr>
          <p:cNvPicPr>
            <a:picLocks noChangeAspect="1"/>
          </p:cNvPicPr>
          <p:nvPr/>
        </p:nvPicPr>
        <p:blipFill>
          <a:blip r:embed="rId5"/>
          <a:stretch>
            <a:fillRect/>
          </a:stretch>
        </p:blipFill>
        <p:spPr>
          <a:xfrm>
            <a:off x="553656" y="3757529"/>
            <a:ext cx="1215766" cy="1577926"/>
          </a:xfrm>
          <a:prstGeom prst="rect">
            <a:avLst/>
          </a:prstGeom>
        </p:spPr>
      </p:pic>
      <p:pic>
        <p:nvPicPr>
          <p:cNvPr id="14" name="Grafik 13" descr="Ein Bild, das Person, Anzug, Mann, Kleidung enthält.&#10;&#10;Automatisch generierte Beschreibung">
            <a:extLst>
              <a:ext uri="{FF2B5EF4-FFF2-40B4-BE49-F238E27FC236}">
                <a16:creationId xmlns:a16="http://schemas.microsoft.com/office/drawing/2014/main" id="{89316E38-1617-4FD5-A23C-ED2A0E985A75}"/>
              </a:ext>
            </a:extLst>
          </p:cNvPr>
          <p:cNvPicPr>
            <a:picLocks noChangeAspect="1"/>
          </p:cNvPicPr>
          <p:nvPr/>
        </p:nvPicPr>
        <p:blipFill>
          <a:blip r:embed="rId6"/>
          <a:stretch>
            <a:fillRect/>
          </a:stretch>
        </p:blipFill>
        <p:spPr>
          <a:xfrm>
            <a:off x="526869" y="5335455"/>
            <a:ext cx="1503950" cy="1037915"/>
          </a:xfrm>
          <a:prstGeom prst="rect">
            <a:avLst/>
          </a:prstGeom>
        </p:spPr>
      </p:pic>
    </p:spTree>
    <p:extLst>
      <p:ext uri="{BB962C8B-B14F-4D97-AF65-F5344CB8AC3E}">
        <p14:creationId xmlns:p14="http://schemas.microsoft.com/office/powerpoint/2010/main" val="1088560698"/>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CD264D4B-BCC6-462C-9E6A-D203777C96F3}"/>
              </a:ext>
            </a:extLst>
          </p:cNvPr>
          <p:cNvSpPr txBox="1"/>
          <p:nvPr/>
        </p:nvSpPr>
        <p:spPr>
          <a:xfrm>
            <a:off x="2352490" y="2095156"/>
            <a:ext cx="7056784" cy="1477328"/>
          </a:xfrm>
          <a:prstGeom prst="rect">
            <a:avLst/>
          </a:prstGeom>
          <a:noFill/>
        </p:spPr>
        <p:txBody>
          <a:bodyPr wrap="square" rtlCol="0">
            <a:spAutoFit/>
          </a:bodyPr>
          <a:lstStyle/>
          <a:p>
            <a:endParaRPr lang="de-DE" dirty="0"/>
          </a:p>
          <a:p>
            <a:endParaRPr lang="de-DE" dirty="0"/>
          </a:p>
          <a:p>
            <a:pPr marL="285750" indent="-285750">
              <a:buFont typeface="Arial" panose="020B0604020202020204" pitchFamily="34" charset="0"/>
              <a:buChar char="•"/>
            </a:pPr>
            <a:endParaRPr lang="de-DE" dirty="0"/>
          </a:p>
          <a:p>
            <a:endParaRPr lang="de-DE" dirty="0"/>
          </a:p>
          <a:p>
            <a:endParaRPr lang="de-AT" dirty="0"/>
          </a:p>
        </p:txBody>
      </p:sp>
      <p:pic>
        <p:nvPicPr>
          <p:cNvPr id="10" name="Grafik 9">
            <a:extLst>
              <a:ext uri="{FF2B5EF4-FFF2-40B4-BE49-F238E27FC236}">
                <a16:creationId xmlns:a16="http://schemas.microsoft.com/office/drawing/2014/main" id="{595C6D2B-84C3-43E4-B24E-B9DCF8F79F89}"/>
              </a:ext>
            </a:extLst>
          </p:cNvPr>
          <p:cNvPicPr>
            <a:picLocks noChangeAspect="1"/>
          </p:cNvPicPr>
          <p:nvPr/>
        </p:nvPicPr>
        <p:blipFill>
          <a:blip r:embed="rId2"/>
          <a:stretch>
            <a:fillRect/>
          </a:stretch>
        </p:blipFill>
        <p:spPr>
          <a:xfrm>
            <a:off x="3649882" y="3680785"/>
            <a:ext cx="5541744" cy="1731414"/>
          </a:xfrm>
          <a:prstGeom prst="rect">
            <a:avLst/>
          </a:prstGeom>
        </p:spPr>
      </p:pic>
      <p:sp>
        <p:nvSpPr>
          <p:cNvPr id="2" name="Textfeld 1">
            <a:extLst>
              <a:ext uri="{FF2B5EF4-FFF2-40B4-BE49-F238E27FC236}">
                <a16:creationId xmlns:a16="http://schemas.microsoft.com/office/drawing/2014/main" id="{0F134E69-6602-4FF9-89F5-167D8CA86935}"/>
              </a:ext>
            </a:extLst>
          </p:cNvPr>
          <p:cNvSpPr txBox="1"/>
          <p:nvPr/>
        </p:nvSpPr>
        <p:spPr>
          <a:xfrm>
            <a:off x="3727636" y="272330"/>
            <a:ext cx="5386236" cy="954107"/>
          </a:xfrm>
          <a:prstGeom prst="rect">
            <a:avLst/>
          </a:prstGeom>
          <a:noFill/>
        </p:spPr>
        <p:txBody>
          <a:bodyPr wrap="square" rtlCol="0">
            <a:spAutoFit/>
          </a:bodyPr>
          <a:lstStyle/>
          <a:p>
            <a:r>
              <a:rPr lang="de-DE" sz="2800" b="1" dirty="0"/>
              <a:t>INTERNET und Verschwörungsmythen</a:t>
            </a:r>
          </a:p>
        </p:txBody>
      </p:sp>
      <p:sp>
        <p:nvSpPr>
          <p:cNvPr id="12" name="Rectangle 2">
            <a:extLst>
              <a:ext uri="{FF2B5EF4-FFF2-40B4-BE49-F238E27FC236}">
                <a16:creationId xmlns:a16="http://schemas.microsoft.com/office/drawing/2014/main" id="{DEC1DF9D-57F5-4C9E-A13C-D0D32CC4FAC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622104" rIns="228528" bIns="774456" numCol="1" anchor="ctr" anchorCtr="0" compatLnSpc="1">
            <a:prstTxWarp prst="textNoShape">
              <a:avLst/>
            </a:prstTxWarp>
            <a:spAutoFit/>
          </a:bodyPr>
          <a:lstStyle/>
          <a:p>
            <a:endParaRPr lang="de-DE"/>
          </a:p>
        </p:txBody>
      </p:sp>
      <p:sp>
        <p:nvSpPr>
          <p:cNvPr id="15" name="Rectangle 5">
            <a:extLst>
              <a:ext uri="{FF2B5EF4-FFF2-40B4-BE49-F238E27FC236}">
                <a16:creationId xmlns:a16="http://schemas.microsoft.com/office/drawing/2014/main" id="{E66A1509-DD11-4D7E-B9EC-3E1742D0357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8" name="Textfeld 17">
            <a:extLst>
              <a:ext uri="{FF2B5EF4-FFF2-40B4-BE49-F238E27FC236}">
                <a16:creationId xmlns:a16="http://schemas.microsoft.com/office/drawing/2014/main" id="{D0D15A73-9C2E-4960-992F-AB2C030AE440}"/>
              </a:ext>
            </a:extLst>
          </p:cNvPr>
          <p:cNvSpPr txBox="1"/>
          <p:nvPr/>
        </p:nvSpPr>
        <p:spPr>
          <a:xfrm>
            <a:off x="2782726" y="2095156"/>
            <a:ext cx="7867646" cy="3539430"/>
          </a:xfrm>
          <a:prstGeom prst="rect">
            <a:avLst/>
          </a:prstGeom>
          <a:noFill/>
        </p:spPr>
        <p:txBody>
          <a:bodyPr wrap="square" rtlCol="0">
            <a:spAutoFit/>
          </a:bodyPr>
          <a:lstStyle/>
          <a:p>
            <a:r>
              <a:rPr lang="de-DE" sz="1600" b="1" dirty="0"/>
              <a:t>Q ANNON</a:t>
            </a:r>
            <a:r>
              <a:rPr lang="de-DE" sz="1600" b="1" dirty="0">
                <a:solidFill>
                  <a:srgbClr val="202122"/>
                </a:solidFill>
                <a:latin typeface="Arial" panose="020B0604020202020204" pitchFamily="34" charset="0"/>
              </a:rPr>
              <a:t> </a:t>
            </a:r>
            <a:r>
              <a:rPr lang="de-DE" sz="1600" b="0" i="0" dirty="0">
                <a:solidFill>
                  <a:srgbClr val="202122"/>
                </a:solidFill>
                <a:effectLst/>
                <a:latin typeface="Arial" panose="020B0604020202020204" pitchFamily="34" charset="0"/>
              </a:rPr>
              <a:t>nennt sich eine Gruppe, die seit 2017 von den USA aus Verschwörungstheorien mit rechtsradikalem Hintergrund im Internet verbreitet. Als Initiator gilt eine Person mit dem Pseudonym </a:t>
            </a:r>
            <a:r>
              <a:rPr lang="de-DE" sz="1600" b="0" i="1" dirty="0">
                <a:solidFill>
                  <a:srgbClr val="202122"/>
                </a:solidFill>
                <a:effectLst/>
                <a:latin typeface="Arial" panose="020B0604020202020204" pitchFamily="34" charset="0"/>
              </a:rPr>
              <a:t>Q</a:t>
            </a:r>
            <a:r>
              <a:rPr lang="de-DE" sz="1600" b="0" i="0" dirty="0">
                <a:solidFill>
                  <a:srgbClr val="202122"/>
                </a:solidFill>
                <a:effectLst/>
                <a:latin typeface="Arial" panose="020B0604020202020204" pitchFamily="34" charset="0"/>
              </a:rPr>
              <a:t>. Zentral ist die Behauptung, eine einflussreiche, weltweit agierende, teuflische </a:t>
            </a:r>
            <a:r>
              <a:rPr lang="de-DE" sz="1600" b="0" i="0" dirty="0">
                <a:effectLst/>
                <a:latin typeface="Arial" panose="020B0604020202020204" pitchFamily="34" charset="0"/>
              </a:rPr>
              <a:t>Elite </a:t>
            </a:r>
            <a:r>
              <a:rPr lang="de-DE" sz="1600" b="0" i="0" dirty="0">
                <a:solidFill>
                  <a:srgbClr val="202122"/>
                </a:solidFill>
                <a:effectLst/>
                <a:latin typeface="Arial" panose="020B0604020202020204" pitchFamily="34" charset="0"/>
              </a:rPr>
              <a:t>entführe Kinder, halte sie gefangen, foltere und ermorde sie, um aus ihrem Blut ein Verjüngungsserum zu gewinnen.</a:t>
            </a:r>
          </a:p>
          <a:p>
            <a:endParaRPr lang="de-DE" sz="1600" b="1" dirty="0"/>
          </a:p>
          <a:p>
            <a:endParaRPr lang="de-DE" sz="1600" b="1" dirty="0"/>
          </a:p>
          <a:p>
            <a:r>
              <a:rPr lang="de-DE" sz="1600" b="1" dirty="0"/>
              <a:t>BREITBART</a:t>
            </a:r>
            <a:r>
              <a:rPr lang="de-DE" sz="1600" b="0" i="0" dirty="0">
                <a:solidFill>
                  <a:srgbClr val="202122"/>
                </a:solidFill>
                <a:effectLst/>
                <a:latin typeface="Arial" panose="020B0604020202020204" pitchFamily="34" charset="0"/>
              </a:rPr>
              <a:t> auch </a:t>
            </a:r>
            <a:r>
              <a:rPr lang="de-DE" sz="1600" b="1" i="0" dirty="0">
                <a:solidFill>
                  <a:srgbClr val="202122"/>
                </a:solidFill>
                <a:effectLst/>
                <a:latin typeface="Gill Sans Nova" panose="020B0602020104020203" pitchFamily="34" charset="0"/>
              </a:rPr>
              <a:t>BREITBART NEWS</a:t>
            </a:r>
            <a:r>
              <a:rPr lang="de-DE" sz="1600" b="0" i="0" dirty="0">
                <a:solidFill>
                  <a:srgbClr val="202122"/>
                </a:solidFill>
                <a:effectLst/>
                <a:latin typeface="Gill Sans Nova" panose="020B0602020104020203" pitchFamily="34" charset="0"/>
              </a:rPr>
              <a:t> </a:t>
            </a:r>
            <a:r>
              <a:rPr lang="de-DE" sz="1600" b="0" i="0" dirty="0">
                <a:solidFill>
                  <a:srgbClr val="202122"/>
                </a:solidFill>
                <a:effectLst/>
                <a:latin typeface="Arial" panose="020B0604020202020204" pitchFamily="34" charset="0"/>
              </a:rPr>
              <a:t>ist eine US-amerikanische Nachrichten- und Meinungswebsite, die 2007 durch den </a:t>
            </a:r>
            <a:r>
              <a:rPr lang="de-DE" sz="1600" b="0" i="0" dirty="0">
                <a:effectLst/>
                <a:latin typeface="Arial" panose="020B0604020202020204" pitchFamily="34" charset="0"/>
              </a:rPr>
              <a:t>Andrew Breitbart </a:t>
            </a:r>
            <a:r>
              <a:rPr lang="de-DE" sz="1600" b="0" i="0" dirty="0">
                <a:solidFill>
                  <a:srgbClr val="202122"/>
                </a:solidFill>
                <a:effectLst/>
                <a:latin typeface="Arial" panose="020B0604020202020204" pitchFamily="34" charset="0"/>
              </a:rPr>
              <a:t>gegründet wurde. Politisch wird sie </a:t>
            </a:r>
            <a:r>
              <a:rPr lang="de-DE" sz="1600" b="0" i="0" dirty="0">
                <a:effectLst/>
                <a:latin typeface="Arial" panose="020B0604020202020204" pitchFamily="34" charset="0"/>
              </a:rPr>
              <a:t>rechtspopulistisch </a:t>
            </a:r>
            <a:r>
              <a:rPr lang="de-DE" sz="1600" b="0" i="0" dirty="0">
                <a:solidFill>
                  <a:srgbClr val="202122"/>
                </a:solidFill>
                <a:effectLst/>
                <a:latin typeface="Arial" panose="020B0604020202020204" pitchFamily="34" charset="0"/>
              </a:rPr>
              <a:t>bis zur </a:t>
            </a:r>
            <a:r>
              <a:rPr lang="de-DE" sz="1600" dirty="0">
                <a:latin typeface="Arial" panose="020B0604020202020204" pitchFamily="34" charset="0"/>
              </a:rPr>
              <a:t>extrem rechten </a:t>
            </a:r>
            <a:r>
              <a:rPr lang="de-DE" sz="1600" dirty="0" err="1">
                <a:latin typeface="Arial" panose="020B0604020202020204" pitchFamily="34" charset="0"/>
              </a:rPr>
              <a:t>Altright</a:t>
            </a:r>
            <a:r>
              <a:rPr lang="de-DE" sz="1600" b="0" i="0" dirty="0">
                <a:effectLst/>
                <a:latin typeface="Arial" panose="020B0604020202020204" pitchFamily="34" charset="0"/>
              </a:rPr>
              <a:t>-Bewegung </a:t>
            </a:r>
            <a:r>
              <a:rPr lang="de-DE" sz="1600" b="0" i="0" dirty="0">
                <a:solidFill>
                  <a:srgbClr val="202122"/>
                </a:solidFill>
                <a:effectLst/>
                <a:latin typeface="Arial" panose="020B0604020202020204" pitchFamily="34" charset="0"/>
              </a:rPr>
              <a:t>(„</a:t>
            </a:r>
            <a:r>
              <a:rPr lang="de-DE" sz="1600" b="0" i="0" dirty="0" err="1">
                <a:solidFill>
                  <a:srgbClr val="202122"/>
                </a:solidFill>
                <a:effectLst/>
                <a:latin typeface="Arial" panose="020B0604020202020204" pitchFamily="34" charset="0"/>
              </a:rPr>
              <a:t>far-right</a:t>
            </a:r>
            <a:r>
              <a:rPr lang="de-DE" sz="1600" b="0" i="0" dirty="0">
                <a:solidFill>
                  <a:srgbClr val="202122"/>
                </a:solidFill>
                <a:effectLst/>
                <a:latin typeface="Arial" panose="020B0604020202020204" pitchFamily="34" charset="0"/>
              </a:rPr>
              <a:t>“) verortet und hat sich vor allem durch Fake News (Falschmeldungen) und Verbreitung von Verschwörungstheorien hervorgetan.</a:t>
            </a:r>
            <a:endParaRPr lang="de-DE" sz="1600" b="1" dirty="0"/>
          </a:p>
          <a:p>
            <a:endParaRPr lang="de-DE" sz="1600" b="1" dirty="0"/>
          </a:p>
        </p:txBody>
      </p:sp>
      <p:pic>
        <p:nvPicPr>
          <p:cNvPr id="11" name="Grafik 10" descr="Ein Bild, das Text, Schrift, Kreis, Logo enthält.&#10;&#10;Automatisch generierte Beschreibung">
            <a:extLst>
              <a:ext uri="{FF2B5EF4-FFF2-40B4-BE49-F238E27FC236}">
                <a16:creationId xmlns:a16="http://schemas.microsoft.com/office/drawing/2014/main" id="{B3E25A4D-E065-47F9-95C0-7C990D1C78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316" y="333046"/>
            <a:ext cx="2281410" cy="2281410"/>
          </a:xfrm>
          <a:prstGeom prst="rect">
            <a:avLst/>
          </a:prstGeom>
        </p:spPr>
      </p:pic>
      <p:pic>
        <p:nvPicPr>
          <p:cNvPr id="4" name="Grafik 3" descr="Ein Bild, das Text, Poster, Grafikdesign, Grafiken enthält.&#10;&#10;Automatisch generierte Beschreibung">
            <a:extLst>
              <a:ext uri="{FF2B5EF4-FFF2-40B4-BE49-F238E27FC236}">
                <a16:creationId xmlns:a16="http://schemas.microsoft.com/office/drawing/2014/main" id="{2D3427D9-BCD9-4DCC-8889-767ED80F8F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9274" y="441810"/>
            <a:ext cx="2281410" cy="1569254"/>
          </a:xfrm>
          <a:prstGeom prst="rect">
            <a:avLst/>
          </a:prstGeom>
        </p:spPr>
      </p:pic>
    </p:spTree>
    <p:extLst>
      <p:ext uri="{BB962C8B-B14F-4D97-AF65-F5344CB8AC3E}">
        <p14:creationId xmlns:p14="http://schemas.microsoft.com/office/powerpoint/2010/main" val="1990683898"/>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CD264D4B-BCC6-462C-9E6A-D203777C96F3}"/>
              </a:ext>
            </a:extLst>
          </p:cNvPr>
          <p:cNvSpPr txBox="1"/>
          <p:nvPr/>
        </p:nvSpPr>
        <p:spPr>
          <a:xfrm>
            <a:off x="2352490" y="2095156"/>
            <a:ext cx="7056784" cy="1477328"/>
          </a:xfrm>
          <a:prstGeom prst="rect">
            <a:avLst/>
          </a:prstGeom>
          <a:noFill/>
        </p:spPr>
        <p:txBody>
          <a:bodyPr wrap="square" rtlCol="0">
            <a:spAutoFit/>
          </a:bodyPr>
          <a:lstStyle/>
          <a:p>
            <a:endParaRPr lang="de-DE" dirty="0"/>
          </a:p>
          <a:p>
            <a:endParaRPr lang="de-DE" dirty="0"/>
          </a:p>
          <a:p>
            <a:pPr marL="285750" indent="-285750">
              <a:buFont typeface="Arial" panose="020B0604020202020204" pitchFamily="34" charset="0"/>
              <a:buChar char="•"/>
            </a:pPr>
            <a:endParaRPr lang="de-DE" dirty="0"/>
          </a:p>
          <a:p>
            <a:endParaRPr lang="de-DE" dirty="0"/>
          </a:p>
          <a:p>
            <a:endParaRPr lang="de-AT" dirty="0"/>
          </a:p>
        </p:txBody>
      </p:sp>
      <p:pic>
        <p:nvPicPr>
          <p:cNvPr id="10" name="Grafik 9">
            <a:extLst>
              <a:ext uri="{FF2B5EF4-FFF2-40B4-BE49-F238E27FC236}">
                <a16:creationId xmlns:a16="http://schemas.microsoft.com/office/drawing/2014/main" id="{595C6D2B-84C3-43E4-B24E-B9DCF8F79F89}"/>
              </a:ext>
            </a:extLst>
          </p:cNvPr>
          <p:cNvPicPr>
            <a:picLocks noChangeAspect="1"/>
          </p:cNvPicPr>
          <p:nvPr/>
        </p:nvPicPr>
        <p:blipFill>
          <a:blip r:embed="rId4"/>
          <a:stretch>
            <a:fillRect/>
          </a:stretch>
        </p:blipFill>
        <p:spPr>
          <a:xfrm>
            <a:off x="4648879" y="2589283"/>
            <a:ext cx="1467817" cy="458592"/>
          </a:xfrm>
          <a:prstGeom prst="rect">
            <a:avLst/>
          </a:prstGeom>
        </p:spPr>
      </p:pic>
      <p:sp>
        <p:nvSpPr>
          <p:cNvPr id="2" name="Textfeld 1">
            <a:extLst>
              <a:ext uri="{FF2B5EF4-FFF2-40B4-BE49-F238E27FC236}">
                <a16:creationId xmlns:a16="http://schemas.microsoft.com/office/drawing/2014/main" id="{0F134E69-6602-4FF9-89F5-167D8CA86935}"/>
              </a:ext>
            </a:extLst>
          </p:cNvPr>
          <p:cNvSpPr txBox="1"/>
          <p:nvPr/>
        </p:nvSpPr>
        <p:spPr>
          <a:xfrm>
            <a:off x="3727636" y="272330"/>
            <a:ext cx="5386236" cy="523220"/>
          </a:xfrm>
          <a:prstGeom prst="rect">
            <a:avLst/>
          </a:prstGeom>
          <a:noFill/>
        </p:spPr>
        <p:txBody>
          <a:bodyPr wrap="square" rtlCol="0">
            <a:spAutoFit/>
          </a:bodyPr>
          <a:lstStyle/>
          <a:p>
            <a:r>
              <a:rPr lang="de-DE" sz="2800" b="1" dirty="0"/>
              <a:t>INTERNET und FAKE  </a:t>
            </a:r>
          </a:p>
        </p:txBody>
      </p:sp>
      <p:sp>
        <p:nvSpPr>
          <p:cNvPr id="12" name="Rectangle 2">
            <a:extLst>
              <a:ext uri="{FF2B5EF4-FFF2-40B4-BE49-F238E27FC236}">
                <a16:creationId xmlns:a16="http://schemas.microsoft.com/office/drawing/2014/main" id="{DEC1DF9D-57F5-4C9E-A13C-D0D32CC4FAC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622104" rIns="228528" bIns="774456" numCol="1" anchor="ctr" anchorCtr="0" compatLnSpc="1">
            <a:prstTxWarp prst="textNoShape">
              <a:avLst/>
            </a:prstTxWarp>
            <a:spAutoFit/>
          </a:bodyPr>
          <a:lstStyle/>
          <a:p>
            <a:endParaRPr lang="de-DE"/>
          </a:p>
        </p:txBody>
      </p:sp>
      <p:sp>
        <p:nvSpPr>
          <p:cNvPr id="15" name="Rectangle 5">
            <a:extLst>
              <a:ext uri="{FF2B5EF4-FFF2-40B4-BE49-F238E27FC236}">
                <a16:creationId xmlns:a16="http://schemas.microsoft.com/office/drawing/2014/main" id="{E66A1509-DD11-4D7E-B9EC-3E1742D0357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8" name="Textfeld 17">
            <a:extLst>
              <a:ext uri="{FF2B5EF4-FFF2-40B4-BE49-F238E27FC236}">
                <a16:creationId xmlns:a16="http://schemas.microsoft.com/office/drawing/2014/main" id="{D0D15A73-9C2E-4960-992F-AB2C030AE440}"/>
              </a:ext>
            </a:extLst>
          </p:cNvPr>
          <p:cNvSpPr txBox="1"/>
          <p:nvPr/>
        </p:nvSpPr>
        <p:spPr>
          <a:xfrm>
            <a:off x="2782726" y="2095156"/>
            <a:ext cx="7867646" cy="338554"/>
          </a:xfrm>
          <a:prstGeom prst="rect">
            <a:avLst/>
          </a:prstGeom>
          <a:noFill/>
        </p:spPr>
        <p:txBody>
          <a:bodyPr wrap="square" rtlCol="0">
            <a:spAutoFit/>
          </a:bodyPr>
          <a:lstStyle/>
          <a:p>
            <a:endParaRPr lang="de-DE" sz="1600" b="1" dirty="0"/>
          </a:p>
        </p:txBody>
      </p:sp>
      <p:pic>
        <p:nvPicPr>
          <p:cNvPr id="11" name="Grafik 10" descr="Ein Bild, das Text, Schrift, Kreis, Logo enthält.&#10;&#10;Automatisch generierte Beschreibung">
            <a:extLst>
              <a:ext uri="{FF2B5EF4-FFF2-40B4-BE49-F238E27FC236}">
                <a16:creationId xmlns:a16="http://schemas.microsoft.com/office/drawing/2014/main" id="{B3E25A4D-E065-47F9-95C0-7C990D1C78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1316" y="333046"/>
            <a:ext cx="2281410" cy="2281410"/>
          </a:xfrm>
          <a:prstGeom prst="rect">
            <a:avLst/>
          </a:prstGeom>
        </p:spPr>
      </p:pic>
      <p:pic>
        <p:nvPicPr>
          <p:cNvPr id="4" name="Grafik 3" descr="Ein Bild, das Text, Poster, Grafikdesign, Grafiken enthält.&#10;&#10;Automatisch generierte Beschreibung">
            <a:extLst>
              <a:ext uri="{FF2B5EF4-FFF2-40B4-BE49-F238E27FC236}">
                <a16:creationId xmlns:a16="http://schemas.microsoft.com/office/drawing/2014/main" id="{2D3427D9-BCD9-4DCC-8889-767ED80F8F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58190" y="192567"/>
            <a:ext cx="2281410" cy="1569254"/>
          </a:xfrm>
          <a:prstGeom prst="rect">
            <a:avLst/>
          </a:prstGeom>
        </p:spPr>
      </p:pic>
      <p:pic>
        <p:nvPicPr>
          <p:cNvPr id="3" name="Grafik 2">
            <a:extLst>
              <a:ext uri="{FF2B5EF4-FFF2-40B4-BE49-F238E27FC236}">
                <a16:creationId xmlns:a16="http://schemas.microsoft.com/office/drawing/2014/main" id="{8B6AF7C8-FF8C-41FB-BE36-E888FE0CEF68}"/>
              </a:ext>
            </a:extLst>
          </p:cNvPr>
          <p:cNvPicPr>
            <a:picLocks noChangeAspect="1"/>
          </p:cNvPicPr>
          <p:nvPr/>
        </p:nvPicPr>
        <p:blipFill>
          <a:blip r:embed="rId7"/>
          <a:stretch>
            <a:fillRect/>
          </a:stretch>
        </p:blipFill>
        <p:spPr>
          <a:xfrm>
            <a:off x="3494559" y="3171490"/>
            <a:ext cx="2601441" cy="1839085"/>
          </a:xfrm>
          <a:prstGeom prst="rect">
            <a:avLst/>
          </a:prstGeom>
        </p:spPr>
      </p:pic>
      <p:pic>
        <p:nvPicPr>
          <p:cNvPr id="5" name="Grafik 4">
            <a:extLst>
              <a:ext uri="{FF2B5EF4-FFF2-40B4-BE49-F238E27FC236}">
                <a16:creationId xmlns:a16="http://schemas.microsoft.com/office/drawing/2014/main" id="{5A599EE2-152D-40C5-AA5E-8D5844A90553}"/>
              </a:ext>
            </a:extLst>
          </p:cNvPr>
          <p:cNvPicPr>
            <a:picLocks noChangeAspect="1"/>
          </p:cNvPicPr>
          <p:nvPr/>
        </p:nvPicPr>
        <p:blipFill>
          <a:blip r:embed="rId8"/>
          <a:stretch>
            <a:fillRect/>
          </a:stretch>
        </p:blipFill>
        <p:spPr>
          <a:xfrm>
            <a:off x="5785654" y="943465"/>
            <a:ext cx="3623620" cy="1979995"/>
          </a:xfrm>
          <a:prstGeom prst="rect">
            <a:avLst/>
          </a:prstGeom>
        </p:spPr>
      </p:pic>
      <p:pic>
        <p:nvPicPr>
          <p:cNvPr id="5122" name="Picture 2" descr="Bildergebnis für AFD Nein zu noch mehr Flüchtlingen FAKE">
            <a:extLst>
              <a:ext uri="{FF2B5EF4-FFF2-40B4-BE49-F238E27FC236}">
                <a16:creationId xmlns:a16="http://schemas.microsoft.com/office/drawing/2014/main" id="{1FC94267-6D3F-402E-A369-F9DCC1A2AF8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86138" y="943465"/>
            <a:ext cx="2072452" cy="207245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Falschmeldungen: Fake-News made in Russia | ZEIT ONLINE">
            <a:extLst>
              <a:ext uri="{FF2B5EF4-FFF2-40B4-BE49-F238E27FC236}">
                <a16:creationId xmlns:a16="http://schemas.microsoft.com/office/drawing/2014/main" id="{99F8BE29-C596-48D9-8DA3-DE29C68DCC9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22052" y="3163652"/>
            <a:ext cx="3229239" cy="1816027"/>
          </a:xfrm>
          <a:prstGeom prst="rect">
            <a:avLst/>
          </a:prstGeom>
          <a:noFill/>
          <a:extLst>
            <a:ext uri="{909E8E84-426E-40DD-AFC4-6F175D3DCCD1}">
              <a14:hiddenFill xmlns:a14="http://schemas.microsoft.com/office/drawing/2010/main">
                <a:solidFill>
                  <a:srgbClr val="FFFFFF"/>
                </a:solidFill>
              </a14:hiddenFill>
            </a:ext>
          </a:extLst>
        </p:spPr>
      </p:pic>
      <p:pic>
        <p:nvPicPr>
          <p:cNvPr id="7" name="Onlinemedien 6" title="Achtung, diese manipulierten Videos von Putin und Selenskyj sind Kriegspropaganda">
            <a:hlinkClick r:id="" action="ppaction://media"/>
            <a:extLst>
              <a:ext uri="{FF2B5EF4-FFF2-40B4-BE49-F238E27FC236}">
                <a16:creationId xmlns:a16="http://schemas.microsoft.com/office/drawing/2014/main" id="{F381992E-8EEB-4084-9557-809380111040}"/>
              </a:ext>
            </a:extLst>
          </p:cNvPr>
          <p:cNvPicPr>
            <a:picLocks noRot="1" noChangeAspect="1"/>
          </p:cNvPicPr>
          <p:nvPr>
            <a:videoFile r:link="rId1"/>
          </p:nvPr>
        </p:nvPicPr>
        <p:blipFill>
          <a:blip r:embed="rId11"/>
          <a:stretch>
            <a:fillRect/>
          </a:stretch>
        </p:blipFill>
        <p:spPr>
          <a:xfrm>
            <a:off x="6911291" y="5150570"/>
            <a:ext cx="2540000" cy="1435100"/>
          </a:xfrm>
          <a:prstGeom prst="rect">
            <a:avLst/>
          </a:prstGeom>
        </p:spPr>
      </p:pic>
      <p:pic>
        <p:nvPicPr>
          <p:cNvPr id="6" name="Onlinemedien 5" title="Lied für die AfD | extra 3 | NDR">
            <a:hlinkClick r:id="" action="ppaction://media"/>
            <a:extLst>
              <a:ext uri="{FF2B5EF4-FFF2-40B4-BE49-F238E27FC236}">
                <a16:creationId xmlns:a16="http://schemas.microsoft.com/office/drawing/2014/main" id="{0024EE37-30FA-43C6-B5E6-AADB483096DB}"/>
              </a:ext>
            </a:extLst>
          </p:cNvPr>
          <p:cNvPicPr>
            <a:picLocks noRot="1" noChangeAspect="1"/>
          </p:cNvPicPr>
          <p:nvPr>
            <a:videoFile r:link="rId2"/>
          </p:nvPr>
        </p:nvPicPr>
        <p:blipFill>
          <a:blip r:embed="rId12"/>
          <a:stretch>
            <a:fillRect/>
          </a:stretch>
        </p:blipFill>
        <p:spPr>
          <a:xfrm>
            <a:off x="3486138" y="5114223"/>
            <a:ext cx="2540000" cy="1435100"/>
          </a:xfrm>
          <a:prstGeom prst="rect">
            <a:avLst/>
          </a:prstGeom>
        </p:spPr>
      </p:pic>
    </p:spTree>
    <p:extLst>
      <p:ext uri="{BB962C8B-B14F-4D97-AF65-F5344CB8AC3E}">
        <p14:creationId xmlns:p14="http://schemas.microsoft.com/office/powerpoint/2010/main" val="935786963"/>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7"/>
                </p:tgtEl>
              </p:cMediaNode>
            </p:vide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video>
              <p:cMediaNode vol="80000">
                <p:cTn id="17"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CD264D4B-BCC6-462C-9E6A-D203777C96F3}"/>
              </a:ext>
            </a:extLst>
          </p:cNvPr>
          <p:cNvSpPr txBox="1"/>
          <p:nvPr/>
        </p:nvSpPr>
        <p:spPr>
          <a:xfrm>
            <a:off x="2298110" y="1045834"/>
            <a:ext cx="7056784" cy="1477328"/>
          </a:xfrm>
          <a:prstGeom prst="rect">
            <a:avLst/>
          </a:prstGeom>
          <a:noFill/>
        </p:spPr>
        <p:txBody>
          <a:bodyPr wrap="square" rtlCol="0">
            <a:spAutoFit/>
          </a:bodyPr>
          <a:lstStyle/>
          <a:p>
            <a:endParaRPr lang="de-DE" dirty="0"/>
          </a:p>
          <a:p>
            <a:endParaRPr lang="de-DE" dirty="0"/>
          </a:p>
          <a:p>
            <a:pPr marL="285750" indent="-285750">
              <a:buFont typeface="Arial" panose="020B0604020202020204" pitchFamily="34" charset="0"/>
              <a:buChar char="•"/>
            </a:pPr>
            <a:endParaRPr lang="de-DE" dirty="0"/>
          </a:p>
          <a:p>
            <a:endParaRPr lang="de-DE" dirty="0"/>
          </a:p>
          <a:p>
            <a:endParaRPr lang="de-AT" dirty="0"/>
          </a:p>
        </p:txBody>
      </p:sp>
      <p:pic>
        <p:nvPicPr>
          <p:cNvPr id="10" name="Grafik 9">
            <a:extLst>
              <a:ext uri="{FF2B5EF4-FFF2-40B4-BE49-F238E27FC236}">
                <a16:creationId xmlns:a16="http://schemas.microsoft.com/office/drawing/2014/main" id="{595C6D2B-84C3-43E4-B24E-B9DCF8F79F89}"/>
              </a:ext>
            </a:extLst>
          </p:cNvPr>
          <p:cNvPicPr>
            <a:picLocks noChangeAspect="1"/>
          </p:cNvPicPr>
          <p:nvPr/>
        </p:nvPicPr>
        <p:blipFill>
          <a:blip r:embed="rId2"/>
          <a:stretch>
            <a:fillRect/>
          </a:stretch>
        </p:blipFill>
        <p:spPr>
          <a:xfrm>
            <a:off x="3649882" y="3680785"/>
            <a:ext cx="5541744" cy="1731414"/>
          </a:xfrm>
          <a:prstGeom prst="rect">
            <a:avLst/>
          </a:prstGeom>
        </p:spPr>
      </p:pic>
      <p:sp>
        <p:nvSpPr>
          <p:cNvPr id="2" name="Textfeld 1">
            <a:extLst>
              <a:ext uri="{FF2B5EF4-FFF2-40B4-BE49-F238E27FC236}">
                <a16:creationId xmlns:a16="http://schemas.microsoft.com/office/drawing/2014/main" id="{0F134E69-6602-4FF9-89F5-167D8CA86935}"/>
              </a:ext>
            </a:extLst>
          </p:cNvPr>
          <p:cNvSpPr txBox="1"/>
          <p:nvPr/>
        </p:nvSpPr>
        <p:spPr>
          <a:xfrm>
            <a:off x="4202932" y="716612"/>
            <a:ext cx="5386236" cy="954107"/>
          </a:xfrm>
          <a:prstGeom prst="rect">
            <a:avLst/>
          </a:prstGeom>
          <a:noFill/>
        </p:spPr>
        <p:txBody>
          <a:bodyPr wrap="square" rtlCol="0">
            <a:spAutoFit/>
          </a:bodyPr>
          <a:lstStyle/>
          <a:p>
            <a:r>
              <a:rPr lang="de-DE" sz="2800" b="1" dirty="0"/>
              <a:t>POPULISMUS und KRISEN  Corona  </a:t>
            </a:r>
          </a:p>
        </p:txBody>
      </p:sp>
      <p:sp>
        <p:nvSpPr>
          <p:cNvPr id="12" name="Rectangle 2">
            <a:extLst>
              <a:ext uri="{FF2B5EF4-FFF2-40B4-BE49-F238E27FC236}">
                <a16:creationId xmlns:a16="http://schemas.microsoft.com/office/drawing/2014/main" id="{DEC1DF9D-57F5-4C9E-A13C-D0D32CC4FAC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622104" rIns="228528" bIns="774456" numCol="1" anchor="ctr" anchorCtr="0" compatLnSpc="1">
            <a:prstTxWarp prst="textNoShape">
              <a:avLst/>
            </a:prstTxWarp>
            <a:spAutoFit/>
          </a:bodyPr>
          <a:lstStyle/>
          <a:p>
            <a:endParaRPr lang="de-DE"/>
          </a:p>
        </p:txBody>
      </p:sp>
      <p:sp>
        <p:nvSpPr>
          <p:cNvPr id="15" name="Rectangle 5">
            <a:extLst>
              <a:ext uri="{FF2B5EF4-FFF2-40B4-BE49-F238E27FC236}">
                <a16:creationId xmlns:a16="http://schemas.microsoft.com/office/drawing/2014/main" id="{E66A1509-DD11-4D7E-B9EC-3E1742D0357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8" name="Textfeld 17">
            <a:extLst>
              <a:ext uri="{FF2B5EF4-FFF2-40B4-BE49-F238E27FC236}">
                <a16:creationId xmlns:a16="http://schemas.microsoft.com/office/drawing/2014/main" id="{D0D15A73-9C2E-4960-992F-AB2C030AE440}"/>
              </a:ext>
            </a:extLst>
          </p:cNvPr>
          <p:cNvSpPr txBox="1"/>
          <p:nvPr/>
        </p:nvSpPr>
        <p:spPr>
          <a:xfrm>
            <a:off x="3284042" y="1670719"/>
            <a:ext cx="7867646" cy="5139869"/>
          </a:xfrm>
          <a:prstGeom prst="rect">
            <a:avLst/>
          </a:prstGeom>
          <a:noFill/>
        </p:spPr>
        <p:txBody>
          <a:bodyPr wrap="square" rtlCol="0">
            <a:spAutoFit/>
          </a:bodyPr>
          <a:lstStyle/>
          <a:p>
            <a:r>
              <a:rPr lang="de-DE" sz="1600" b="1" dirty="0"/>
              <a:t>Die Ausbreitung des Coronavirus wird weltweit von kruden Verschwörungstheorien und FAKE- News begleitet!</a:t>
            </a:r>
          </a:p>
          <a:p>
            <a:endParaRPr lang="de-DE" sz="1600" b="1" dirty="0"/>
          </a:p>
          <a:p>
            <a:pPr marL="285750" indent="-285750">
              <a:buFont typeface="Wingdings" panose="05000000000000000000" pitchFamily="2" charset="2"/>
              <a:buChar char="§"/>
            </a:pPr>
            <a:r>
              <a:rPr lang="de-DE" sz="1600" b="1" dirty="0"/>
              <a:t>Evangelikale Kirchenkreise in den USA predigten die Ansicht, dass die Epidemie eine biologische Waffe des Teufels und zugleich eine Strafe Gottes sei. Einzig der US-Präsident Trump können die USA und die Welt retten.</a:t>
            </a:r>
          </a:p>
          <a:p>
            <a:pPr marL="285750" indent="-285750">
              <a:buFont typeface="Wingdings" panose="05000000000000000000" pitchFamily="2" charset="2"/>
              <a:buChar char="§"/>
            </a:pPr>
            <a:endParaRPr lang="de-DE" sz="1600" b="1" dirty="0"/>
          </a:p>
          <a:p>
            <a:pPr marL="285750" indent="-285750">
              <a:buFont typeface="Wingdings" panose="05000000000000000000" pitchFamily="2" charset="2"/>
              <a:buChar char="§"/>
            </a:pPr>
            <a:r>
              <a:rPr lang="de-DE" sz="1600" b="1" dirty="0"/>
              <a:t>Islamische Geistliche aus Tunesien und Ägypten behaupteten beispielsweise, China werde durch die Epidemie bestraft für den Umgang mit den Uiguren.</a:t>
            </a:r>
          </a:p>
          <a:p>
            <a:pPr marL="285750" indent="-285750">
              <a:buFont typeface="Wingdings" panose="05000000000000000000" pitchFamily="2" charset="2"/>
              <a:buChar char="§"/>
            </a:pPr>
            <a:endParaRPr lang="de-DE" sz="2400" b="1" dirty="0"/>
          </a:p>
          <a:p>
            <a:pPr marL="285750" indent="-285750">
              <a:buFont typeface="Wingdings" panose="05000000000000000000" pitchFamily="2" charset="2"/>
              <a:buChar char="§"/>
            </a:pPr>
            <a:r>
              <a:rPr lang="de-DE" sz="1600" b="1" dirty="0"/>
              <a:t>Im Irak verbreitete ein politischer Kommentator die These, bei der Epidemie handele es sich um ein amerikanisch-jüdisches Komplott. Ziel sei es, die Weltbevölkerung zu dezimieren.</a:t>
            </a:r>
          </a:p>
          <a:p>
            <a:pPr marL="285750" indent="-285750">
              <a:buFont typeface="Wingdings" panose="05000000000000000000" pitchFamily="2" charset="2"/>
              <a:buChar char="§"/>
            </a:pPr>
            <a:endParaRPr lang="de-DE" sz="1600" b="1" dirty="0"/>
          </a:p>
          <a:p>
            <a:pPr marL="285750" indent="-285750">
              <a:buFont typeface="Wingdings" panose="05000000000000000000" pitchFamily="2" charset="2"/>
              <a:buChar char="§"/>
            </a:pPr>
            <a:r>
              <a:rPr lang="de-DE" sz="1600" b="1" dirty="0"/>
              <a:t>Populisten  wie der ungarische Ministerpräsident Orban nutzten die Gunst der Stunde und behaupteten, dass  der Milliardär George SOROS für die Ausbreitung des Virus verantwortlich sei.</a:t>
            </a:r>
          </a:p>
          <a:p>
            <a:r>
              <a:rPr lang="de-DE" sz="1600" b="1" dirty="0"/>
              <a:t> </a:t>
            </a:r>
          </a:p>
          <a:p>
            <a:pPr marL="285750" indent="-285750">
              <a:buFont typeface="Wingdings" panose="05000000000000000000" pitchFamily="2" charset="2"/>
              <a:buChar char="§"/>
            </a:pPr>
            <a:r>
              <a:rPr lang="de-DE" sz="1600" b="1" dirty="0"/>
              <a:t>In diversen Online-Foren wird verkündet, das 5G- Mobilfunknetz sei an der Ausbreitung des Virus schuld.</a:t>
            </a:r>
          </a:p>
        </p:txBody>
      </p:sp>
      <p:pic>
        <p:nvPicPr>
          <p:cNvPr id="11" name="Grafik 10" descr="Ein Bild, das Text, Schrift, Kreis, Logo enthält.&#10;&#10;Automatisch generierte Beschreibung">
            <a:extLst>
              <a:ext uri="{FF2B5EF4-FFF2-40B4-BE49-F238E27FC236}">
                <a16:creationId xmlns:a16="http://schemas.microsoft.com/office/drawing/2014/main" id="{B3E25A4D-E065-47F9-95C0-7C990D1C78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316" y="333046"/>
            <a:ext cx="2281410" cy="2281410"/>
          </a:xfrm>
          <a:prstGeom prst="rect">
            <a:avLst/>
          </a:prstGeom>
        </p:spPr>
      </p:pic>
      <p:pic>
        <p:nvPicPr>
          <p:cNvPr id="16" name="Grafik 15">
            <a:extLst>
              <a:ext uri="{FF2B5EF4-FFF2-40B4-BE49-F238E27FC236}">
                <a16:creationId xmlns:a16="http://schemas.microsoft.com/office/drawing/2014/main" id="{C9C05105-C2D7-45E3-83F6-41BDFDB9509B}"/>
              </a:ext>
            </a:extLst>
          </p:cNvPr>
          <p:cNvPicPr>
            <a:picLocks noChangeAspect="1"/>
          </p:cNvPicPr>
          <p:nvPr/>
        </p:nvPicPr>
        <p:blipFill>
          <a:blip r:embed="rId4"/>
          <a:stretch>
            <a:fillRect/>
          </a:stretch>
        </p:blipFill>
        <p:spPr>
          <a:xfrm>
            <a:off x="489388" y="3050817"/>
            <a:ext cx="2121466" cy="1192728"/>
          </a:xfrm>
          <a:prstGeom prst="rect">
            <a:avLst/>
          </a:prstGeom>
        </p:spPr>
      </p:pic>
      <p:pic>
        <p:nvPicPr>
          <p:cNvPr id="17" name="Grafik 16" descr="Ein Bild, das drinnen, Zähler, sitzend, Zug enthält.&#10;&#10;Automatisch generierte Beschreibung">
            <a:extLst>
              <a:ext uri="{FF2B5EF4-FFF2-40B4-BE49-F238E27FC236}">
                <a16:creationId xmlns:a16="http://schemas.microsoft.com/office/drawing/2014/main" id="{A21A96C6-AD73-430D-86BE-699A550FDE86}"/>
              </a:ext>
            </a:extLst>
          </p:cNvPr>
          <p:cNvPicPr>
            <a:picLocks noChangeAspect="1"/>
          </p:cNvPicPr>
          <p:nvPr/>
        </p:nvPicPr>
        <p:blipFill>
          <a:blip r:embed="rId5"/>
          <a:stretch>
            <a:fillRect/>
          </a:stretch>
        </p:blipFill>
        <p:spPr>
          <a:xfrm>
            <a:off x="489389" y="4767078"/>
            <a:ext cx="2293338" cy="1576085"/>
          </a:xfrm>
          <a:prstGeom prst="rect">
            <a:avLst/>
          </a:prstGeom>
        </p:spPr>
      </p:pic>
      <p:pic>
        <p:nvPicPr>
          <p:cNvPr id="4" name="Grafik 3" descr="Ein Bild, das Text, Poster, Grafikdesign, Grafiken enthält.&#10;&#10;Automatisch generierte Beschreibung">
            <a:extLst>
              <a:ext uri="{FF2B5EF4-FFF2-40B4-BE49-F238E27FC236}">
                <a16:creationId xmlns:a16="http://schemas.microsoft.com/office/drawing/2014/main" id="{2D3427D9-BCD9-4DCC-8889-767ED80F8F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09274" y="716612"/>
            <a:ext cx="2281410" cy="1569254"/>
          </a:xfrm>
          <a:prstGeom prst="rect">
            <a:avLst/>
          </a:prstGeom>
        </p:spPr>
      </p:pic>
    </p:spTree>
    <p:extLst>
      <p:ext uri="{BB962C8B-B14F-4D97-AF65-F5344CB8AC3E}">
        <p14:creationId xmlns:p14="http://schemas.microsoft.com/office/powerpoint/2010/main" val="2859403128"/>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1005496" y="210512"/>
            <a:ext cx="6871048" cy="523220"/>
          </a:xfrm>
          <a:prstGeom prst="rect">
            <a:avLst/>
          </a:prstGeom>
        </p:spPr>
        <p:txBody>
          <a:bodyPr wrap="none">
            <a:spAutoFit/>
          </a:bodyPr>
          <a:lstStyle/>
          <a:p>
            <a:r>
              <a:rPr lang="de-DE" sz="2800" b="1" dirty="0"/>
              <a:t>Ein neuer         Putin und die Populisten </a:t>
            </a:r>
          </a:p>
        </p:txBody>
      </p:sp>
      <p:sp>
        <p:nvSpPr>
          <p:cNvPr id="3" name="Rechteck 2">
            <a:extLst>
              <a:ext uri="{FF2B5EF4-FFF2-40B4-BE49-F238E27FC236}">
                <a16:creationId xmlns:a16="http://schemas.microsoft.com/office/drawing/2014/main" id="{4998867E-A762-4749-AC16-F9E35D658DBD}"/>
              </a:ext>
            </a:extLst>
          </p:cNvPr>
          <p:cNvSpPr/>
          <p:nvPr/>
        </p:nvSpPr>
        <p:spPr>
          <a:xfrm>
            <a:off x="2782726" y="1941688"/>
            <a:ext cx="10480956" cy="3939540"/>
          </a:xfrm>
          <a:prstGeom prst="rect">
            <a:avLst/>
          </a:prstGeom>
        </p:spPr>
        <p:txBody>
          <a:bodyPr wrap="square">
            <a:spAutoFit/>
          </a:bodyPr>
          <a:lstStyle/>
          <a:p>
            <a:endParaRPr lang="de-DE" sz="2000" b="1" dirty="0">
              <a:latin typeface="Arial Narrow" panose="020B0606020202030204" pitchFamily="34" charset="0"/>
            </a:endParaRPr>
          </a:p>
          <a:p>
            <a:r>
              <a:rPr lang="de-DE" sz="2000" b="1" dirty="0">
                <a:latin typeface="Trebuchet MS" panose="020B0603020202020204" pitchFamily="34" charset="0"/>
              </a:rPr>
              <a:t>1.</a:t>
            </a:r>
            <a:r>
              <a:rPr lang="de-DE" sz="2000" b="1" dirty="0"/>
              <a:t>Phase  2000 </a:t>
            </a:r>
            <a:r>
              <a:rPr lang="de-DE" sz="1600" b="1" dirty="0"/>
              <a:t>bis 2008  </a:t>
            </a:r>
          </a:p>
          <a:p>
            <a:r>
              <a:rPr lang="de-DE" sz="1400" b="1" dirty="0"/>
              <a:t>   Hybride Politik: Nach außen Verfechter demokratischer Bürgerrechte und westlicher  </a:t>
            </a:r>
            <a:br>
              <a:rPr lang="de-DE" sz="1400" b="1" dirty="0"/>
            </a:br>
            <a:r>
              <a:rPr lang="de-DE" sz="1400" b="1" dirty="0"/>
              <a:t>   Partnerschaft (Rede vor dem deutschen Bundestag im November 2001). Im Inneren  </a:t>
            </a:r>
          </a:p>
          <a:p>
            <a:r>
              <a:rPr lang="de-DE" sz="1400" b="1" dirty="0"/>
              <a:t>   schwächte er das Parlament und die Befugnisse der Gouverneure und schuf eine</a:t>
            </a:r>
          </a:p>
          <a:p>
            <a:r>
              <a:rPr lang="de-DE" sz="1400" b="1" dirty="0"/>
              <a:t>   Einheitspartei “Einiges Russland“. Übernahme aller Fernsehkanäle durch den Staat.</a:t>
            </a:r>
          </a:p>
          <a:p>
            <a:endParaRPr lang="de-DE" sz="1400" b="1" dirty="0"/>
          </a:p>
          <a:p>
            <a:r>
              <a:rPr lang="de-DE" sz="1600" b="1" dirty="0"/>
              <a:t>2.Phase 2012 – 2021</a:t>
            </a:r>
          </a:p>
          <a:p>
            <a:r>
              <a:rPr lang="de-DE" sz="1600" b="1" dirty="0"/>
              <a:t>   </a:t>
            </a:r>
            <a:r>
              <a:rPr lang="de-DE" sz="1400" b="1" dirty="0"/>
              <a:t>Der “russische Nationalismus“ wird zu Putins Hauptprogramm. Russland als Erlöser einer   </a:t>
            </a:r>
          </a:p>
          <a:p>
            <a:r>
              <a:rPr lang="de-DE" sz="1400" b="1" dirty="0"/>
              <a:t>   verkommenen europäischen Welt. Prominente Kritiker werden vergiftet oder auf offener</a:t>
            </a:r>
          </a:p>
          <a:p>
            <a:r>
              <a:rPr lang="de-DE" sz="1400" b="1" dirty="0"/>
              <a:t>   Straße erschossen und das berüchtigte “Agentengesetz“  beschlossen. Besetzung der Krim.</a:t>
            </a:r>
          </a:p>
          <a:p>
            <a:endParaRPr lang="de-DE" sz="1400" b="1" dirty="0"/>
          </a:p>
          <a:p>
            <a:r>
              <a:rPr lang="de-DE" sz="1600" b="1" dirty="0"/>
              <a:t>3.Phase 2021 – 2022 </a:t>
            </a:r>
          </a:p>
          <a:p>
            <a:r>
              <a:rPr lang="de-DE" sz="1600" b="1" dirty="0"/>
              <a:t>   </a:t>
            </a:r>
            <a:r>
              <a:rPr lang="de-DE" sz="1400" b="1" dirty="0"/>
              <a:t>Mit der Verhaftung von Alexander Nawalny, der Kriminalisierung von Demonstranten und des</a:t>
            </a:r>
          </a:p>
          <a:p>
            <a:r>
              <a:rPr lang="de-DE" sz="1400" b="1" dirty="0"/>
              <a:t>   Verbots jeglicher freien Medien wird der letzte Akt zur totalen Kontrolle gesetzt. Angriff auf</a:t>
            </a:r>
          </a:p>
          <a:p>
            <a:r>
              <a:rPr lang="de-DE" sz="1400" b="1" dirty="0"/>
              <a:t>   die Ukraine.</a:t>
            </a:r>
            <a:endParaRPr lang="de-DE" b="1" dirty="0"/>
          </a:p>
        </p:txBody>
      </p:sp>
      <p:pic>
        <p:nvPicPr>
          <p:cNvPr id="5" name="Grafik 4" descr="Ein Bild, das Person, Anzug, Mann, angezogen enthält.&#10;&#10;Automatisch generierte Beschreibung">
            <a:extLst>
              <a:ext uri="{FF2B5EF4-FFF2-40B4-BE49-F238E27FC236}">
                <a16:creationId xmlns:a16="http://schemas.microsoft.com/office/drawing/2014/main" id="{F4D47A7D-D406-DDC6-67DF-195362A5C5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4112" y="195197"/>
            <a:ext cx="2682457" cy="1746491"/>
          </a:xfrm>
          <a:prstGeom prst="rect">
            <a:avLst/>
          </a:prstGeom>
        </p:spPr>
      </p:pic>
      <p:pic>
        <p:nvPicPr>
          <p:cNvPr id="6" name="Grafik 5" descr="Ein Bild, das Text, Schrift, Kreis, Logo enthält.&#10;&#10;Automatisch generierte Beschreibung">
            <a:extLst>
              <a:ext uri="{FF2B5EF4-FFF2-40B4-BE49-F238E27FC236}">
                <a16:creationId xmlns:a16="http://schemas.microsoft.com/office/drawing/2014/main" id="{573C1F2A-6358-436D-966C-9A4033D5AF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316" y="333046"/>
            <a:ext cx="2281410" cy="2281410"/>
          </a:xfrm>
          <a:prstGeom prst="rect">
            <a:avLst/>
          </a:prstGeom>
        </p:spPr>
      </p:pic>
    </p:spTree>
    <p:extLst>
      <p:ext uri="{BB962C8B-B14F-4D97-AF65-F5344CB8AC3E}">
        <p14:creationId xmlns:p14="http://schemas.microsoft.com/office/powerpoint/2010/main" val="742049008"/>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6386010" y="842705"/>
            <a:ext cx="248786" cy="369332"/>
          </a:xfrm>
          <a:prstGeom prst="rect">
            <a:avLst/>
          </a:prstGeom>
        </p:spPr>
        <p:txBody>
          <a:bodyPr wrap="none">
            <a:spAutoFit/>
          </a:bodyPr>
          <a:lstStyle/>
          <a:p>
            <a:r>
              <a:rPr lang="de-DE" b="1" dirty="0"/>
              <a:t> </a:t>
            </a:r>
          </a:p>
        </p:txBody>
      </p:sp>
      <p:sp>
        <p:nvSpPr>
          <p:cNvPr id="2" name="Textfeld 1">
            <a:extLst>
              <a:ext uri="{FF2B5EF4-FFF2-40B4-BE49-F238E27FC236}">
                <a16:creationId xmlns:a16="http://schemas.microsoft.com/office/drawing/2014/main" id="{8A22CACD-B142-423A-A233-B4CE093A64E0}"/>
              </a:ext>
            </a:extLst>
          </p:cNvPr>
          <p:cNvSpPr txBox="1"/>
          <p:nvPr/>
        </p:nvSpPr>
        <p:spPr>
          <a:xfrm>
            <a:off x="1105786" y="594081"/>
            <a:ext cx="8250865" cy="5262979"/>
          </a:xfrm>
          <a:prstGeom prst="rect">
            <a:avLst/>
          </a:prstGeom>
          <a:noFill/>
        </p:spPr>
        <p:txBody>
          <a:bodyPr wrap="square" rtlCol="0">
            <a:spAutoFit/>
          </a:bodyPr>
          <a:lstStyle/>
          <a:p>
            <a:pPr marL="540385" marR="36195"/>
            <a:r>
              <a:rPr lang="de-DE" sz="2400" b="1" dirty="0">
                <a:effectLst/>
                <a:latin typeface="Calibri" panose="020F0502020204030204" pitchFamily="34" charset="0"/>
                <a:ea typeface="Calibri" panose="020F0502020204030204" pitchFamily="34" charset="0"/>
                <a:cs typeface="Times New Roman" panose="02020603050405020304" pitchFamily="18" charset="0"/>
              </a:rPr>
              <a:t>Kurze Geschichte der 1.Republik Österreich</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a:p>
            <a:pPr marL="540385" marR="36195"/>
            <a:r>
              <a:rPr lang="de-DE" sz="2400" dirty="0">
                <a:effectLst/>
                <a:latin typeface="Calibri" panose="020F0502020204030204" pitchFamily="34" charset="0"/>
                <a:ea typeface="Calibri" panose="020F0502020204030204" pitchFamily="34" charset="0"/>
                <a:cs typeface="Times New Roman" panose="02020603050405020304" pitchFamily="18" charset="0"/>
              </a:rPr>
              <a:t>  </a:t>
            </a:r>
          </a:p>
          <a:p>
            <a:pPr marL="540385" marR="36195"/>
            <a:r>
              <a:rPr lang="de-DE" sz="1800" b="1" dirty="0">
                <a:effectLst/>
                <a:latin typeface="Calibri" panose="020F0502020204030204" pitchFamily="34" charset="0"/>
                <a:ea typeface="Calibri" panose="020F0502020204030204" pitchFamily="34" charset="0"/>
                <a:cs typeface="Times New Roman" panose="02020603050405020304" pitchFamily="18" charset="0"/>
              </a:rPr>
              <a:t>Bürgerkrieg und Kanzlerdiktatur</a:t>
            </a:r>
          </a:p>
          <a:p>
            <a:pPr marL="540385" marR="36195"/>
            <a:endParaRPr lang="de-DE" sz="1800" b="1" dirty="0">
              <a:effectLst/>
              <a:latin typeface="Calibri" panose="020F0502020204030204" pitchFamily="34" charset="0"/>
              <a:ea typeface="Calibri" panose="020F0502020204030204" pitchFamily="34" charset="0"/>
              <a:cs typeface="Times New Roman" panose="02020603050405020304" pitchFamily="18" charset="0"/>
            </a:endParaRPr>
          </a:p>
          <a:p>
            <a:pPr marL="540385" marR="36195"/>
            <a:r>
              <a:rPr lang="de-DE" sz="1800" dirty="0">
                <a:effectLst/>
                <a:latin typeface="Calibri" panose="020F0502020204030204" pitchFamily="34" charset="0"/>
                <a:ea typeface="Calibri" panose="020F0502020204030204" pitchFamily="34" charset="0"/>
                <a:cs typeface="Times New Roman" panose="02020603050405020304" pitchFamily="18" charset="0"/>
              </a:rPr>
              <a:t>Als es am 4.März 1933 zu einem Streit um eine Abstimmung im Nationalrat kam, löste Dollfuss gewaltsam das Parlament auf und errichtete eine Diktatur, den autoritären Ständestaat. </a:t>
            </a:r>
          </a:p>
          <a:p>
            <a:pPr marL="540385" marR="36195"/>
            <a:r>
              <a:rPr lang="de-DE" sz="1800" dirty="0">
                <a:effectLst/>
                <a:latin typeface="Calibri" panose="020F0502020204030204" pitchFamily="34" charset="0"/>
                <a:ea typeface="Calibri" panose="020F0502020204030204" pitchFamily="34" charset="0"/>
                <a:cs typeface="Times New Roman" panose="02020603050405020304" pitchFamily="18" charset="0"/>
              </a:rPr>
              <a:t>An die Stelle eines gewählten Parlaments sollten Vertreter der Berufsstände (Arbeiter, Angestellte, Kaufleute, Beamte, Bauern) treten. Die Regierung vereinigte alle Macht im Staat.</a:t>
            </a:r>
          </a:p>
          <a:p>
            <a:pPr marL="540385" marR="36195"/>
            <a:r>
              <a:rPr lang="de-DE" sz="1800" dirty="0">
                <a:effectLst/>
                <a:latin typeface="Calibri" panose="020F0502020204030204" pitchFamily="34" charset="0"/>
                <a:ea typeface="Calibri" panose="020F0502020204030204" pitchFamily="34" charset="0"/>
                <a:cs typeface="Times New Roman" panose="02020603050405020304" pitchFamily="18" charset="0"/>
              </a:rPr>
              <a:t>Im Februar 1934 entluden sich die Spannungen zwischen Regierung und Opposition. Regierung und Heimwehr kämpften gegen die Sozialdemokraten und den Schutzbund. Es kam fast eine Woche lang zu einem Bürgerkrieg, der über 300 Tote forderte. Die Sozialdemokraten wurden verboten und alle anderen Parteien aufgelöst.</a:t>
            </a:r>
          </a:p>
          <a:p>
            <a:pPr marL="540385" marR="36195"/>
            <a:endParaRPr lang="de-DE" sz="1800" b="1" dirty="0">
              <a:effectLst/>
              <a:latin typeface="Calibri" panose="020F0502020204030204" pitchFamily="34" charset="0"/>
              <a:ea typeface="Calibri" panose="020F0502020204030204" pitchFamily="34" charset="0"/>
              <a:cs typeface="Times New Roman" panose="02020603050405020304" pitchFamily="18" charset="0"/>
            </a:endParaRPr>
          </a:p>
          <a:p>
            <a:pPr marL="540385" marR="36195"/>
            <a:endParaRPr lang="de-DE" sz="1800" b="1" dirty="0">
              <a:effectLst/>
              <a:latin typeface="Calibri" panose="020F0502020204030204" pitchFamily="34" charset="0"/>
              <a:ea typeface="Calibri" panose="020F0502020204030204" pitchFamily="34" charset="0"/>
              <a:cs typeface="Times New Roman" panose="02020603050405020304" pitchFamily="18" charset="0"/>
            </a:endParaRPr>
          </a:p>
          <a:p>
            <a:pPr marL="540385" marR="36195"/>
            <a:r>
              <a:rPr lang="de-DE" sz="1800" b="1"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180454471"/>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3792787" y="148555"/>
            <a:ext cx="4498604" cy="523220"/>
          </a:xfrm>
          <a:prstGeom prst="rect">
            <a:avLst/>
          </a:prstGeom>
        </p:spPr>
        <p:txBody>
          <a:bodyPr wrap="none">
            <a:spAutoFit/>
          </a:bodyPr>
          <a:lstStyle/>
          <a:p>
            <a:r>
              <a:rPr lang="de-DE" sz="2800" b="1" dirty="0"/>
              <a:t>Putin und die Populisten </a:t>
            </a:r>
          </a:p>
        </p:txBody>
      </p:sp>
      <p:sp>
        <p:nvSpPr>
          <p:cNvPr id="3" name="Rechteck 2">
            <a:extLst>
              <a:ext uri="{FF2B5EF4-FFF2-40B4-BE49-F238E27FC236}">
                <a16:creationId xmlns:a16="http://schemas.microsoft.com/office/drawing/2014/main" id="{4998867E-A762-4749-AC16-F9E35D658DBD}"/>
              </a:ext>
            </a:extLst>
          </p:cNvPr>
          <p:cNvSpPr/>
          <p:nvPr/>
        </p:nvSpPr>
        <p:spPr>
          <a:xfrm>
            <a:off x="1214333" y="881851"/>
            <a:ext cx="10480956" cy="707886"/>
          </a:xfrm>
          <a:prstGeom prst="rect">
            <a:avLst/>
          </a:prstGeom>
        </p:spPr>
        <p:txBody>
          <a:bodyPr wrap="square">
            <a:spAutoFit/>
          </a:bodyPr>
          <a:lstStyle/>
          <a:p>
            <a:endParaRPr lang="de-DE" sz="2000" b="1" dirty="0">
              <a:latin typeface="Arial Narrow" panose="020B0606020202030204" pitchFamily="34" charset="0"/>
            </a:endParaRPr>
          </a:p>
          <a:p>
            <a:endParaRPr lang="de-DE" sz="2000" b="1" dirty="0">
              <a:latin typeface="Arial Narrow" panose="020B0606020202030204" pitchFamily="34" charset="0"/>
            </a:endParaRPr>
          </a:p>
        </p:txBody>
      </p:sp>
      <p:sp>
        <p:nvSpPr>
          <p:cNvPr id="2" name="Textfeld 1">
            <a:extLst>
              <a:ext uri="{FF2B5EF4-FFF2-40B4-BE49-F238E27FC236}">
                <a16:creationId xmlns:a16="http://schemas.microsoft.com/office/drawing/2014/main" id="{5C05252F-34F8-372B-AC18-56DDAEAE801B}"/>
              </a:ext>
            </a:extLst>
          </p:cNvPr>
          <p:cNvSpPr txBox="1"/>
          <p:nvPr/>
        </p:nvSpPr>
        <p:spPr>
          <a:xfrm>
            <a:off x="3811016" y="1307545"/>
            <a:ext cx="8597290" cy="2154436"/>
          </a:xfrm>
          <a:prstGeom prst="rect">
            <a:avLst/>
          </a:prstGeom>
          <a:noFill/>
        </p:spPr>
        <p:txBody>
          <a:bodyPr wrap="square" rtlCol="0">
            <a:spAutoFit/>
          </a:bodyPr>
          <a:lstStyle/>
          <a:p>
            <a:r>
              <a:rPr lang="de-DE" sz="2000" b="1" dirty="0"/>
              <a:t>Der Westen </a:t>
            </a:r>
            <a:r>
              <a:rPr lang="de-DE" sz="1600" b="1" dirty="0"/>
              <a:t>aus der Sicht Putins und seiner Ratgeber</a:t>
            </a:r>
          </a:p>
          <a:p>
            <a:r>
              <a:rPr lang="de-DE" sz="1600" dirty="0"/>
              <a:t>Geistige Väter der “</a:t>
            </a:r>
            <a:r>
              <a:rPr lang="de-DE" sz="1600" dirty="0" err="1"/>
              <a:t>russophilen</a:t>
            </a:r>
            <a:r>
              <a:rPr lang="de-DE" sz="1600" dirty="0"/>
              <a:t> Ideologie“  sind  Iwan </a:t>
            </a:r>
            <a:r>
              <a:rPr lang="de-DE" sz="1600" dirty="0" err="1"/>
              <a:t>Iljin</a:t>
            </a:r>
            <a:r>
              <a:rPr lang="de-DE" sz="1600" dirty="0"/>
              <a:t>,  Alexander Dugin</a:t>
            </a:r>
          </a:p>
          <a:p>
            <a:r>
              <a:rPr lang="de-DE" sz="1600"/>
              <a:t>und </a:t>
            </a:r>
            <a:r>
              <a:rPr lang="de-DE" sz="1600" dirty="0"/>
              <a:t>Alexander </a:t>
            </a:r>
            <a:r>
              <a:rPr lang="de-DE" sz="1600" dirty="0" err="1"/>
              <a:t>Prochanow</a:t>
            </a:r>
            <a:r>
              <a:rPr lang="de-DE" sz="1600" dirty="0"/>
              <a:t>. </a:t>
            </a:r>
            <a:r>
              <a:rPr lang="de-DE" sz="1600" b="1" dirty="0"/>
              <a:t>Grundtenor:</a:t>
            </a:r>
          </a:p>
          <a:p>
            <a:r>
              <a:rPr lang="de-DE" sz="1600" dirty="0"/>
              <a:t>Der Westen ist unaufhaltsam zum Abstieg verurteilt und moralisch verfallen. </a:t>
            </a:r>
          </a:p>
          <a:p>
            <a:r>
              <a:rPr lang="de-DE" sz="1600" b="1" dirty="0"/>
              <a:t>“GAYROPA“ </a:t>
            </a:r>
            <a:r>
              <a:rPr lang="de-DE" sz="1600" dirty="0"/>
              <a:t>sei unfähig die Weltpolitik zu bestimmen! </a:t>
            </a:r>
          </a:p>
          <a:p>
            <a:r>
              <a:rPr lang="de-DE" sz="1600" dirty="0"/>
              <a:t>Russland ist der Retter des Abendlandes und Europa </a:t>
            </a:r>
          </a:p>
          <a:p>
            <a:r>
              <a:rPr lang="de-DE" sz="1600" dirty="0"/>
              <a:t>muss daher “russifiziert“ werden!</a:t>
            </a:r>
          </a:p>
          <a:p>
            <a:endParaRPr lang="de-DE" dirty="0"/>
          </a:p>
        </p:txBody>
      </p:sp>
      <p:pic>
        <p:nvPicPr>
          <p:cNvPr id="7" name="Grafik 6" descr="Ein Bild, das Mann, Wand, Person, Anzug enthält.&#10;&#10;Automatisch generierte Beschreibung">
            <a:extLst>
              <a:ext uri="{FF2B5EF4-FFF2-40B4-BE49-F238E27FC236}">
                <a16:creationId xmlns:a16="http://schemas.microsoft.com/office/drawing/2014/main" id="{5D2F5C43-9372-1551-66C2-07696DA7A2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984" y="4470156"/>
            <a:ext cx="1078594" cy="1366353"/>
          </a:xfrm>
          <a:prstGeom prst="rect">
            <a:avLst/>
          </a:prstGeom>
        </p:spPr>
      </p:pic>
      <p:pic>
        <p:nvPicPr>
          <p:cNvPr id="9" name="Grafik 8" descr="Ein Bild, das Anzug, Mann, tragen, angezogen enthält.&#10;&#10;Automatisch generierte Beschreibung">
            <a:extLst>
              <a:ext uri="{FF2B5EF4-FFF2-40B4-BE49-F238E27FC236}">
                <a16:creationId xmlns:a16="http://schemas.microsoft.com/office/drawing/2014/main" id="{EB0D2C29-46E4-C4DD-7515-1BA02E9AAB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9168" y="4463059"/>
            <a:ext cx="1250068" cy="1366353"/>
          </a:xfrm>
          <a:prstGeom prst="rect">
            <a:avLst/>
          </a:prstGeom>
        </p:spPr>
      </p:pic>
      <p:pic>
        <p:nvPicPr>
          <p:cNvPr id="11" name="Grafik 10" descr="Ein Bild, das Person, draußen, Menge, Gruppe enthält.&#10;&#10;Automatisch generierte Beschreibung">
            <a:extLst>
              <a:ext uri="{FF2B5EF4-FFF2-40B4-BE49-F238E27FC236}">
                <a16:creationId xmlns:a16="http://schemas.microsoft.com/office/drawing/2014/main" id="{33887BC7-4B26-7DCA-1A0B-5EE5991036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434" y="2824532"/>
            <a:ext cx="2751263" cy="1830841"/>
          </a:xfrm>
          <a:prstGeom prst="rect">
            <a:avLst/>
          </a:prstGeom>
        </p:spPr>
      </p:pic>
      <p:sp>
        <p:nvSpPr>
          <p:cNvPr id="12" name="Textfeld 11">
            <a:extLst>
              <a:ext uri="{FF2B5EF4-FFF2-40B4-BE49-F238E27FC236}">
                <a16:creationId xmlns:a16="http://schemas.microsoft.com/office/drawing/2014/main" id="{2722A2DB-DC3F-A297-738A-99138282F5E6}"/>
              </a:ext>
            </a:extLst>
          </p:cNvPr>
          <p:cNvSpPr txBox="1"/>
          <p:nvPr/>
        </p:nvSpPr>
        <p:spPr>
          <a:xfrm>
            <a:off x="3839168" y="3245389"/>
            <a:ext cx="10480956" cy="892552"/>
          </a:xfrm>
          <a:prstGeom prst="rect">
            <a:avLst/>
          </a:prstGeom>
          <a:noFill/>
        </p:spPr>
        <p:txBody>
          <a:bodyPr wrap="square" rtlCol="0">
            <a:spAutoFit/>
          </a:bodyPr>
          <a:lstStyle/>
          <a:p>
            <a:r>
              <a:rPr lang="de-DE" b="1" dirty="0"/>
              <a:t>Der PUTINISMUS im Spiegel seiner Kritiker</a:t>
            </a:r>
          </a:p>
          <a:p>
            <a:r>
              <a:rPr lang="de-DE" sz="1600" dirty="0"/>
              <a:t>Michail SCHISCHKIN: Putin ist ein Faschist und totalitärer Machtpolitiker</a:t>
            </a:r>
          </a:p>
          <a:p>
            <a:r>
              <a:rPr lang="de-DE" sz="1600" dirty="0"/>
              <a:t>Andrej KOLESNIKOW: Putins System ist ein hybrider Totalitarismus</a:t>
            </a:r>
          </a:p>
        </p:txBody>
      </p:sp>
      <p:sp>
        <p:nvSpPr>
          <p:cNvPr id="13" name="Textfeld 12">
            <a:extLst>
              <a:ext uri="{FF2B5EF4-FFF2-40B4-BE49-F238E27FC236}">
                <a16:creationId xmlns:a16="http://schemas.microsoft.com/office/drawing/2014/main" id="{7E78B56C-DD6E-2388-CD71-B49771043A14}"/>
              </a:ext>
            </a:extLst>
          </p:cNvPr>
          <p:cNvSpPr txBox="1"/>
          <p:nvPr/>
        </p:nvSpPr>
        <p:spPr>
          <a:xfrm>
            <a:off x="3792787" y="6050193"/>
            <a:ext cx="1250069" cy="369332"/>
          </a:xfrm>
          <a:prstGeom prst="rect">
            <a:avLst/>
          </a:prstGeom>
          <a:noFill/>
        </p:spPr>
        <p:txBody>
          <a:bodyPr wrap="square" rtlCol="0">
            <a:spAutoFit/>
          </a:bodyPr>
          <a:lstStyle/>
          <a:p>
            <a:r>
              <a:rPr lang="de-DE" dirty="0"/>
              <a:t>Iwan </a:t>
            </a:r>
            <a:r>
              <a:rPr lang="de-DE" dirty="0" err="1"/>
              <a:t>Iljin</a:t>
            </a:r>
            <a:endParaRPr lang="de-DE" dirty="0"/>
          </a:p>
        </p:txBody>
      </p:sp>
      <p:sp>
        <p:nvSpPr>
          <p:cNvPr id="14" name="Textfeld 13">
            <a:extLst>
              <a:ext uri="{FF2B5EF4-FFF2-40B4-BE49-F238E27FC236}">
                <a16:creationId xmlns:a16="http://schemas.microsoft.com/office/drawing/2014/main" id="{B10FAFCD-72E3-A4C0-C962-62C4D12D66CB}"/>
              </a:ext>
            </a:extLst>
          </p:cNvPr>
          <p:cNvSpPr txBox="1"/>
          <p:nvPr/>
        </p:nvSpPr>
        <p:spPr>
          <a:xfrm>
            <a:off x="5107357" y="6050193"/>
            <a:ext cx="1977285" cy="369332"/>
          </a:xfrm>
          <a:prstGeom prst="rect">
            <a:avLst/>
          </a:prstGeom>
          <a:noFill/>
        </p:spPr>
        <p:txBody>
          <a:bodyPr wrap="square" rtlCol="0">
            <a:spAutoFit/>
          </a:bodyPr>
          <a:lstStyle/>
          <a:p>
            <a:r>
              <a:rPr lang="de-DE" dirty="0"/>
              <a:t>Alexander Dugin </a:t>
            </a:r>
          </a:p>
        </p:txBody>
      </p:sp>
      <p:pic>
        <p:nvPicPr>
          <p:cNvPr id="6" name="Grafik 5" descr="Ein Bild, das Person, Mann, darstellend enthält.&#10;&#10;Automatisch generierte Beschreibung">
            <a:extLst>
              <a:ext uri="{FF2B5EF4-FFF2-40B4-BE49-F238E27FC236}">
                <a16:creationId xmlns:a16="http://schemas.microsoft.com/office/drawing/2014/main" id="{E874C278-8CA2-3249-3ACA-671CBB064C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2432" y="4470156"/>
            <a:ext cx="1093082" cy="1366353"/>
          </a:xfrm>
          <a:prstGeom prst="rect">
            <a:avLst/>
          </a:prstGeom>
        </p:spPr>
      </p:pic>
      <p:sp>
        <p:nvSpPr>
          <p:cNvPr id="8" name="Textfeld 7">
            <a:extLst>
              <a:ext uri="{FF2B5EF4-FFF2-40B4-BE49-F238E27FC236}">
                <a16:creationId xmlns:a16="http://schemas.microsoft.com/office/drawing/2014/main" id="{59BDC12B-E668-B676-4B3A-1D298F07DA31}"/>
              </a:ext>
            </a:extLst>
          </p:cNvPr>
          <p:cNvSpPr txBox="1"/>
          <p:nvPr/>
        </p:nvSpPr>
        <p:spPr>
          <a:xfrm>
            <a:off x="6902614" y="5911693"/>
            <a:ext cx="1977286" cy="646331"/>
          </a:xfrm>
          <a:prstGeom prst="rect">
            <a:avLst/>
          </a:prstGeom>
          <a:noFill/>
        </p:spPr>
        <p:txBody>
          <a:bodyPr wrap="square" rtlCol="0">
            <a:spAutoFit/>
          </a:bodyPr>
          <a:lstStyle/>
          <a:p>
            <a:r>
              <a:rPr lang="de-DE" dirty="0"/>
              <a:t>Alexander </a:t>
            </a:r>
            <a:r>
              <a:rPr lang="de-DE" dirty="0" err="1"/>
              <a:t>Prochanow</a:t>
            </a:r>
            <a:endParaRPr lang="de-DE" dirty="0"/>
          </a:p>
        </p:txBody>
      </p:sp>
      <p:pic>
        <p:nvPicPr>
          <p:cNvPr id="15" name="Grafik 14" descr="Ein Bild, das Text, Schrift, Kreis, Logo enthält.&#10;&#10;Automatisch generierte Beschreibung">
            <a:extLst>
              <a:ext uri="{FF2B5EF4-FFF2-40B4-BE49-F238E27FC236}">
                <a16:creationId xmlns:a16="http://schemas.microsoft.com/office/drawing/2014/main" id="{006D1596-FCEE-41CF-AA7B-7BA09E4542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1316" y="333046"/>
            <a:ext cx="2281410" cy="2281410"/>
          </a:xfrm>
          <a:prstGeom prst="rect">
            <a:avLst/>
          </a:prstGeom>
        </p:spPr>
      </p:pic>
      <p:sp>
        <p:nvSpPr>
          <p:cNvPr id="5" name="Textfeld 4">
            <a:extLst>
              <a:ext uri="{FF2B5EF4-FFF2-40B4-BE49-F238E27FC236}">
                <a16:creationId xmlns:a16="http://schemas.microsoft.com/office/drawing/2014/main" id="{97A5D0BE-8E19-4AA6-83EB-0AE26F0DA6CE}"/>
              </a:ext>
            </a:extLst>
          </p:cNvPr>
          <p:cNvSpPr txBox="1"/>
          <p:nvPr/>
        </p:nvSpPr>
        <p:spPr>
          <a:xfrm>
            <a:off x="776177" y="4859079"/>
            <a:ext cx="2413590" cy="523220"/>
          </a:xfrm>
          <a:prstGeom prst="rect">
            <a:avLst/>
          </a:prstGeom>
          <a:noFill/>
        </p:spPr>
        <p:txBody>
          <a:bodyPr wrap="square" rtlCol="0">
            <a:spAutoFit/>
          </a:bodyPr>
          <a:lstStyle/>
          <a:p>
            <a:r>
              <a:rPr lang="de-DE" sz="1400" dirty="0"/>
              <a:t>“Schreckgespenst </a:t>
            </a:r>
          </a:p>
          <a:p>
            <a:r>
              <a:rPr lang="de-DE" sz="1400" dirty="0"/>
              <a:t>             DIVERSITÄT“</a:t>
            </a:r>
          </a:p>
        </p:txBody>
      </p:sp>
    </p:spTree>
    <p:extLst>
      <p:ext uri="{BB962C8B-B14F-4D97-AF65-F5344CB8AC3E}">
        <p14:creationId xmlns:p14="http://schemas.microsoft.com/office/powerpoint/2010/main" val="3997840228"/>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5AC0A0B1-63D9-45E8-A268-C6F0292BBA62}"/>
              </a:ext>
            </a:extLst>
          </p:cNvPr>
          <p:cNvSpPr txBox="1"/>
          <p:nvPr/>
        </p:nvSpPr>
        <p:spPr>
          <a:xfrm>
            <a:off x="754144" y="484631"/>
            <a:ext cx="6340519" cy="1638469"/>
          </a:xfrm>
          <a:prstGeom prst="rect">
            <a:avLst/>
          </a:prstGeom>
        </p:spPr>
        <p:txBody>
          <a:bodyPr vert="horz" lIns="91440" tIns="45720" rIns="91440" bIns="45720" rtlCol="0" anchor="t">
            <a:normAutofit/>
          </a:bodyPr>
          <a:lstStyle/>
          <a:p>
            <a:pPr defTabSz="914400">
              <a:lnSpc>
                <a:spcPct val="90000"/>
              </a:lnSpc>
              <a:spcBef>
                <a:spcPct val="0"/>
              </a:spcBef>
              <a:spcAft>
                <a:spcPts val="600"/>
              </a:spcAft>
            </a:pPr>
            <a:r>
              <a:rPr lang="en-US" sz="3600" b="1" cap="all" spc="200">
                <a:solidFill>
                  <a:schemeClr val="tx2"/>
                </a:solidFill>
                <a:latin typeface="+mj-lt"/>
                <a:ea typeface="+mj-ea"/>
                <a:cs typeface="+mj-cs"/>
              </a:rPr>
              <a:t>Populisten an der Macht… was ist zu erwarten?</a:t>
            </a:r>
          </a:p>
        </p:txBody>
      </p:sp>
      <p:sp>
        <p:nvSpPr>
          <p:cNvPr id="14" name="Textfeld 13">
            <a:extLst>
              <a:ext uri="{FF2B5EF4-FFF2-40B4-BE49-F238E27FC236}">
                <a16:creationId xmlns:a16="http://schemas.microsoft.com/office/drawing/2014/main" id="{E60D9376-2572-4076-B8EF-E5F7AC22B2A7}"/>
              </a:ext>
            </a:extLst>
          </p:cNvPr>
          <p:cNvSpPr txBox="1"/>
          <p:nvPr/>
        </p:nvSpPr>
        <p:spPr>
          <a:xfrm>
            <a:off x="765051" y="2443140"/>
            <a:ext cx="6306309" cy="3930227"/>
          </a:xfrm>
          <a:prstGeom prst="rect">
            <a:avLst/>
          </a:prstGeom>
        </p:spPr>
        <p:txBody>
          <a:bodyPr vert="horz" lIns="91440" tIns="45720" rIns="91440" bIns="45720" rtlCol="0">
            <a:normAutofit/>
          </a:bodyPr>
          <a:lstStyle/>
          <a:p>
            <a:pPr indent="-228600" defTabSz="914400">
              <a:lnSpc>
                <a:spcPct val="110000"/>
              </a:lnSpc>
              <a:spcBef>
                <a:spcPts val="700"/>
              </a:spcBef>
              <a:buClr>
                <a:schemeClr val="tx2"/>
              </a:buClr>
            </a:pPr>
            <a:r>
              <a:rPr lang="en-US" b="1" dirty="0">
                <a:solidFill>
                  <a:srgbClr val="000000"/>
                </a:solidFill>
              </a:rPr>
              <a:t>Prognose von Jan-Werner MÜLLER…</a:t>
            </a:r>
          </a:p>
          <a:p>
            <a:pPr indent="-228600" defTabSz="914400">
              <a:lnSpc>
                <a:spcPct val="110000"/>
              </a:lnSpc>
              <a:spcBef>
                <a:spcPts val="700"/>
              </a:spcBef>
              <a:buClr>
                <a:schemeClr val="tx2"/>
              </a:buClr>
            </a:pPr>
            <a:r>
              <a:rPr lang="en-US" sz="1600" dirty="0">
                <a:solidFill>
                  <a:srgbClr val="000000"/>
                </a:solidFill>
              </a:rPr>
              <a:t>Es </a:t>
            </a:r>
            <a:r>
              <a:rPr lang="en-US" sz="1600" dirty="0" err="1">
                <a:solidFill>
                  <a:srgbClr val="000000"/>
                </a:solidFill>
              </a:rPr>
              <a:t>handelt</a:t>
            </a:r>
            <a:r>
              <a:rPr lang="en-US" sz="1600" dirty="0">
                <a:solidFill>
                  <a:srgbClr val="000000"/>
                </a:solidFill>
              </a:rPr>
              <a:t> </a:t>
            </a:r>
            <a:r>
              <a:rPr lang="en-US" sz="1600" dirty="0" err="1">
                <a:solidFill>
                  <a:srgbClr val="000000"/>
                </a:solidFill>
              </a:rPr>
              <a:t>sich</a:t>
            </a:r>
            <a:r>
              <a:rPr lang="en-US" sz="1600" dirty="0">
                <a:solidFill>
                  <a:srgbClr val="000000"/>
                </a:solidFill>
              </a:rPr>
              <a:t> </a:t>
            </a:r>
            <a:r>
              <a:rPr lang="en-US" sz="1600" dirty="0" err="1">
                <a:solidFill>
                  <a:srgbClr val="000000"/>
                </a:solidFill>
              </a:rPr>
              <a:t>nicht</a:t>
            </a:r>
            <a:r>
              <a:rPr lang="en-US" sz="1600" dirty="0">
                <a:solidFill>
                  <a:srgbClr val="000000"/>
                </a:solidFill>
              </a:rPr>
              <a:t> um </a:t>
            </a:r>
            <a:r>
              <a:rPr lang="en-US" sz="1600" dirty="0" err="1">
                <a:solidFill>
                  <a:srgbClr val="000000"/>
                </a:solidFill>
              </a:rPr>
              <a:t>eine</a:t>
            </a:r>
            <a:r>
              <a:rPr lang="en-US" sz="1600" dirty="0">
                <a:solidFill>
                  <a:srgbClr val="000000"/>
                </a:solidFill>
              </a:rPr>
              <a:t> </a:t>
            </a:r>
            <a:r>
              <a:rPr lang="en-US" sz="1600" dirty="0" err="1">
                <a:solidFill>
                  <a:srgbClr val="000000"/>
                </a:solidFill>
              </a:rPr>
              <a:t>gewaltsame</a:t>
            </a:r>
            <a:r>
              <a:rPr lang="en-US" sz="1600" dirty="0">
                <a:solidFill>
                  <a:srgbClr val="000000"/>
                </a:solidFill>
              </a:rPr>
              <a:t> </a:t>
            </a:r>
            <a:r>
              <a:rPr lang="en-US" sz="1600" dirty="0" err="1">
                <a:solidFill>
                  <a:srgbClr val="000000"/>
                </a:solidFill>
              </a:rPr>
              <a:t>Machtübernahme</a:t>
            </a:r>
            <a:r>
              <a:rPr lang="en-US" sz="1600" dirty="0">
                <a:solidFill>
                  <a:srgbClr val="000000"/>
                </a:solidFill>
              </a:rPr>
              <a:t> </a:t>
            </a:r>
            <a:r>
              <a:rPr lang="en-US" sz="1600" dirty="0" err="1">
                <a:solidFill>
                  <a:srgbClr val="000000"/>
                </a:solidFill>
              </a:rPr>
              <a:t>wie</a:t>
            </a:r>
            <a:r>
              <a:rPr lang="en-US" sz="1600" dirty="0">
                <a:solidFill>
                  <a:srgbClr val="000000"/>
                </a:solidFill>
              </a:rPr>
              <a:t> </a:t>
            </a:r>
            <a:r>
              <a:rPr lang="en-US" sz="1600" dirty="0" err="1">
                <a:solidFill>
                  <a:srgbClr val="000000"/>
                </a:solidFill>
              </a:rPr>
              <a:t>aus</a:t>
            </a:r>
            <a:r>
              <a:rPr lang="en-US" sz="1600" dirty="0">
                <a:solidFill>
                  <a:srgbClr val="000000"/>
                </a:solidFill>
              </a:rPr>
              <a:t> der </a:t>
            </a:r>
            <a:r>
              <a:rPr lang="en-US" sz="1600" dirty="0" err="1">
                <a:solidFill>
                  <a:srgbClr val="000000"/>
                </a:solidFill>
              </a:rPr>
              <a:t>Geschichte</a:t>
            </a:r>
            <a:r>
              <a:rPr lang="en-US" sz="1600" dirty="0">
                <a:solidFill>
                  <a:srgbClr val="000000"/>
                </a:solidFill>
              </a:rPr>
              <a:t>  </a:t>
            </a:r>
            <a:r>
              <a:rPr lang="en-US" sz="1600" dirty="0" err="1">
                <a:solidFill>
                  <a:srgbClr val="000000"/>
                </a:solidFill>
              </a:rPr>
              <a:t>bekannt</a:t>
            </a:r>
            <a:r>
              <a:rPr lang="en-US" sz="1600" dirty="0">
                <a:solidFill>
                  <a:srgbClr val="000000"/>
                </a:solidFill>
              </a:rPr>
              <a:t>…</a:t>
            </a:r>
          </a:p>
          <a:p>
            <a:pPr indent="-228600" defTabSz="914400">
              <a:lnSpc>
                <a:spcPct val="110000"/>
              </a:lnSpc>
              <a:spcBef>
                <a:spcPts val="700"/>
              </a:spcBef>
              <a:buClr>
                <a:schemeClr val="tx2"/>
              </a:buClr>
            </a:pPr>
            <a:r>
              <a:rPr lang="en-US" sz="1600" b="1" dirty="0" err="1">
                <a:solidFill>
                  <a:srgbClr val="000000"/>
                </a:solidFill>
              </a:rPr>
              <a:t>Populisten</a:t>
            </a:r>
            <a:r>
              <a:rPr lang="en-US" sz="1600" b="1" dirty="0">
                <a:solidFill>
                  <a:srgbClr val="000000"/>
                </a:solidFill>
              </a:rPr>
              <a:t> </a:t>
            </a:r>
            <a:r>
              <a:rPr lang="en-US" sz="1600" dirty="0" err="1">
                <a:solidFill>
                  <a:srgbClr val="000000"/>
                </a:solidFill>
              </a:rPr>
              <a:t>hebeln</a:t>
            </a:r>
            <a:r>
              <a:rPr lang="en-US" sz="1600" b="1" dirty="0">
                <a:solidFill>
                  <a:srgbClr val="000000"/>
                </a:solidFill>
              </a:rPr>
              <a:t> </a:t>
            </a:r>
            <a:r>
              <a:rPr lang="en-US" sz="1600" dirty="0" err="1">
                <a:solidFill>
                  <a:srgbClr val="000000"/>
                </a:solidFill>
              </a:rPr>
              <a:t>einmal</a:t>
            </a:r>
            <a:r>
              <a:rPr lang="en-US" sz="1600" dirty="0">
                <a:solidFill>
                  <a:srgbClr val="000000"/>
                </a:solidFill>
              </a:rPr>
              <a:t> an die </a:t>
            </a:r>
            <a:r>
              <a:rPr lang="en-US" sz="1600" dirty="0" err="1">
                <a:solidFill>
                  <a:srgbClr val="000000"/>
                </a:solidFill>
              </a:rPr>
              <a:t>Macht</a:t>
            </a:r>
            <a:r>
              <a:rPr lang="en-US" sz="1600" dirty="0">
                <a:solidFill>
                  <a:srgbClr val="000000"/>
                </a:solidFill>
              </a:rPr>
              <a:t> </a:t>
            </a:r>
            <a:r>
              <a:rPr lang="en-US" sz="1600" dirty="0" err="1">
                <a:solidFill>
                  <a:srgbClr val="000000"/>
                </a:solidFill>
              </a:rPr>
              <a:t>gekommen</a:t>
            </a:r>
            <a:r>
              <a:rPr lang="en-US" sz="1600" dirty="0">
                <a:solidFill>
                  <a:srgbClr val="000000"/>
                </a:solidFill>
              </a:rPr>
              <a:t>, Schritt </a:t>
            </a:r>
            <a:r>
              <a:rPr lang="en-US" sz="1600" dirty="0" err="1">
                <a:solidFill>
                  <a:srgbClr val="000000"/>
                </a:solidFill>
              </a:rPr>
              <a:t>für</a:t>
            </a:r>
            <a:r>
              <a:rPr lang="en-US" sz="1600" dirty="0">
                <a:solidFill>
                  <a:srgbClr val="000000"/>
                </a:solidFill>
              </a:rPr>
              <a:t> Schritt die </a:t>
            </a:r>
            <a:r>
              <a:rPr lang="en-US" sz="1600" dirty="0" err="1">
                <a:solidFill>
                  <a:srgbClr val="000000"/>
                </a:solidFill>
              </a:rPr>
              <a:t>demokratischen</a:t>
            </a:r>
            <a:r>
              <a:rPr lang="en-US" sz="1600" dirty="0">
                <a:solidFill>
                  <a:srgbClr val="000000"/>
                </a:solidFill>
              </a:rPr>
              <a:t> </a:t>
            </a:r>
            <a:r>
              <a:rPr lang="en-US" sz="1600" dirty="0" err="1">
                <a:solidFill>
                  <a:srgbClr val="000000"/>
                </a:solidFill>
              </a:rPr>
              <a:t>Institutionen</a:t>
            </a:r>
            <a:r>
              <a:rPr lang="en-US" sz="1600" dirty="0">
                <a:solidFill>
                  <a:srgbClr val="000000"/>
                </a:solidFill>
              </a:rPr>
              <a:t> </a:t>
            </a:r>
            <a:r>
              <a:rPr lang="en-US" sz="1600" dirty="0" err="1">
                <a:solidFill>
                  <a:srgbClr val="000000"/>
                </a:solidFill>
              </a:rPr>
              <a:t>aus</a:t>
            </a:r>
            <a:r>
              <a:rPr lang="en-US" sz="1600" dirty="0">
                <a:solidFill>
                  <a:srgbClr val="000000"/>
                </a:solidFill>
              </a:rPr>
              <a:t> (</a:t>
            </a:r>
            <a:r>
              <a:rPr lang="en-US" sz="1600" dirty="0" err="1">
                <a:solidFill>
                  <a:srgbClr val="000000"/>
                </a:solidFill>
              </a:rPr>
              <a:t>Verfassung</a:t>
            </a:r>
            <a:r>
              <a:rPr lang="en-US" sz="1600" dirty="0">
                <a:solidFill>
                  <a:srgbClr val="000000"/>
                </a:solidFill>
              </a:rPr>
              <a:t>, </a:t>
            </a:r>
            <a:r>
              <a:rPr lang="en-US" sz="1600" dirty="0" err="1">
                <a:solidFill>
                  <a:srgbClr val="000000"/>
                </a:solidFill>
              </a:rPr>
              <a:t>Gewaltenteilung</a:t>
            </a:r>
            <a:r>
              <a:rPr lang="en-US" sz="1600" dirty="0">
                <a:solidFill>
                  <a:srgbClr val="000000"/>
                </a:solidFill>
              </a:rPr>
              <a:t>, </a:t>
            </a:r>
            <a:r>
              <a:rPr lang="en-US" sz="1600" dirty="0" err="1">
                <a:solidFill>
                  <a:srgbClr val="000000"/>
                </a:solidFill>
              </a:rPr>
              <a:t>Wahlrecht</a:t>
            </a:r>
            <a:r>
              <a:rPr lang="en-US" sz="1600" dirty="0">
                <a:solidFill>
                  <a:srgbClr val="000000"/>
                </a:solidFill>
              </a:rPr>
              <a:t>, </a:t>
            </a:r>
            <a:r>
              <a:rPr lang="en-US" sz="1600" dirty="0" err="1">
                <a:solidFill>
                  <a:srgbClr val="000000"/>
                </a:solidFill>
              </a:rPr>
              <a:t>Pressefreiheit</a:t>
            </a:r>
            <a:r>
              <a:rPr lang="en-US" sz="1600" dirty="0">
                <a:solidFill>
                  <a:srgbClr val="000000"/>
                </a:solidFill>
              </a:rPr>
              <a:t>).</a:t>
            </a:r>
          </a:p>
          <a:p>
            <a:pPr indent="-228600" defTabSz="914400">
              <a:lnSpc>
                <a:spcPct val="110000"/>
              </a:lnSpc>
              <a:spcBef>
                <a:spcPts val="700"/>
              </a:spcBef>
              <a:buClr>
                <a:schemeClr val="tx2"/>
              </a:buClr>
            </a:pPr>
            <a:r>
              <a:rPr lang="en-US" sz="1600" dirty="0" err="1">
                <a:solidFill>
                  <a:srgbClr val="000000"/>
                </a:solidFill>
              </a:rPr>
              <a:t>Aktuelle</a:t>
            </a:r>
            <a:r>
              <a:rPr lang="en-US" sz="1600" dirty="0">
                <a:solidFill>
                  <a:srgbClr val="000000"/>
                </a:solidFill>
              </a:rPr>
              <a:t> </a:t>
            </a:r>
            <a:r>
              <a:rPr lang="en-US" sz="1600" dirty="0" err="1">
                <a:solidFill>
                  <a:srgbClr val="000000"/>
                </a:solidFill>
              </a:rPr>
              <a:t>Beispiele</a:t>
            </a:r>
            <a:r>
              <a:rPr lang="en-US" sz="1600" dirty="0">
                <a:solidFill>
                  <a:srgbClr val="000000"/>
                </a:solidFill>
              </a:rPr>
              <a:t> </a:t>
            </a:r>
            <a:r>
              <a:rPr lang="en-US" sz="1600" dirty="0" err="1">
                <a:solidFill>
                  <a:srgbClr val="000000"/>
                </a:solidFill>
              </a:rPr>
              <a:t>dafür</a:t>
            </a:r>
            <a:r>
              <a:rPr lang="en-US" sz="1600" dirty="0">
                <a:solidFill>
                  <a:srgbClr val="000000"/>
                </a:solidFill>
              </a:rPr>
              <a:t> </a:t>
            </a:r>
            <a:r>
              <a:rPr lang="en-US" sz="1600" dirty="0" err="1">
                <a:solidFill>
                  <a:srgbClr val="000000"/>
                </a:solidFill>
              </a:rPr>
              <a:t>sind</a:t>
            </a:r>
            <a:r>
              <a:rPr lang="en-US" sz="1600" dirty="0">
                <a:solidFill>
                  <a:srgbClr val="000000"/>
                </a:solidFill>
              </a:rPr>
              <a:t>: </a:t>
            </a:r>
            <a:r>
              <a:rPr lang="en-US" sz="1600" b="1" dirty="0">
                <a:solidFill>
                  <a:srgbClr val="000000"/>
                </a:solidFill>
              </a:rPr>
              <a:t>UNGARN</a:t>
            </a:r>
            <a:r>
              <a:rPr lang="en-US" sz="1600" dirty="0">
                <a:solidFill>
                  <a:srgbClr val="000000"/>
                </a:solidFill>
              </a:rPr>
              <a:t> und </a:t>
            </a:r>
            <a:r>
              <a:rPr lang="en-US" sz="1600" b="1" dirty="0">
                <a:solidFill>
                  <a:srgbClr val="000000"/>
                </a:solidFill>
              </a:rPr>
              <a:t>POLEN</a:t>
            </a:r>
          </a:p>
          <a:p>
            <a:pPr indent="-228600" defTabSz="914400">
              <a:lnSpc>
                <a:spcPct val="110000"/>
              </a:lnSpc>
              <a:spcBef>
                <a:spcPts val="700"/>
              </a:spcBef>
              <a:buClr>
                <a:schemeClr val="tx2"/>
              </a:buClr>
            </a:pPr>
            <a:r>
              <a:rPr lang="en-US" sz="1600" b="1" dirty="0" err="1">
                <a:solidFill>
                  <a:srgbClr val="000000"/>
                </a:solidFill>
              </a:rPr>
              <a:t>Populisten</a:t>
            </a:r>
            <a:r>
              <a:rPr lang="en-US" sz="1600" b="1" dirty="0">
                <a:solidFill>
                  <a:srgbClr val="000000"/>
                </a:solidFill>
              </a:rPr>
              <a:t> </a:t>
            </a:r>
            <a:r>
              <a:rPr lang="en-US" sz="1600" dirty="0" err="1">
                <a:solidFill>
                  <a:srgbClr val="000000"/>
                </a:solidFill>
              </a:rPr>
              <a:t>streben</a:t>
            </a:r>
            <a:r>
              <a:rPr lang="en-US" sz="1600" dirty="0">
                <a:solidFill>
                  <a:srgbClr val="000000"/>
                </a:solidFill>
              </a:rPr>
              <a:t> </a:t>
            </a:r>
            <a:r>
              <a:rPr lang="en-US" sz="1600" dirty="0" err="1">
                <a:solidFill>
                  <a:srgbClr val="000000"/>
                </a:solidFill>
              </a:rPr>
              <a:t>nach</a:t>
            </a:r>
            <a:r>
              <a:rPr lang="en-US" sz="1600" dirty="0">
                <a:solidFill>
                  <a:srgbClr val="000000"/>
                </a:solidFill>
              </a:rPr>
              <a:t> </a:t>
            </a:r>
            <a:r>
              <a:rPr lang="en-US" sz="1600" b="1" dirty="0">
                <a:solidFill>
                  <a:srgbClr val="000000"/>
                </a:solidFill>
              </a:rPr>
              <a:t>“</a:t>
            </a:r>
            <a:r>
              <a:rPr lang="en-US" sz="1600" b="1" dirty="0" err="1">
                <a:solidFill>
                  <a:srgbClr val="000000"/>
                </a:solidFill>
              </a:rPr>
              <a:t>Kultureller</a:t>
            </a:r>
            <a:r>
              <a:rPr lang="en-US" sz="1600" b="1" dirty="0">
                <a:solidFill>
                  <a:srgbClr val="000000"/>
                </a:solidFill>
              </a:rPr>
              <a:t> </a:t>
            </a:r>
            <a:r>
              <a:rPr lang="en-US" sz="1600" b="1" dirty="0" err="1">
                <a:solidFill>
                  <a:srgbClr val="000000"/>
                </a:solidFill>
              </a:rPr>
              <a:t>Hegemonie</a:t>
            </a:r>
            <a:r>
              <a:rPr lang="en-US" sz="1600" b="1" dirty="0">
                <a:solidFill>
                  <a:srgbClr val="000000"/>
                </a:solidFill>
              </a:rPr>
              <a:t>” </a:t>
            </a:r>
            <a:r>
              <a:rPr lang="en-US" sz="1600" dirty="0">
                <a:solidFill>
                  <a:srgbClr val="000000"/>
                </a:solidFill>
              </a:rPr>
              <a:t>um </a:t>
            </a:r>
            <a:r>
              <a:rPr lang="en-US" sz="1600" dirty="0" err="1">
                <a:solidFill>
                  <a:srgbClr val="000000"/>
                </a:solidFill>
              </a:rPr>
              <a:t>einen</a:t>
            </a:r>
            <a:r>
              <a:rPr lang="en-US" sz="1600" dirty="0">
                <a:solidFill>
                  <a:srgbClr val="000000"/>
                </a:solidFill>
              </a:rPr>
              <a:t> </a:t>
            </a:r>
            <a:r>
              <a:rPr lang="en-US" sz="1600" dirty="0" err="1">
                <a:solidFill>
                  <a:srgbClr val="000000"/>
                </a:solidFill>
              </a:rPr>
              <a:t>Begriff</a:t>
            </a:r>
            <a:r>
              <a:rPr lang="en-US" sz="1600" dirty="0">
                <a:solidFill>
                  <a:srgbClr val="000000"/>
                </a:solidFill>
              </a:rPr>
              <a:t> des </a:t>
            </a:r>
            <a:r>
              <a:rPr lang="en-US" sz="1600" dirty="0" err="1">
                <a:solidFill>
                  <a:srgbClr val="000000"/>
                </a:solidFill>
              </a:rPr>
              <a:t>Philosophen</a:t>
            </a:r>
            <a:r>
              <a:rPr lang="en-US" sz="1600" dirty="0">
                <a:solidFill>
                  <a:srgbClr val="000000"/>
                </a:solidFill>
              </a:rPr>
              <a:t> </a:t>
            </a:r>
            <a:r>
              <a:rPr lang="en-US" sz="1600" b="1" dirty="0">
                <a:solidFill>
                  <a:srgbClr val="000000"/>
                </a:solidFill>
              </a:rPr>
              <a:t>Antonio Gramsci </a:t>
            </a:r>
            <a:r>
              <a:rPr lang="en-US" sz="1600" dirty="0" err="1">
                <a:solidFill>
                  <a:srgbClr val="000000"/>
                </a:solidFill>
              </a:rPr>
              <a:t>zu</a:t>
            </a:r>
            <a:r>
              <a:rPr lang="en-US" sz="1600" dirty="0">
                <a:solidFill>
                  <a:srgbClr val="000000"/>
                </a:solidFill>
              </a:rPr>
              <a:t> </a:t>
            </a:r>
            <a:r>
              <a:rPr lang="en-US" sz="1600" dirty="0" err="1">
                <a:solidFill>
                  <a:srgbClr val="000000"/>
                </a:solidFill>
              </a:rPr>
              <a:t>verwenden</a:t>
            </a:r>
            <a:r>
              <a:rPr lang="en-US" sz="1600" dirty="0">
                <a:solidFill>
                  <a:srgbClr val="000000"/>
                </a:solidFill>
              </a:rPr>
              <a:t>!</a:t>
            </a:r>
          </a:p>
        </p:txBody>
      </p:sp>
      <p:pic>
        <p:nvPicPr>
          <p:cNvPr id="24" name="Grafik 23" descr="Ein Bild, das Text, Schrift, Kreis, Logo enthält.&#10;&#10;Automatisch generierte Beschreibung">
            <a:extLst>
              <a:ext uri="{FF2B5EF4-FFF2-40B4-BE49-F238E27FC236}">
                <a16:creationId xmlns:a16="http://schemas.microsoft.com/office/drawing/2014/main" id="{30B896A3-3D28-4AF1-BE74-6A181F08D4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95133" y="596807"/>
            <a:ext cx="2510287" cy="2510287"/>
          </a:xfrm>
          <a:prstGeom prst="rect">
            <a:avLst/>
          </a:prstGeom>
        </p:spPr>
      </p:pic>
      <p:pic>
        <p:nvPicPr>
          <p:cNvPr id="18" name="Grafik 17">
            <a:extLst>
              <a:ext uri="{FF2B5EF4-FFF2-40B4-BE49-F238E27FC236}">
                <a16:creationId xmlns:a16="http://schemas.microsoft.com/office/drawing/2014/main" id="{2D97A854-4341-4D0F-BC00-FEF4EC9251FA}"/>
              </a:ext>
            </a:extLst>
          </p:cNvPr>
          <p:cNvPicPr>
            <a:picLocks noChangeAspect="1"/>
          </p:cNvPicPr>
          <p:nvPr/>
        </p:nvPicPr>
        <p:blipFill>
          <a:blip r:embed="rId3"/>
          <a:stretch>
            <a:fillRect/>
          </a:stretch>
        </p:blipFill>
        <p:spPr>
          <a:xfrm>
            <a:off x="9119198" y="3589728"/>
            <a:ext cx="1625865" cy="2306192"/>
          </a:xfrm>
          <a:prstGeom prst="rect">
            <a:avLst/>
          </a:prstGeom>
        </p:spPr>
      </p:pic>
      <p:sp>
        <p:nvSpPr>
          <p:cNvPr id="19" name="Textfeld 18">
            <a:extLst>
              <a:ext uri="{FF2B5EF4-FFF2-40B4-BE49-F238E27FC236}">
                <a16:creationId xmlns:a16="http://schemas.microsoft.com/office/drawing/2014/main" id="{9B887404-1413-487E-A16C-7C1AE5FB52D2}"/>
              </a:ext>
            </a:extLst>
          </p:cNvPr>
          <p:cNvSpPr txBox="1"/>
          <p:nvPr/>
        </p:nvSpPr>
        <p:spPr>
          <a:xfrm>
            <a:off x="9119198" y="5999583"/>
            <a:ext cx="2147401" cy="261610"/>
          </a:xfrm>
          <a:prstGeom prst="rect">
            <a:avLst/>
          </a:prstGeom>
          <a:noFill/>
        </p:spPr>
        <p:txBody>
          <a:bodyPr wrap="square" rtlCol="0">
            <a:spAutoFit/>
          </a:bodyPr>
          <a:lstStyle/>
          <a:p>
            <a:r>
              <a:rPr lang="de-DE" sz="1100" b="1" dirty="0"/>
              <a:t>Antonio GRAMCSI</a:t>
            </a:r>
          </a:p>
        </p:txBody>
      </p:sp>
    </p:spTree>
    <p:extLst>
      <p:ext uri="{BB962C8B-B14F-4D97-AF65-F5344CB8AC3E}">
        <p14:creationId xmlns:p14="http://schemas.microsoft.com/office/powerpoint/2010/main" val="1552803267"/>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3792787" y="148555"/>
            <a:ext cx="3877793" cy="523220"/>
          </a:xfrm>
          <a:prstGeom prst="rect">
            <a:avLst/>
          </a:prstGeom>
        </p:spPr>
        <p:txBody>
          <a:bodyPr wrap="none">
            <a:spAutoFit/>
          </a:bodyPr>
          <a:lstStyle/>
          <a:p>
            <a:r>
              <a:rPr lang="de-DE" sz="2800" b="1" dirty="0"/>
              <a:t>Was bleibt… ein Fazit</a:t>
            </a:r>
          </a:p>
        </p:txBody>
      </p:sp>
      <p:sp>
        <p:nvSpPr>
          <p:cNvPr id="3" name="Rechteck 2">
            <a:extLst>
              <a:ext uri="{FF2B5EF4-FFF2-40B4-BE49-F238E27FC236}">
                <a16:creationId xmlns:a16="http://schemas.microsoft.com/office/drawing/2014/main" id="{4998867E-A762-4749-AC16-F9E35D658DBD}"/>
              </a:ext>
            </a:extLst>
          </p:cNvPr>
          <p:cNvSpPr/>
          <p:nvPr/>
        </p:nvSpPr>
        <p:spPr>
          <a:xfrm>
            <a:off x="1214333" y="881851"/>
            <a:ext cx="10480956" cy="707886"/>
          </a:xfrm>
          <a:prstGeom prst="rect">
            <a:avLst/>
          </a:prstGeom>
        </p:spPr>
        <p:txBody>
          <a:bodyPr wrap="square">
            <a:spAutoFit/>
          </a:bodyPr>
          <a:lstStyle/>
          <a:p>
            <a:endParaRPr lang="de-DE" sz="2000" b="1" dirty="0">
              <a:latin typeface="Arial Narrow" panose="020B0606020202030204" pitchFamily="34" charset="0"/>
            </a:endParaRPr>
          </a:p>
          <a:p>
            <a:endParaRPr lang="de-DE" sz="2000" b="1" dirty="0">
              <a:latin typeface="Arial Narrow" panose="020B0606020202030204" pitchFamily="34" charset="0"/>
            </a:endParaRPr>
          </a:p>
        </p:txBody>
      </p:sp>
      <p:sp>
        <p:nvSpPr>
          <p:cNvPr id="12" name="Textfeld 11">
            <a:extLst>
              <a:ext uri="{FF2B5EF4-FFF2-40B4-BE49-F238E27FC236}">
                <a16:creationId xmlns:a16="http://schemas.microsoft.com/office/drawing/2014/main" id="{2722A2DB-DC3F-A297-738A-99138282F5E6}"/>
              </a:ext>
            </a:extLst>
          </p:cNvPr>
          <p:cNvSpPr txBox="1"/>
          <p:nvPr/>
        </p:nvSpPr>
        <p:spPr>
          <a:xfrm>
            <a:off x="4528846" y="2905780"/>
            <a:ext cx="4603123" cy="523220"/>
          </a:xfrm>
          <a:prstGeom prst="rect">
            <a:avLst/>
          </a:prstGeom>
          <a:noFill/>
        </p:spPr>
        <p:txBody>
          <a:bodyPr wrap="square" rtlCol="0">
            <a:spAutoFit/>
          </a:bodyPr>
          <a:lstStyle/>
          <a:p>
            <a:r>
              <a:rPr lang="de-DE" sz="2800" dirty="0"/>
              <a:t>wird es zeigen…</a:t>
            </a:r>
          </a:p>
        </p:txBody>
      </p:sp>
      <p:pic>
        <p:nvPicPr>
          <p:cNvPr id="15" name="Grafik 14" descr="Ein Bild, das Text, Schrift, Kreis, Logo enthält.&#10;&#10;Automatisch generierte Beschreibung">
            <a:extLst>
              <a:ext uri="{FF2B5EF4-FFF2-40B4-BE49-F238E27FC236}">
                <a16:creationId xmlns:a16="http://schemas.microsoft.com/office/drawing/2014/main" id="{006D1596-FCEE-41CF-AA7B-7BA09E4542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1316" y="333046"/>
            <a:ext cx="2281410" cy="2281410"/>
          </a:xfrm>
          <a:prstGeom prst="rect">
            <a:avLst/>
          </a:prstGeom>
        </p:spPr>
      </p:pic>
      <p:sp>
        <p:nvSpPr>
          <p:cNvPr id="2" name="Textfeld 1">
            <a:extLst>
              <a:ext uri="{FF2B5EF4-FFF2-40B4-BE49-F238E27FC236}">
                <a16:creationId xmlns:a16="http://schemas.microsoft.com/office/drawing/2014/main" id="{D4FB24DB-3E0B-40C1-854A-5F05278777C7}"/>
              </a:ext>
            </a:extLst>
          </p:cNvPr>
          <p:cNvSpPr txBox="1"/>
          <p:nvPr/>
        </p:nvSpPr>
        <p:spPr>
          <a:xfrm>
            <a:off x="4528846" y="3844212"/>
            <a:ext cx="3672762" cy="923330"/>
          </a:xfrm>
          <a:prstGeom prst="rect">
            <a:avLst/>
          </a:prstGeom>
          <a:noFill/>
        </p:spPr>
        <p:txBody>
          <a:bodyPr wrap="square" rtlCol="0">
            <a:spAutoFit/>
          </a:bodyPr>
          <a:lstStyle/>
          <a:p>
            <a:r>
              <a:rPr lang="de-DE" dirty="0">
                <a:hlinkClick r:id="rId3"/>
              </a:rPr>
              <a:t>https://videos.simpleshow.com/abyZVTirbl</a:t>
            </a:r>
            <a:endParaRPr lang="de-DE" dirty="0"/>
          </a:p>
          <a:p>
            <a:endParaRPr lang="de-DE" dirty="0"/>
          </a:p>
        </p:txBody>
      </p:sp>
      <p:pic>
        <p:nvPicPr>
          <p:cNvPr id="7" name="Grafik 6">
            <a:extLst>
              <a:ext uri="{FF2B5EF4-FFF2-40B4-BE49-F238E27FC236}">
                <a16:creationId xmlns:a16="http://schemas.microsoft.com/office/drawing/2014/main" id="{F8BFDFD6-67D2-4DA1-8BB8-5CEE5BB46892}"/>
              </a:ext>
            </a:extLst>
          </p:cNvPr>
          <p:cNvPicPr>
            <a:picLocks noChangeAspect="1"/>
          </p:cNvPicPr>
          <p:nvPr/>
        </p:nvPicPr>
        <p:blipFill>
          <a:blip r:embed="rId4"/>
          <a:stretch>
            <a:fillRect/>
          </a:stretch>
        </p:blipFill>
        <p:spPr>
          <a:xfrm>
            <a:off x="4404050" y="1640814"/>
            <a:ext cx="3079101" cy="1319615"/>
          </a:xfrm>
          <a:prstGeom prst="rect">
            <a:avLst/>
          </a:prstGeom>
        </p:spPr>
      </p:pic>
    </p:spTree>
    <p:extLst>
      <p:ext uri="{BB962C8B-B14F-4D97-AF65-F5344CB8AC3E}">
        <p14:creationId xmlns:p14="http://schemas.microsoft.com/office/powerpoint/2010/main" val="1780820303"/>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rafik 23" descr="Ein Bild, das Text, Schrift, Kreis, Logo enthält.&#10;&#10;Automatisch generierte Beschreibung">
            <a:extLst>
              <a:ext uri="{FF2B5EF4-FFF2-40B4-BE49-F238E27FC236}">
                <a16:creationId xmlns:a16="http://schemas.microsoft.com/office/drawing/2014/main" id="{30B896A3-3D28-4AF1-BE74-6A181F08D4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190" y="389600"/>
            <a:ext cx="2281410" cy="2281410"/>
          </a:xfrm>
          <a:prstGeom prst="rect">
            <a:avLst/>
          </a:prstGeom>
        </p:spPr>
      </p:pic>
      <p:sp>
        <p:nvSpPr>
          <p:cNvPr id="7" name="Textfeld 6">
            <a:extLst>
              <a:ext uri="{FF2B5EF4-FFF2-40B4-BE49-F238E27FC236}">
                <a16:creationId xmlns:a16="http://schemas.microsoft.com/office/drawing/2014/main" id="{05C07B2A-7AE2-40D3-B322-D51AC160C6BB}"/>
              </a:ext>
            </a:extLst>
          </p:cNvPr>
          <p:cNvSpPr txBox="1"/>
          <p:nvPr/>
        </p:nvSpPr>
        <p:spPr>
          <a:xfrm>
            <a:off x="3387084" y="1805999"/>
            <a:ext cx="5417832" cy="2862322"/>
          </a:xfrm>
          <a:prstGeom prst="rect">
            <a:avLst/>
          </a:prstGeom>
          <a:noFill/>
        </p:spPr>
        <p:txBody>
          <a:bodyPr wrap="square" rtlCol="0">
            <a:spAutoFit/>
          </a:bodyPr>
          <a:lstStyle/>
          <a:p>
            <a:r>
              <a:rPr lang="de-DE" dirty="0"/>
              <a:t>Die elektronische Pinwand  </a:t>
            </a:r>
            <a:r>
              <a:rPr lang="de-DE" b="1" dirty="0"/>
              <a:t>PADLET</a:t>
            </a:r>
          </a:p>
          <a:p>
            <a:r>
              <a:rPr lang="de-DE" dirty="0"/>
              <a:t>enthält vielfältige weitere Informationen zu den  Themen: </a:t>
            </a:r>
            <a:r>
              <a:rPr lang="de-DE" b="1" dirty="0"/>
              <a:t> AUSTROFASCHISMUS, FASCHISMUS und NATIONALSOZIALISMUS und POPULISMUS </a:t>
            </a:r>
          </a:p>
          <a:p>
            <a:endParaRPr lang="de-DE" b="1" dirty="0"/>
          </a:p>
          <a:p>
            <a:r>
              <a:rPr lang="de-DE" b="1" dirty="0"/>
              <a:t>Sie können sie ganz einfach folgendermaßen abrufen: </a:t>
            </a:r>
          </a:p>
          <a:p>
            <a:r>
              <a:rPr lang="de-DE" dirty="0">
                <a:hlinkClick r:id="rId3"/>
              </a:rPr>
              <a:t>www.ernstgusenbauer.net/Meine </a:t>
            </a:r>
            <a:r>
              <a:rPr lang="de-DE" dirty="0" err="1">
                <a:hlinkClick r:id="rId3"/>
              </a:rPr>
              <a:t>Padlets</a:t>
            </a:r>
            <a:r>
              <a:rPr lang="de-DE" dirty="0">
                <a:hlinkClick r:id="rId3"/>
              </a:rPr>
              <a:t>/</a:t>
            </a:r>
            <a:endParaRPr lang="de-DE" dirty="0"/>
          </a:p>
          <a:p>
            <a:endParaRPr lang="de-DE" b="1" dirty="0"/>
          </a:p>
          <a:p>
            <a:endParaRPr lang="de-DE" b="1" dirty="0"/>
          </a:p>
        </p:txBody>
      </p:sp>
      <p:sp>
        <p:nvSpPr>
          <p:cNvPr id="2" name="Textfeld 1">
            <a:extLst>
              <a:ext uri="{FF2B5EF4-FFF2-40B4-BE49-F238E27FC236}">
                <a16:creationId xmlns:a16="http://schemas.microsoft.com/office/drawing/2014/main" id="{8E24E88D-221F-4980-900C-706851618CBB}"/>
              </a:ext>
            </a:extLst>
          </p:cNvPr>
          <p:cNvSpPr txBox="1"/>
          <p:nvPr/>
        </p:nvSpPr>
        <p:spPr>
          <a:xfrm>
            <a:off x="8208335" y="669851"/>
            <a:ext cx="1860698" cy="369332"/>
          </a:xfrm>
          <a:prstGeom prst="rect">
            <a:avLst/>
          </a:prstGeom>
          <a:noFill/>
        </p:spPr>
        <p:txBody>
          <a:bodyPr wrap="square" rtlCol="0">
            <a:spAutoFit/>
          </a:bodyPr>
          <a:lstStyle/>
          <a:p>
            <a:r>
              <a:rPr lang="de-DE" b="1">
                <a:solidFill>
                  <a:srgbClr val="FF0000"/>
                </a:solidFill>
              </a:rPr>
              <a:t>GSABL  20-26</a:t>
            </a:r>
            <a:endParaRPr lang="de-DE" b="1" dirty="0">
              <a:solidFill>
                <a:srgbClr val="FF0000"/>
              </a:solidFill>
            </a:endParaRPr>
          </a:p>
        </p:txBody>
      </p:sp>
      <p:pic>
        <p:nvPicPr>
          <p:cNvPr id="4" name="Grafik 3" descr="Architektur mit einfarbiger Füllung">
            <a:extLst>
              <a:ext uri="{FF2B5EF4-FFF2-40B4-BE49-F238E27FC236}">
                <a16:creationId xmlns:a16="http://schemas.microsoft.com/office/drawing/2014/main" id="{92D414F4-4721-4A99-AAC3-9F8F8C6D1F7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14437" y="341753"/>
            <a:ext cx="914400" cy="914400"/>
          </a:xfrm>
          <a:prstGeom prst="rect">
            <a:avLst/>
          </a:prstGeom>
        </p:spPr>
      </p:pic>
    </p:spTree>
    <p:extLst>
      <p:ext uri="{BB962C8B-B14F-4D97-AF65-F5344CB8AC3E}">
        <p14:creationId xmlns:p14="http://schemas.microsoft.com/office/powerpoint/2010/main" val="195010778"/>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54" name="AutoShape 10" descr="data:image/jpeg;base64,/9j/4AAQSkZJRgABAQAAAQABAAD/2wCEAAkGBxQTEhQUExQWFBUXGBgYFRgYFxcXGBoYGBoYGBgYGBcaHCggHBolHBgcITEhJSkrLi4uHB8zODMsNygtLisBCgoKDg0OGxAQGywkICQsLDQsLCwsLCwsLCwsLCwsLCwsLCwsLCwsLCwsLywsLCwsLCwsLCwsLCwsLCwsLCwsLP/AABEIARMAtwMBIgACEQEDEQH/xAAcAAABBQEBAQAAAAAAAAAAAAAEAAECAwUGBwj/xABBEAABAwEFBAgDBQYGAwEAAAABAAIRAwQFEiExQVFhcQYTIoGRobHBIzLwFEJSctEzgrLC4fEHJENikqJEc4MX/8QAGgEAAQUBAAAAAAAAAAAAAAAAAQACAwQFBv/EADgRAAIBAwEECAMGBgMAAAAAAAABAgMEERIFITFREzJBYXGhscEGIoEUJDSR0fAVM0Ji4fEjUnL/2gAMAwEAAhEDEQA/APK6VHLepYVE1UzXqbcVt4zm8FWpvKMuqyYziPyjzKinNRWWWLahOvUVOHFj3ZYMRxOGQ0G/irr6sv8AqAcHegPt4LWAhJzAQQcwcjyKo9M9eo67+E01auiuPHPf+/I5FOAr7FT+KwHPtgHcc4K9FuTooytTfWd1FKlTIa572iMRiGgBpJOY8QtOMcrJxbeHg80KaF65dvQynVpvez7O4sD3FmAzDCROLBGYEgToRotP/wDP6bQ4u+yDC1r3As0Y77x7HA+CWhcxLJ4ekvdndAaTC/G2ytawtBc6mI7ehHYT1uhVFhh9Kyj4zKP7NnzPDS37ukOHFLSuYd54QnavebT0TstKm+pUo2fCxz25UMWbJxaUzh0jOF5r06dZiaH2ekynAqY8NNtOZwYdNYz10lDT2gZyCSk5qiE0IycKQZKk0bO7v0REbNz2bC0uOp9FK+2zTG/G3+F8ouzshoG4IW+P2f7w9Hfp5rPhLVVTOwuaCpbNcFyX55RiNarSyRuSogSJ0RlSABPktNI4ty3meQnU6gnSUkMByDveoyncokpg4tstEvcGjbrwC6ahSDWgDQIC5KENLjqfRaYCoV56pYOx2PaRo0ellxl5IfCdYyTLl7Tai6o54JmeydzRk0DuhdLRfiaDvCFSlowTWG0ldylFRxjzRg08rT/9T/GvRLn6R9TSqUH0mVqVRwcWuc5pDhGYc3PYPBebXiPjVPzv9SUMAtKEsRwcXVXzvHNnslm6duZRFIUmABlSmCHvADahn5JguGXaMnXeVRbemb6grAsaOtoMomHnshhccQ4nF5LyEBTwcJ7k7WuRG0+Z7c/pnRq0LQa9Nj3vdRw0cVQNcKcdovaMo1gnOEEOnTiahqUaVQurMrtlzmhj6Ya1sQc4DBrtnXRePsYFAjglqS7A7+Z7FT6cFvXFtJofWLyT1tQtGPfSnASBkDA0XnnSAA9XwDv5VgQnbwS1rGMAwybhBS17vdPh2p2hNCO0K+xUZqNGzU8h9BVtWndFKMT3aZz+VuZPqo60tMC5s+j0txFPgt78EaKz76HYb+b2ch7NaXvqgknMkkSYAzyA0gIy92zTPAg+eH3VRQ6OokdFUu/tdjVko4x7YZigx9fopOedqYBMAtA48i/NJO0J0MByVHRSoMlwGskKC1rks33zyby3qKrPTHJcsbZ3FZQX18DVa2BCDvmvhpxtf2f3fvH27zuRzRJhc1eFo6yo5w+XRv5Rp468yVUoQ1SzyOm2zddDQ6OPGW76dv6Aq6S6nfCZy9Fzpaty43fDjcT+qmuV8pk7Bni5a5p+xj2wRUqDc9/8RVYKvvJvxan5ifHMnzQ6nW9GPUjpk48mPK06VhJZiJE4ccT2sO8jlnvhCU4Wka7IxS7F1XV4YynDgxYp0jPRSRRFJg9SxuxinliJA4Zwde9CvsbuHydZOnZifHKOa032mn1zamI5OaS3BsAAOc8EH9r+AacducM7OrJxxzxjwKLSEiLrrcHBmKmXEhsBxkE78kzrKWAOljgSRLTIkQY0mdq0atvYarX4yQHtdh6toIAie1qe9BWi1Y2MGQc3FIDWtaZgh0NAE7O4JYQsg4Gqg5WQo4UBCYJ9Fs2g9XQIA17H/IOk+APihLrsxcQ46DTip3vWkhmwZnns8B6qrKWuqorsNuhSdtZTrS3Oe5eD/VZK7lPadls/VaN4D4b+EH/s1CXK3J2W32Vt8O7A4uE+BPsopb6/1NCjinsmTfan5vBkudkoykkFfOUIlySkUyASNCkXuAGvtvXTUmQABsWZcdDV/cO5apIGZMAZk7gNSs+vPVLHI7DY1sqVDpZcZegPeNfBTJGp7I79T3CfELnXZK+02k1HyTl90bGjdz9Smqt2K3Sp6I4Od2jefaa2tcOC8Cggha9xHsu5+wWVOULVuHR3P2CZcdQsbFf3uP19AC8/21SfxujlPZ8oQxRd7O+M/gQPAAT3xKDUseqjPrL/AJJY5v1LaJU3VM4VEpSnZIcGndTSXh2E4RixOg4RDDqdBqr69m/y+AFuNrRUjPFJ+YHLTAWnXVqyaRGY+irw5OT3Ae417eA7r3NEOGFhA1nraeBzeYEcxxQ96moA1j8Rw6ucDBedYJ2AZccztWfOZUKhPMI5ERq1IyCVJ2IgAdo/U8lB2olalz0u0527JRVZ6YtluztunrRp8+JpWelhaG7gsSrUxOLt5J/Ra15VcLCNruyOX3j4Zd6w3D+ihtY4TkzT27WTnG3jwivN8PL1Nm6qcMnfmqb7dkwcSfCP1KPoNhoHBA30zJp5j0P1zUFJ6qufE07+l0WzdC7FH1RkypqAUgtE44lCSiSmSFg1bieCwjaCZ78wnvm04W4Rq6R3bfGYWZTrmnOAwSI0B9QqqlVziC4l2wT9ZKr0H/JqZtva33NUIrDxjPd/odrAYVtUEAKAKk52W5WjEKKghbNyfIeayCFoXG44nDZAMcc1XuF8hq7Gmo3cc9uUDXoIqv5g+IB90JKIt0mo8n8TvAGB5IeFJFYiijWkpVJNdrfqOmKLslma5jnvcWtaWt7LcbnOfiIABcBo0k57OKJs91NcCeseR1vVNwUS6cgQ4guaWjPSD3p2CIzAxblUtipTwUwG2VtUENAeH9Ux2IuGZkmM96Hp3MC5rHVIe972UwG4mkscWS52IEAuBAgHeVbaadQWZvWVqpa5gLWBpNKGktawvxfN2dIMZIpCD64pfaqdICiQarGlgo4XAZSHPw9od+1Z96BhpUnN6sueXnFTYabS0Q3CWkCXAydNCNZCKtgqjq2Or1sRNMtJaerl0EOZUxdrDO4IK2WPqvh46hAc7J1PA2RkXN7ZmYHknbwGfhW1dNKGztcVlCls3la9srCnTgakYW+57h5kKrcZeILtNnZGmnruZ8IrzZn3jaMVQgGQ3JsacSN8nPw2IKlJe0f7gpSiLE2Xt8VLJaYbuxGdTcq1wnLjKS82boWbe782t4E+Jj+Vaaw73qfFPANHkCfMlU7ZfPk6jb09Nqo82v19gQqMlSCZy0DjxJ1ApICK1bSA3qtwUqZQQWSqFWMp5AqAcmDCTkiAu3+SIucfEdyQpMGEbc3zO5D1Kir/AMtl7ZS+90/H2KbwZ8Wp+d3m4oSozcjLy/avj8RPjn7oPrOCkXBFSompyXewmwWkNa5rw4guY8Fj+re1zMUFrsJ2OI03bkYy/qpqSxpxOrB8BzjiGFtMUyI7UhsSd+iyQZ0R9zVA2vSc4gNFRhcTAAAcJJOwBFDcl132n9kW0HuNN7/s8OymeswO7Evw/NkRxV7HupMcw0qrXmk4PBcQwhwwmoaZbrnviYTUbXSdUo1BhYxra1M0i75fh1MJB1OPEAT+Kd4RNS00+rhuFrfs7wGYpIeXtLmmczMSOHejEbIi576VOBQrNa51PJ7yWAtcHDA3AILiN51IVN8FxMvp1qZcXOio/EIJzwjAIzRtrr0m2ltX4QHWNJe2qHuIiJNPEYAOeQ2LGtuFlKm0OaakuxYKoqMiB2ssg5x2awM9idnAsZJWGlifwarL6ObBwce4kD1aVfdNKGA7XfQWdb6uN7js0byGQ/XmSqcG51XLkblxFW2z4U+2by/p+0CvKtsDvitjf7FUvYrbpb8Ud6mqv5WZtos1oeK9TpFzFqJNR51l7vUrqGGCDxXJvbDiDsJz35qra8Wb3xC91Nf+vYkdFJRmVOCrpzBBzeEpJ3t8E6QiklIGFJzVEJoR2lWNPNVNVnJFAZbinVG3c2KnNqznP4fXJFXS7t+KZW3wZasG43NN96GvBk1Hnj7BC9WjLynrHRtPsFSTlmnQXyohuHirPxfqV02qupVJyVgZqqXthOZGhmot3ZH1qqKDZPJWVjIQQnxB3GSlh2dym2lmNiJs9HG5o3EE9yD3JtklODqSUI8WatrfhoHeRhHfr/1nyWMHhHXpUJfh2NAjmQCT6DuWZOZ2JlCOmHiXNp1+lrtLhHcvpx8ydYlaNytkuO6Asyq/YFqXCfn5j0QuH8jHbIindwz3+hrArna9MB740DnATmYk7V0WKJO4E+An2XMUzlB7lFaLizS+IprNOPj7CeEg5TIUOrnRXGc0I6JJtE6ASrEmlMCmlNHYLQJzU2nJQpFO4/RThoz8wr7rMVW96FqOKNueliqT+EesqOq1oZbsot3EEuaCLWe07fJ9kK5iuvGt8VwzEQPf3UHHaPJPp74LwIbqOmvNJ5+Z+pRXdAgKhrZRPUgzs3ZqLGbxyIRa3kSZVJBUnEyr471TWO1LAE8ljZOUSTkFuWOzhgzOe07t5WfczMRLt2Q57UZedWGYRq7+Ea+JgcsSqVZOpPQuB0dhSha2srufW7PRfn6GVXqYnOd+JxPKdB4ZIYjar3iFVCt4Od1NvLILVuFvzniFmhi1bj+V3P2Cr3HUNXY2Hdx+voHWo/Dqfkf/AAlc4CugvE/BqRuHgXsB9Y71gMZkhar5X4k+35feEv7V6saSptSaU5KtGEyD/NJQJJSQCVppSCcBNHCaYVgKrhSYYRQGO8LQuP53clnOKPuR3xDxCir9Rl7ZjxdU/Ehev7V3d/CEM2rx0Vt5/tX/AJiPDL2Q4CfDqor3D1VZvm36hQKims/irajd2nmpStwZEAKDmSY1lSYcp3oi7mTUHAJlSWmLZPbUulrRp82atis+FoaPolZVpr43l2yYGvyjJvkta11MNN5/2x/yIb/MsFru5V7WOcyZs7emouFvHgln2X77xOUAFMgaj9E+FWznysladyHJ3P2CzXMladyNycd59gq1z1DW2L+Lj9fQtvaoBTj8RA8O16gLHmRqj+kH+n+//IssGBvRt90BbZm5Xcu7C8v8lsKLzHFSYouapzKIHIH1STg96SARdWq1e/JVBiDCiAapBhVjAp5JCyDvCJuwkVW8fSFW4Iu6Kc1J3BR1eoy1YxcriCXNAtvPxan/ALH/AMRVIRdvZ8V/5p8c/dUYU6PBENWOJyXex6Rg7lY4kqNNuateICeuBC+JU3Rat0UIBcfvaclnXfZsT4+6NfZbVsr9WyRro3nv7tVVrzcmoI39lW8aUZXdThHh+/IDvi1DKmM85fwiYbz2nu4rOhS6smSTM585UgFYpwUI4Mi6uJXFV1JdpSTHFXB8KLmpmtjanldrIiti62RTHHPxWSWrfpNgAcFVu3uSN/4fpZqynyXr/oyr/dnTHBx8SB/Ksxu5aF9umoBuaAe8l3oQs4hSUliCM/aE9d1Uff6biQ13K3VUhqmJUqZRaIvZH90lcGzOXqkkLJc5ii2ii3U02BIKBCxLCijSTdWgOwDYEZdTO048AoYEXdzcnHj6KC4eIGlsinquo92WBWxkvdz9gqeqWjbKfaVPVKSnvivAq3cdNea/ufqBhqnVdIGSINJSs1GXjhmUZy0xbGUKDrVYwXawuw0MDc9dSs+0VesdOgGg9e8/WiOvCrAwjU68v6/qgOrUFvH+t9pqbXrxjptqb+WPHx/x6jtanLFZCdwVsw8App5puqRIYpNpJBwDCnsWvQdLQeCDFNFWMdgKpdrcjf8Ah+WK013e5j23Oo/87vUx5Kp1JaFWkMTuZ9VTgVlLcYUm3JsHbTThqIbTSNNIGCkU4SV+FJIWA8syUBSV5HipUqaLEil7IVL2o+swIYMlAIOAi7IOz4qHVKVkPZ5EjwJVa56qNzYOOnl4e6JVm5jgM/X0Ki0jcplhxHuPkFAqeG6C8DKu25V5t/8AZ+pRXIAV9ioQMzmcydw1PgFVEuA70W4ZO/K/+EqtXlmSibWyKChRncdqTx9EZVd+JxOk6DyHkoyk7NIN2K0tyOfk3J5fFlgCtFNKhSgZogEQnYGkGNACbGmc9VJZwLGSTjtRlhEBs7xPigY1WjQyw8IVS6fBHQ7BitVSfJAL25mddqkxoVDH6Sf7oimM1cRzwmsCepThW06eanW3JY3CM9rE6JySQwEvFIjLcrmMG3VXhIHNOwAqDANVb1IjRM9XU82oYCyjqhsQNJsAji71K0WHNZ9P735neqq3XVXibewfxD8PdBr6Ykgb48MvZUVrPlnqjqUd5g+Oac05mFYivlRj1sqpLPN+pjNHbMbBHfqr3fKeOXdt9h3psEOcP9xTPmMo71Qcl0uZHV06E/4bopb216vf5Aoo5qYpqTaTvxeSmHO3NPeVZVeBhy2Tdx/pz9SuqMslSZ8USS7cPFQcxx3DzTvtFPmNWy7pvqegK45wok8ES6g/e3vB/VL7M46ujkP1THcQ5j47Jum8afNA2vl6rSOncqWWUAzJMb0Qq1WoptNG/s2xnb05RnxfIyQ3flCMpVmgahEwmwjcpFdPkUn8Prsn5FVa1s2H3VDrROx3gUd1UbAOcD1S7xykT4Si7mb4IYti0YvE6qz9DOLjE5gbUlqMpj7+TfvZeHnCSfCtKSzj8inebOhQmoqouHbx8jYrWXPJW0bFIRraTRMjMSnpNgGDO9X8GHqALRZG7lQ6AIAWjXpkoNzfNNkOiwJzMoCztrvzO9V0TLIT5agLn3iHPH+53qVTu+qje2A83EvD3Rc1+Q1RNJh1KqqQGtI3ZqQtUgSPBTQ6qMqv/Ml4v1LbXYZcHDLKDzCDqWcjd9cpVta2cUJUteWqjnRhJ5LdttO4oQVOLWF3CfA18v6wkCOPl+qF66Smo2nPNMVvAne2rrsa/IPbRJ0T9Qd48/0TUapAlWBx1Tvs1PvB/HLru/IqFF2709Ez6ThqCtFlYRuQ1orSh9lgu0l/jtw2t0fP9QSU6rcZqfu+6sVOpHTJo6KxuJXFFVJLDefUmHToI7h6lWNYdM/Eq2z2Ko7RpI/qtWy3W5wI3e60adNYW44q4uJubUpN73xZisssmAnfYiP7LcFie3MNJjXLYqRRJ1CmwVdRkPsbu5JbRZGqSGBajSa4wdDvy05LNqB+KRouzPR11OGvBI3jRYVrsrzULWtgDenMZhg1G05mW58kBbraAdQIWwyk/wCUNk79iFtdkEdoAnXYi+AFuZi1r4AH1GSyKL8QxHaSfEytqtdtOHGNh7sljUflHJZ903hZOk+H4p1JvuRJ9ojs7vdCvrHMSuho2KjkSHEwMU6SBsU7RdNIkOAA4b1YhF6UY9zNOtN979TAoU5GqttFAHIIi1MY0ZZf0QjakpxCZlaoWSI71CjWlbL7I05ka+KCcBMYQ2EBZLKLss9UTScYmUmtEIiyWbE6AYlOQBhVyzVFZ2S3jcpAkZlAVbrqzGA+yc4sCkjKp/NPAeSuKMvC7XU2sc7KXRHME+yDWbcxxUO02JU1WqXJv9TvrvtbGBrY0AnIe60LO8Y5DRBGewLkKbiIMGSti66r3EDEtWD3HFVI4k/E7ShTaWjIJq91sNMgMAmdg1TXfRJgkrTdQMItgSOHtFzYR/ZMuudZAQQRKdHcDDD7U4vbqARr/RYVtseKZJ55StZx4JnNG7uUekfqMZl0w2Gugn7xzWfel1UqVN9a01cLG5udmABkBlmZkxHFdVPBeS/473w74VlY4ABvXVRoT2sFMDfniMcjsRcsICjlmvabicWA0y2pSqU5a8aYXCQe8ELhwIy3ZeGS0P8ACa/rRUx2RxNSkKb3NJkupYQIAd+EzpwyWbR+Ub4VC7aai/E6P4eTU6i8Pc0TaCDmf7SgrdeDWCXuLRpOZ5Le6b2qy2axUSGF1pr0z1cOIwyAC93LFkNpXmNovB1QUGPaXBmbhJxPlxMl2ZHZIHmrGcJGHJfM/FnS2ik52sxqDwKIpNXPdFLc82qzsdiqNB6sN1hr5mBuBOLuXp9To8ATlknRTfAY3jici/EXBoI7WQneq7ZYn0amGoM9Rx5FdZTuynTcHOZJBkA7xvKMvS10awaKlPIaEbO9HQMc95wdWuEZc9twvBjQou/bvpyHU8t+5ZViaJkabEuDHLejuTfLMjmBppmk69mZ/XouWxdylKd0jB0aCr/vHrCxg0BLvAQPUrMT129oHeI8P7pgFm3LbqPJ2WxIxjarHNm+BPpt0C6Do5TAcJPfJWDZWEwe9dBZKraTDUqQ1rRLidwWnE4ub3na2JogQtILxzop0pdabwFoJdSs4YacFxLJk4cQ0EyDPDw9YY+cwUuIeAQ5oTKg1E6WBZKXOzT1AuUf01sQI/zLDsyk+W5Kr02sTRP2lh5Ek55J2VzG7zrH6cV5l/in0bbV/wAwXOL/AIbA3IMDQTOgk/M4yTkukHTSxH/yqee8keui53pJ0vsj2ENr03xnAMznwQeMB35JdB7FTsNltFQGCWue6SYyBwgDvXF05gTrt5omr0hbWpOpsdOIiRn8rTi8JCpWddyTaS7Dqfh+i1GdR9rx+R2Nbo820NslpcZ6ug1rWES05kknjmvOb66JkXm2ytOAVYew64WkEnKdha4a7Auhb0gNGmGGpAGbQTs4LDqdI2vt7LS93ysLQdk9obODirUZRlBGDc05U6848mzZuvod9ntTKrXGGOkA7tI8F6h9qa8TpHJednpbQfGKo0JrR0xogAB4KlTiuBUep8Tor4Ou7YRoubqnZ4IS0dLKRyLpyWY7pLSnI+WSEpIMUzceC4QTOyFZd1356ZA7lztPpDTJ1jmEdR6TU2jJ4KGUOw8HUuutrgTplmqGXICRnC5+t0zpxAkn2SZ0yphu3ltz8kdUQYkE3yxorYW6NaJ5lCKizW4Vi942nPwCuWXWeZs7nZUFG1hj95OnulmJjTw5bVqXlZxVoVLOATjZBccmtnaDtdtgLlbF0loUyWl5lhgzloT+ivt3TGiWBlN8F+TnR8rduR2nQd61oyjpOEnF634i/wAP6FWnaTReHCjVxhmDCJLInFliw7JEZ717HZ6DWMDWANaNANN5XlnRW/bNZ6lWpUrU3Yw0UzJllNsksI0iTixTnOyAuss/Tyxuj47QMxJkDKZ9EljAXk6pzUlyrentjJIFQH08UkQHzuw5pPdme/8ARMkqxMPWPoqgZ8kkkhGr0ZHbPJdKkkqVbrnX7F/DfVmB0q/0v3/LB+qwD7/qkkrFLqI5/af4qfj7DNCk5JJSFAhiKRSSSCIqbtB9bXJkkhDHVMNAkkkI6Por8r/zewXR2WmCXTsa4jmBkkkqc/5h11o2tn5XJ+557WeXOLjmXEk8SSSVKk2UklcORCXfKFSHk6kpJIgLmvO8+P1uSSSSCj//2Q=="/>
          <p:cNvSpPr>
            <a:spLocks noChangeAspect="1" noChangeArrowheads="1"/>
          </p:cNvSpPr>
          <p:nvPr/>
        </p:nvSpPr>
        <p:spPr bwMode="auto">
          <a:xfrm>
            <a:off x="15240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e-AT"/>
          </a:p>
        </p:txBody>
      </p:sp>
      <p:sp>
        <p:nvSpPr>
          <p:cNvPr id="82956" name="AutoShape 12" descr="data:image/jpeg;base64,/9j/4AAQSkZJRgABAQAAAQABAAD/2wCEAAkGBxQTEhQUExQWFBUXGBgYFRgYFxcXGBoYGBoYGBgYGBcaHCggHBolHBgcITEhJSkrLi4uHB8zODMsNygtLisBCgoKDg0OGxAQGywkICQsLDQsLCwsLCwsLCwsLCwsLCwsLCwsLCwsLCwsLywsLCwsLCwsLCwsLCwsLCwsLCwsLP/AABEIARMAtwMBIgACEQEDEQH/xAAcAAABBQEBAQAAAAAAAAAAAAAEAAECAwUGBwj/xABBEAABAwEFBAgDBQYGAwEAAAABAAIRAwQFEiExQVFhcQYTIoGRobHBIzLwFEJSctEzgrLC4fEHJENikqJEc4MX/8QAGgEAAQUBAAAAAAAAAAAAAAAAAQACAwQFBv/EADgRAAIBAwEECAMGBgMAAAAAAAABAgMEERIFITFREzJBYXGhscEGIoEUJDSR0fAVM0Ji4fEjUnL/2gAMAwEAAhEDEQA/APK6VHLepYVE1UzXqbcVt4zm8FWpvKMuqyYziPyjzKinNRWWWLahOvUVOHFj3ZYMRxOGQ0G/irr6sv8AqAcHegPt4LWAhJzAQQcwcjyKo9M9eo67+E01auiuPHPf+/I5FOAr7FT+KwHPtgHcc4K9FuTooytTfWd1FKlTIa572iMRiGgBpJOY8QtOMcrJxbeHg80KaF65dvQynVpvez7O4sD3FmAzDCROLBGYEgToRotP/wDP6bQ4u+yDC1r3As0Y77x7HA+CWhcxLJ4ekvdndAaTC/G2ytawtBc6mI7ehHYT1uhVFhh9Kyj4zKP7NnzPDS37ukOHFLSuYd54QnavebT0TstKm+pUo2fCxz25UMWbJxaUzh0jOF5r06dZiaH2ekynAqY8NNtOZwYdNYz10lDT2gZyCSk5qiE0IycKQZKk0bO7v0REbNz2bC0uOp9FK+2zTG/G3+F8ouzshoG4IW+P2f7w9Hfp5rPhLVVTOwuaCpbNcFyX55RiNarSyRuSogSJ0RlSABPktNI4ty3meQnU6gnSUkMByDveoyncokpg4tstEvcGjbrwC6ahSDWgDQIC5KENLjqfRaYCoV56pYOx2PaRo0ellxl5IfCdYyTLl7Tai6o54JmeydzRk0DuhdLRfiaDvCFSlowTWG0ldylFRxjzRg08rT/9T/GvRLn6R9TSqUH0mVqVRwcWuc5pDhGYc3PYPBebXiPjVPzv9SUMAtKEsRwcXVXzvHNnslm6duZRFIUmABlSmCHvADahn5JguGXaMnXeVRbemb6grAsaOtoMomHnshhccQ4nF5LyEBTwcJ7k7WuRG0+Z7c/pnRq0LQa9Nj3vdRw0cVQNcKcdovaMo1gnOEEOnTiahqUaVQurMrtlzmhj6Ya1sQc4DBrtnXRePsYFAjglqS7A7+Z7FT6cFvXFtJofWLyT1tQtGPfSnASBkDA0XnnSAA9XwDv5VgQnbwS1rGMAwybhBS17vdPh2p2hNCO0K+xUZqNGzU8h9BVtWndFKMT3aZz+VuZPqo60tMC5s+j0txFPgt78EaKz76HYb+b2ch7NaXvqgknMkkSYAzyA0gIy92zTPAg+eH3VRQ6OokdFUu/tdjVko4x7YZigx9fopOedqYBMAtA48i/NJO0J0MByVHRSoMlwGskKC1rks33zyby3qKrPTHJcsbZ3FZQX18DVa2BCDvmvhpxtf2f3fvH27zuRzRJhc1eFo6yo5w+XRv5Rp468yVUoQ1SzyOm2zddDQ6OPGW76dv6Aq6S6nfCZy9Fzpaty43fDjcT+qmuV8pk7Bni5a5p+xj2wRUqDc9/8RVYKvvJvxan5ifHMnzQ6nW9GPUjpk48mPK06VhJZiJE4ccT2sO8jlnvhCU4Wka7IxS7F1XV4YynDgxYp0jPRSRRFJg9SxuxinliJA4Zwde9CvsbuHydZOnZifHKOa032mn1zamI5OaS3BsAAOc8EH9r+AacducM7OrJxxzxjwKLSEiLrrcHBmKmXEhsBxkE78kzrKWAOljgSRLTIkQY0mdq0atvYarX4yQHtdh6toIAie1qe9BWi1Y2MGQc3FIDWtaZgh0NAE7O4JYQsg4Gqg5WQo4UBCYJ9Fs2g9XQIA17H/IOk+APihLrsxcQ46DTip3vWkhmwZnns8B6qrKWuqorsNuhSdtZTrS3Oe5eD/VZK7lPadls/VaN4D4b+EH/s1CXK3J2W32Vt8O7A4uE+BPsopb6/1NCjinsmTfan5vBkudkoykkFfOUIlySkUyASNCkXuAGvtvXTUmQABsWZcdDV/cO5apIGZMAZk7gNSs+vPVLHI7DY1sqVDpZcZegPeNfBTJGp7I79T3CfELnXZK+02k1HyTl90bGjdz9Smqt2K3Sp6I4Od2jefaa2tcOC8Cggha9xHsu5+wWVOULVuHR3P2CZcdQsbFf3uP19AC8/21SfxujlPZ8oQxRd7O+M/gQPAAT3xKDUseqjPrL/AJJY5v1LaJU3VM4VEpSnZIcGndTSXh2E4RixOg4RDDqdBqr69m/y+AFuNrRUjPFJ+YHLTAWnXVqyaRGY+irw5OT3Ae417eA7r3NEOGFhA1nraeBzeYEcxxQ96moA1j8Rw6ucDBedYJ2AZccztWfOZUKhPMI5ERq1IyCVJ2IgAdo/U8lB2olalz0u0527JRVZ6YtluztunrRp8+JpWelhaG7gsSrUxOLt5J/Ra15VcLCNruyOX3j4Zd6w3D+ihtY4TkzT27WTnG3jwivN8PL1Nm6qcMnfmqb7dkwcSfCP1KPoNhoHBA30zJp5j0P1zUFJ6qufE07+l0WzdC7FH1RkypqAUgtE44lCSiSmSFg1bieCwjaCZ78wnvm04W4Rq6R3bfGYWZTrmnOAwSI0B9QqqlVziC4l2wT9ZKr0H/JqZtva33NUIrDxjPd/odrAYVtUEAKAKk52W5WjEKKghbNyfIeayCFoXG44nDZAMcc1XuF8hq7Gmo3cc9uUDXoIqv5g+IB90JKIt0mo8n8TvAGB5IeFJFYiijWkpVJNdrfqOmKLslma5jnvcWtaWt7LcbnOfiIABcBo0k57OKJs91NcCeseR1vVNwUS6cgQ4guaWjPSD3p2CIzAxblUtipTwUwG2VtUENAeH9Ux2IuGZkmM96Hp3MC5rHVIe972UwG4mkscWS52IEAuBAgHeVbaadQWZvWVqpa5gLWBpNKGktawvxfN2dIMZIpCD64pfaqdICiQarGlgo4XAZSHPw9od+1Z96BhpUnN6sueXnFTYabS0Q3CWkCXAydNCNZCKtgqjq2Or1sRNMtJaerl0EOZUxdrDO4IK2WPqvh46hAc7J1PA2RkXN7ZmYHknbwGfhW1dNKGztcVlCls3la9srCnTgakYW+57h5kKrcZeILtNnZGmnruZ8IrzZn3jaMVQgGQ3JsacSN8nPw2IKlJe0f7gpSiLE2Xt8VLJaYbuxGdTcq1wnLjKS82boWbe782t4E+Jj+Vaaw73qfFPANHkCfMlU7ZfPk6jb09Nqo82v19gQqMlSCZy0DjxJ1ApICK1bSA3qtwUqZQQWSqFWMp5AqAcmDCTkiAu3+SIucfEdyQpMGEbc3zO5D1Kir/AMtl7ZS+90/H2KbwZ8Wp+d3m4oSozcjLy/avj8RPjn7oPrOCkXBFSompyXewmwWkNa5rw4guY8Fj+re1zMUFrsJ2OI03bkYy/qpqSxpxOrB8BzjiGFtMUyI7UhsSd+iyQZ0R9zVA2vSc4gNFRhcTAAAcJJOwBFDcl132n9kW0HuNN7/s8OymeswO7Evw/NkRxV7HupMcw0qrXmk4PBcQwhwwmoaZbrnviYTUbXSdUo1BhYxra1M0i75fh1MJB1OPEAT+Kd4RNS00+rhuFrfs7wGYpIeXtLmmczMSOHejEbIi576VOBQrNa51PJ7yWAtcHDA3AILiN51IVN8FxMvp1qZcXOio/EIJzwjAIzRtrr0m2ltX4QHWNJe2qHuIiJNPEYAOeQ2LGtuFlKm0OaakuxYKoqMiB2ssg5x2awM9idnAsZJWGlifwarL6ObBwce4kD1aVfdNKGA7XfQWdb6uN7js0byGQ/XmSqcG51XLkblxFW2z4U+2by/p+0CvKtsDvitjf7FUvYrbpb8Ud6mqv5WZtos1oeK9TpFzFqJNR51l7vUrqGGCDxXJvbDiDsJz35qra8Wb3xC91Nf+vYkdFJRmVOCrpzBBzeEpJ3t8E6QiklIGFJzVEJoR2lWNPNVNVnJFAZbinVG3c2KnNqznP4fXJFXS7t+KZW3wZasG43NN96GvBk1Hnj7BC9WjLynrHRtPsFSTlmnQXyohuHirPxfqV02qupVJyVgZqqXthOZGhmot3ZH1qqKDZPJWVjIQQnxB3GSlh2dym2lmNiJs9HG5o3EE9yD3JtklODqSUI8WatrfhoHeRhHfr/1nyWMHhHXpUJfh2NAjmQCT6DuWZOZ2JlCOmHiXNp1+lrtLhHcvpx8ydYlaNytkuO6Asyq/YFqXCfn5j0QuH8jHbIindwz3+hrArna9MB740DnATmYk7V0WKJO4E+An2XMUzlB7lFaLizS+IprNOPj7CeEg5TIUOrnRXGc0I6JJtE6ASrEmlMCmlNHYLQJzU2nJQpFO4/RThoz8wr7rMVW96FqOKNueliqT+EesqOq1oZbsot3EEuaCLWe07fJ9kK5iuvGt8VwzEQPf3UHHaPJPp74LwIbqOmvNJ5+Z+pRXdAgKhrZRPUgzs3ZqLGbxyIRa3kSZVJBUnEyr471TWO1LAE8ljZOUSTkFuWOzhgzOe07t5WfczMRLt2Q57UZedWGYRq7+Ea+JgcsSqVZOpPQuB0dhSha2srufW7PRfn6GVXqYnOd+JxPKdB4ZIYjar3iFVCt4Od1NvLILVuFvzniFmhi1bj+V3P2Cr3HUNXY2Hdx+voHWo/Dqfkf/AAlc4CugvE/BqRuHgXsB9Y71gMZkhar5X4k+35feEv7V6saSptSaU5KtGEyD/NJQJJSQCVppSCcBNHCaYVgKrhSYYRQGO8LQuP53clnOKPuR3xDxCir9Rl7ZjxdU/Ehev7V3d/CEM2rx0Vt5/tX/AJiPDL2Q4CfDqor3D1VZvm36hQKims/irajd2nmpStwZEAKDmSY1lSYcp3oi7mTUHAJlSWmLZPbUulrRp82atis+FoaPolZVpr43l2yYGvyjJvkta11MNN5/2x/yIb/MsFru5V7WOcyZs7emouFvHgln2X77xOUAFMgaj9E+FWznysladyHJ3P2CzXMladyNycd59gq1z1DW2L+Lj9fQtvaoBTj8RA8O16gLHmRqj+kH+n+//IssGBvRt90BbZm5Xcu7C8v8lsKLzHFSYouapzKIHIH1STg96SARdWq1e/JVBiDCiAapBhVjAp5JCyDvCJuwkVW8fSFW4Iu6Kc1J3BR1eoy1YxcriCXNAtvPxan/ALH/AMRVIRdvZ8V/5p8c/dUYU6PBENWOJyXex6Rg7lY4kqNNuateICeuBC+JU3Rat0UIBcfvaclnXfZsT4+6NfZbVsr9WyRro3nv7tVVrzcmoI39lW8aUZXdThHh+/IDvi1DKmM85fwiYbz2nu4rOhS6smSTM585UgFYpwUI4Mi6uJXFV1JdpSTHFXB8KLmpmtjanldrIiti62RTHHPxWSWrfpNgAcFVu3uSN/4fpZqynyXr/oyr/dnTHBx8SB/Ksxu5aF9umoBuaAe8l3oQs4hSUliCM/aE9d1Uff6biQ13K3VUhqmJUqZRaIvZH90lcGzOXqkkLJc5ii2ii3U02BIKBCxLCijSTdWgOwDYEZdTO048AoYEXdzcnHj6KC4eIGlsinquo92WBWxkvdz9gqeqWjbKfaVPVKSnvivAq3cdNea/ufqBhqnVdIGSINJSs1GXjhmUZy0xbGUKDrVYwXawuw0MDc9dSs+0VesdOgGg9e8/WiOvCrAwjU68v6/qgOrUFvH+t9pqbXrxjptqb+WPHx/x6jtanLFZCdwVsw8App5puqRIYpNpJBwDCnsWvQdLQeCDFNFWMdgKpdrcjf8Ah+WK013e5j23Oo/87vUx5Kp1JaFWkMTuZ9VTgVlLcYUm3JsHbTThqIbTSNNIGCkU4SV+FJIWA8syUBSV5HipUqaLEil7IVL2o+swIYMlAIOAi7IOz4qHVKVkPZ5EjwJVa56qNzYOOnl4e6JVm5jgM/X0Ki0jcplhxHuPkFAqeG6C8DKu25V5t/8AZ+pRXIAV9ioQMzmcydw1PgFVEuA70W4ZO/K/+EqtXlmSibWyKChRncdqTx9EZVd+JxOk6DyHkoyk7NIN2K0tyOfk3J5fFlgCtFNKhSgZogEQnYGkGNACbGmc9VJZwLGSTjtRlhEBs7xPigY1WjQyw8IVS6fBHQ7BitVSfJAL25mddqkxoVDH6Sf7oimM1cRzwmsCepThW06eanW3JY3CM9rE6JySQwEvFIjLcrmMG3VXhIHNOwAqDANVb1IjRM9XU82oYCyjqhsQNJsAji71K0WHNZ9P735neqq3XVXibewfxD8PdBr6Ykgb48MvZUVrPlnqjqUd5g+Oac05mFYivlRj1sqpLPN+pjNHbMbBHfqr3fKeOXdt9h3psEOcP9xTPmMo71Qcl0uZHV06E/4bopb216vf5Aoo5qYpqTaTvxeSmHO3NPeVZVeBhy2Tdx/pz9SuqMslSZ8USS7cPFQcxx3DzTvtFPmNWy7pvqegK45wok8ES6g/e3vB/VL7M46ujkP1THcQ5j47Jum8afNA2vl6rSOncqWWUAzJMb0Qq1WoptNG/s2xnb05RnxfIyQ3flCMpVmgahEwmwjcpFdPkUn8Prsn5FVa1s2H3VDrROx3gUd1UbAOcD1S7xykT4Si7mb4IYti0YvE6qz9DOLjE5gbUlqMpj7+TfvZeHnCSfCtKSzj8inebOhQmoqouHbx8jYrWXPJW0bFIRraTRMjMSnpNgGDO9X8GHqALRZG7lQ6AIAWjXpkoNzfNNkOiwJzMoCztrvzO9V0TLIT5agLn3iHPH+53qVTu+qje2A83EvD3Rc1+Q1RNJh1KqqQGtI3ZqQtUgSPBTQ6qMqv/Ml4v1LbXYZcHDLKDzCDqWcjd9cpVta2cUJUteWqjnRhJ5LdttO4oQVOLWF3CfA18v6wkCOPl+qF66Smo2nPNMVvAne2rrsa/IPbRJ0T9Qd48/0TUapAlWBx1Tvs1PvB/HLru/IqFF2709Ez6ThqCtFlYRuQ1orSh9lgu0l/jtw2t0fP9QSU6rcZqfu+6sVOpHTJo6KxuJXFFVJLDefUmHToI7h6lWNYdM/Eq2z2Ko7RpI/qtWy3W5wI3e60adNYW44q4uJubUpN73xZisssmAnfYiP7LcFie3MNJjXLYqRRJ1CmwVdRkPsbu5JbRZGqSGBajSa4wdDvy05LNqB+KRouzPR11OGvBI3jRYVrsrzULWtgDenMZhg1G05mW58kBbraAdQIWwyk/wCUNk79iFtdkEdoAnXYi+AFuZi1r4AH1GSyKL8QxHaSfEytqtdtOHGNh7sljUflHJZ903hZOk+H4p1JvuRJ9ojs7vdCvrHMSuho2KjkSHEwMU6SBsU7RdNIkOAA4b1YhF6UY9zNOtN979TAoU5GqttFAHIIi1MY0ZZf0QjakpxCZlaoWSI71CjWlbL7I05ka+KCcBMYQ2EBZLKLss9UTScYmUmtEIiyWbE6AYlOQBhVyzVFZ2S3jcpAkZlAVbrqzGA+yc4sCkjKp/NPAeSuKMvC7XU2sc7KXRHME+yDWbcxxUO02JU1WqXJv9TvrvtbGBrY0AnIe60LO8Y5DRBGewLkKbiIMGSti66r3EDEtWD3HFVI4k/E7ShTaWjIJq91sNMgMAmdg1TXfRJgkrTdQMItgSOHtFzYR/ZMuudZAQQRKdHcDDD7U4vbqARr/RYVtseKZJ55StZx4JnNG7uUekfqMZl0w2Gugn7xzWfel1UqVN9a01cLG5udmABkBlmZkxHFdVPBeS/473w74VlY4ABvXVRoT2sFMDfniMcjsRcsICjlmvabicWA0y2pSqU5a8aYXCQe8ELhwIy3ZeGS0P8ACa/rRUx2RxNSkKb3NJkupYQIAd+EzpwyWbR+Ub4VC7aai/E6P4eTU6i8Pc0TaCDmf7SgrdeDWCXuLRpOZ5Le6b2qy2axUSGF1pr0z1cOIwyAC93LFkNpXmNovB1QUGPaXBmbhJxPlxMl2ZHZIHmrGcJGHJfM/FnS2ik52sxqDwKIpNXPdFLc82qzsdiqNB6sN1hr5mBuBOLuXp9To8ATlknRTfAY3jici/EXBoI7WQneq7ZYn0amGoM9Rx5FdZTuynTcHOZJBkA7xvKMvS10awaKlPIaEbO9HQMc95wdWuEZc9twvBjQou/bvpyHU8t+5ZViaJkabEuDHLejuTfLMjmBppmk69mZ/XouWxdylKd0jB0aCr/vHrCxg0BLvAQPUrMT129oHeI8P7pgFm3LbqPJ2WxIxjarHNm+BPpt0C6Do5TAcJPfJWDZWEwe9dBZKraTDUqQ1rRLidwWnE4ub3na2JogQtILxzop0pdabwFoJdSs4YacFxLJk4cQ0EyDPDw9YY+cwUuIeAQ5oTKg1E6WBZKXOzT1AuUf01sQI/zLDsyk+W5Kr02sTRP2lh5Ek55J2VzG7zrH6cV5l/in0bbV/wAwXOL/AIbA3IMDQTOgk/M4yTkukHTSxH/yqee8keui53pJ0vsj2ENr03xnAMznwQeMB35JdB7FTsNltFQGCWue6SYyBwgDvXF05gTrt5omr0hbWpOpsdOIiRn8rTi8JCpWddyTaS7Dqfh+i1GdR9rx+R2Nbo820NslpcZ6ug1rWES05kknjmvOb66JkXm2ytOAVYew64WkEnKdha4a7Auhb0gNGmGGpAGbQTs4LDqdI2vt7LS93ysLQdk9obODirUZRlBGDc05U6848mzZuvod9ntTKrXGGOkA7tI8F6h9qa8TpHJednpbQfGKo0JrR0xogAB4KlTiuBUep8Tor4Ou7YRoubqnZ4IS0dLKRyLpyWY7pLSnI+WSEpIMUzceC4QTOyFZd1356ZA7lztPpDTJ1jmEdR6TU2jJ4KGUOw8HUuutrgTplmqGXICRnC5+t0zpxAkn2SZ0yphu3ltz8kdUQYkE3yxorYW6NaJ5lCKizW4Vi942nPwCuWXWeZs7nZUFG1hj95OnulmJjTw5bVqXlZxVoVLOATjZBccmtnaDtdtgLlbF0loUyWl5lhgzloT+ivt3TGiWBlN8F+TnR8rduR2nQd61oyjpOEnF634i/wAP6FWnaTReHCjVxhmDCJLInFliw7JEZ717HZ6DWMDWANaNANN5XlnRW/bNZ6lWpUrU3Yw0UzJllNsksI0iTixTnOyAuss/Tyxuj47QMxJkDKZ9EljAXk6pzUlyrentjJIFQH08UkQHzuw5pPdme/8ARMkqxMPWPoqgZ8kkkhGr0ZHbPJdKkkqVbrnX7F/DfVmB0q/0v3/LB+qwD7/qkkrFLqI5/af4qfj7DNCk5JJSFAhiKRSSSCIqbtB9bXJkkhDHVMNAkkkI6Por8r/zewXR2WmCXTsa4jmBkkkqc/5h11o2tn5XJ+557WeXOLjmXEk8SSSVKk2UklcORCXfKFSHk6kpJIgLmvO8+P1uSSSSCj//2Q=="/>
          <p:cNvSpPr>
            <a:spLocks noChangeAspect="1" noChangeArrowheads="1"/>
          </p:cNvSpPr>
          <p:nvPr/>
        </p:nvSpPr>
        <p:spPr bwMode="auto">
          <a:xfrm>
            <a:off x="15240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e-AT"/>
          </a:p>
        </p:txBody>
      </p:sp>
      <p:sp>
        <p:nvSpPr>
          <p:cNvPr id="82958" name="AutoShape 14" descr="data:image/jpeg;base64,/9j/4AAQSkZJRgABAQAAAQABAAD/2wCEAAkGBxQTEhQUExQWFBUXGBgYFRgYFxcXGBoYGBoYGBgYGBcaHCggHBolHBgcITEhJSkrLi4uHB8zODMsNygtLisBCgoKDg0OGxAQGywkICQsLDQsLCwsLCwsLCwsLCwsLCwsLCwsLCwsLCwsLywsLCwsLCwsLCwsLCwsLCwsLCwsLP/AABEIARMAtwMBIgACEQEDEQH/xAAcAAABBQEBAQAAAAAAAAAAAAAEAAECAwUGBwj/xABBEAABAwEFBAgDBQYGAwEAAAABAAIRAwQFEiExQVFhcQYTIoGRobHBIzLwFEJSctEzgrLC4fEHJENikqJEc4MX/8QAGgEAAQUBAAAAAAAAAAAAAAAAAQACAwQFBv/EADgRAAIBAwEECAMGBgMAAAAAAAABAgMEERIFITFREzJBYXGhscEGIoEUJDSR0fAVM0Ji4fEjUnL/2gAMAwEAAhEDEQA/APK6VHLepYVE1UzXqbcVt4zm8FWpvKMuqyYziPyjzKinNRWWWLahOvUVOHFj3ZYMRxOGQ0G/irr6sv8AqAcHegPt4LWAhJzAQQcwcjyKo9M9eo67+E01auiuPHPf+/I5FOAr7FT+KwHPtgHcc4K9FuTooytTfWd1FKlTIa572iMRiGgBpJOY8QtOMcrJxbeHg80KaF65dvQynVpvez7O4sD3FmAzDCROLBGYEgToRotP/wDP6bQ4u+yDC1r3As0Y77x7HA+CWhcxLJ4ekvdndAaTC/G2ytawtBc6mI7ehHYT1uhVFhh9Kyj4zKP7NnzPDS37ukOHFLSuYd54QnavebT0TstKm+pUo2fCxz25UMWbJxaUzh0jOF5r06dZiaH2ekynAqY8NNtOZwYdNYz10lDT2gZyCSk5qiE0IycKQZKk0bO7v0REbNz2bC0uOp9FK+2zTG/G3+F8ouzshoG4IW+P2f7w9Hfp5rPhLVVTOwuaCpbNcFyX55RiNarSyRuSogSJ0RlSABPktNI4ty3meQnU6gnSUkMByDveoyncokpg4tstEvcGjbrwC6ahSDWgDQIC5KENLjqfRaYCoV56pYOx2PaRo0ellxl5IfCdYyTLl7Tai6o54JmeydzRk0DuhdLRfiaDvCFSlowTWG0ldylFRxjzRg08rT/9T/GvRLn6R9TSqUH0mVqVRwcWuc5pDhGYc3PYPBebXiPjVPzv9SUMAtKEsRwcXVXzvHNnslm6duZRFIUmABlSmCHvADahn5JguGXaMnXeVRbemb6grAsaOtoMomHnshhccQ4nF5LyEBTwcJ7k7WuRG0+Z7c/pnRq0LQa9Nj3vdRw0cVQNcKcdovaMo1gnOEEOnTiahqUaVQurMrtlzmhj6Ya1sQc4DBrtnXRePsYFAjglqS7A7+Z7FT6cFvXFtJofWLyT1tQtGPfSnASBkDA0XnnSAA9XwDv5VgQnbwS1rGMAwybhBS17vdPh2p2hNCO0K+xUZqNGzU8h9BVtWndFKMT3aZz+VuZPqo60tMC5s+j0txFPgt78EaKz76HYb+b2ch7NaXvqgknMkkSYAzyA0gIy92zTPAg+eH3VRQ6OokdFUu/tdjVko4x7YZigx9fopOedqYBMAtA48i/NJO0J0MByVHRSoMlwGskKC1rks33zyby3qKrPTHJcsbZ3FZQX18DVa2BCDvmvhpxtf2f3fvH27zuRzRJhc1eFo6yo5w+XRv5Rp468yVUoQ1SzyOm2zddDQ6OPGW76dv6Aq6S6nfCZy9Fzpaty43fDjcT+qmuV8pk7Bni5a5p+xj2wRUqDc9/8RVYKvvJvxan5ifHMnzQ6nW9GPUjpk48mPK06VhJZiJE4ccT2sO8jlnvhCU4Wka7IxS7F1XV4YynDgxYp0jPRSRRFJg9SxuxinliJA4Zwde9CvsbuHydZOnZifHKOa032mn1zamI5OaS3BsAAOc8EH9r+AacducM7OrJxxzxjwKLSEiLrrcHBmKmXEhsBxkE78kzrKWAOljgSRLTIkQY0mdq0atvYarX4yQHtdh6toIAie1qe9BWi1Y2MGQc3FIDWtaZgh0NAE7O4JYQsg4Gqg5WQo4UBCYJ9Fs2g9XQIA17H/IOk+APihLrsxcQ46DTip3vWkhmwZnns8B6qrKWuqorsNuhSdtZTrS3Oe5eD/VZK7lPadls/VaN4D4b+EH/s1CXK3J2W32Vt8O7A4uE+BPsopb6/1NCjinsmTfan5vBkudkoykkFfOUIlySkUyASNCkXuAGvtvXTUmQABsWZcdDV/cO5apIGZMAZk7gNSs+vPVLHI7DY1sqVDpZcZegPeNfBTJGp7I79T3CfELnXZK+02k1HyTl90bGjdz9Smqt2K3Sp6I4Od2jefaa2tcOC8Cggha9xHsu5+wWVOULVuHR3P2CZcdQsbFf3uP19AC8/21SfxujlPZ8oQxRd7O+M/gQPAAT3xKDUseqjPrL/AJJY5v1LaJU3VM4VEpSnZIcGndTSXh2E4RixOg4RDDqdBqr69m/y+AFuNrRUjPFJ+YHLTAWnXVqyaRGY+irw5OT3Ae417eA7r3NEOGFhA1nraeBzeYEcxxQ96moA1j8Rw6ucDBedYJ2AZccztWfOZUKhPMI5ERq1IyCVJ2IgAdo/U8lB2olalz0u0527JRVZ6YtluztunrRp8+JpWelhaG7gsSrUxOLt5J/Ra15VcLCNruyOX3j4Zd6w3D+ihtY4TkzT27WTnG3jwivN8PL1Nm6qcMnfmqb7dkwcSfCP1KPoNhoHBA30zJp5j0P1zUFJ6qufE07+l0WzdC7FH1RkypqAUgtE44lCSiSmSFg1bieCwjaCZ78wnvm04W4Rq6R3bfGYWZTrmnOAwSI0B9QqqlVziC4l2wT9ZKr0H/JqZtva33NUIrDxjPd/odrAYVtUEAKAKk52W5WjEKKghbNyfIeayCFoXG44nDZAMcc1XuF8hq7Gmo3cc9uUDXoIqv5g+IB90JKIt0mo8n8TvAGB5IeFJFYiijWkpVJNdrfqOmKLslma5jnvcWtaWt7LcbnOfiIABcBo0k57OKJs91NcCeseR1vVNwUS6cgQ4guaWjPSD3p2CIzAxblUtipTwUwG2VtUENAeH9Ux2IuGZkmM96Hp3MC5rHVIe972UwG4mkscWS52IEAuBAgHeVbaadQWZvWVqpa5gLWBpNKGktawvxfN2dIMZIpCD64pfaqdICiQarGlgo4XAZSHPw9od+1Z96BhpUnN6sueXnFTYabS0Q3CWkCXAydNCNZCKtgqjq2Or1sRNMtJaerl0EOZUxdrDO4IK2WPqvh46hAc7J1PA2RkXN7ZmYHknbwGfhW1dNKGztcVlCls3la9srCnTgakYW+57h5kKrcZeILtNnZGmnruZ8IrzZn3jaMVQgGQ3JsacSN8nPw2IKlJe0f7gpSiLE2Xt8VLJaYbuxGdTcq1wnLjKS82boWbe782t4E+Jj+Vaaw73qfFPANHkCfMlU7ZfPk6jb09Nqo82v19gQqMlSCZy0DjxJ1ApICK1bSA3qtwUqZQQWSqFWMp5AqAcmDCTkiAu3+SIucfEdyQpMGEbc3zO5D1Kir/AMtl7ZS+90/H2KbwZ8Wp+d3m4oSozcjLy/avj8RPjn7oPrOCkXBFSompyXewmwWkNa5rw4guY8Fj+re1zMUFrsJ2OI03bkYy/qpqSxpxOrB8BzjiGFtMUyI7UhsSd+iyQZ0R9zVA2vSc4gNFRhcTAAAcJJOwBFDcl132n9kW0HuNN7/s8OymeswO7Evw/NkRxV7HupMcw0qrXmk4PBcQwhwwmoaZbrnviYTUbXSdUo1BhYxra1M0i75fh1MJB1OPEAT+Kd4RNS00+rhuFrfs7wGYpIeXtLmmczMSOHejEbIi576VOBQrNa51PJ7yWAtcHDA3AILiN51IVN8FxMvp1qZcXOio/EIJzwjAIzRtrr0m2ltX4QHWNJe2qHuIiJNPEYAOeQ2LGtuFlKm0OaakuxYKoqMiB2ssg5x2awM9idnAsZJWGlifwarL6ObBwce4kD1aVfdNKGA7XfQWdb6uN7js0byGQ/XmSqcG51XLkblxFW2z4U+2by/p+0CvKtsDvitjf7FUvYrbpb8Ud6mqv5WZtos1oeK9TpFzFqJNR51l7vUrqGGCDxXJvbDiDsJz35qra8Wb3xC91Nf+vYkdFJRmVOCrpzBBzeEpJ3t8E6QiklIGFJzVEJoR2lWNPNVNVnJFAZbinVG3c2KnNqznP4fXJFXS7t+KZW3wZasG43NN96GvBk1Hnj7BC9WjLynrHRtPsFSTlmnQXyohuHirPxfqV02qupVJyVgZqqXthOZGhmot3ZH1qqKDZPJWVjIQQnxB3GSlh2dym2lmNiJs9HG5o3EE9yD3JtklODqSUI8WatrfhoHeRhHfr/1nyWMHhHXpUJfh2NAjmQCT6DuWZOZ2JlCOmHiXNp1+lrtLhHcvpx8ydYlaNytkuO6Asyq/YFqXCfn5j0QuH8jHbIindwz3+hrArna9MB740DnATmYk7V0WKJO4E+An2XMUzlB7lFaLizS+IprNOPj7CeEg5TIUOrnRXGc0I6JJtE6ASrEmlMCmlNHYLQJzU2nJQpFO4/RThoz8wr7rMVW96FqOKNueliqT+EesqOq1oZbsot3EEuaCLWe07fJ9kK5iuvGt8VwzEQPf3UHHaPJPp74LwIbqOmvNJ5+Z+pRXdAgKhrZRPUgzs3ZqLGbxyIRa3kSZVJBUnEyr471TWO1LAE8ljZOUSTkFuWOzhgzOe07t5WfczMRLt2Q57UZedWGYRq7+Ea+JgcsSqVZOpPQuB0dhSha2srufW7PRfn6GVXqYnOd+JxPKdB4ZIYjar3iFVCt4Od1NvLILVuFvzniFmhi1bj+V3P2Cr3HUNXY2Hdx+voHWo/Dqfkf/AAlc4CugvE/BqRuHgXsB9Y71gMZkhar5X4k+35feEv7V6saSptSaU5KtGEyD/NJQJJSQCVppSCcBNHCaYVgKrhSYYRQGO8LQuP53clnOKPuR3xDxCir9Rl7ZjxdU/Ehev7V3d/CEM2rx0Vt5/tX/AJiPDL2Q4CfDqor3D1VZvm36hQKims/irajd2nmpStwZEAKDmSY1lSYcp3oi7mTUHAJlSWmLZPbUulrRp82atis+FoaPolZVpr43l2yYGvyjJvkta11MNN5/2x/yIb/MsFru5V7WOcyZs7emouFvHgln2X77xOUAFMgaj9E+FWznysladyHJ3P2CzXMladyNycd59gq1z1DW2L+Lj9fQtvaoBTj8RA8O16gLHmRqj+kH+n+//IssGBvRt90BbZm5Xcu7C8v8lsKLzHFSYouapzKIHIH1STg96SARdWq1e/JVBiDCiAapBhVjAp5JCyDvCJuwkVW8fSFW4Iu6Kc1J3BR1eoy1YxcriCXNAtvPxan/ALH/AMRVIRdvZ8V/5p8c/dUYU6PBENWOJyXex6Rg7lY4kqNNuateICeuBC+JU3Rat0UIBcfvaclnXfZsT4+6NfZbVsr9WyRro3nv7tVVrzcmoI39lW8aUZXdThHh+/IDvi1DKmM85fwiYbz2nu4rOhS6smSTM585UgFYpwUI4Mi6uJXFV1JdpSTHFXB8KLmpmtjanldrIiti62RTHHPxWSWrfpNgAcFVu3uSN/4fpZqynyXr/oyr/dnTHBx8SB/Ksxu5aF9umoBuaAe8l3oQs4hSUliCM/aE9d1Uff6biQ13K3VUhqmJUqZRaIvZH90lcGzOXqkkLJc5ii2ii3U02BIKBCxLCijSTdWgOwDYEZdTO048AoYEXdzcnHj6KC4eIGlsinquo92WBWxkvdz9gqeqWjbKfaVPVKSnvivAq3cdNea/ufqBhqnVdIGSINJSs1GXjhmUZy0xbGUKDrVYwXawuw0MDc9dSs+0VesdOgGg9e8/WiOvCrAwjU68v6/qgOrUFvH+t9pqbXrxjptqb+WPHx/x6jtanLFZCdwVsw8App5puqRIYpNpJBwDCnsWvQdLQeCDFNFWMdgKpdrcjf8Ah+WK013e5j23Oo/87vUx5Kp1JaFWkMTuZ9VTgVlLcYUm3JsHbTThqIbTSNNIGCkU4SV+FJIWA8syUBSV5HipUqaLEil7IVL2o+swIYMlAIOAi7IOz4qHVKVkPZ5EjwJVa56qNzYOOnl4e6JVm5jgM/X0Ki0jcplhxHuPkFAqeG6C8DKu25V5t/8AZ+pRXIAV9ioQMzmcydw1PgFVEuA70W4ZO/K/+EqtXlmSibWyKChRncdqTx9EZVd+JxOk6DyHkoyk7NIN2K0tyOfk3J5fFlgCtFNKhSgZogEQnYGkGNACbGmc9VJZwLGSTjtRlhEBs7xPigY1WjQyw8IVS6fBHQ7BitVSfJAL25mddqkxoVDH6Sf7oimM1cRzwmsCepThW06eanW3JY3CM9rE6JySQwEvFIjLcrmMG3VXhIHNOwAqDANVb1IjRM9XU82oYCyjqhsQNJsAji71K0WHNZ9P735neqq3XVXibewfxD8PdBr6Ykgb48MvZUVrPlnqjqUd5g+Oac05mFYivlRj1sqpLPN+pjNHbMbBHfqr3fKeOXdt9h3psEOcP9xTPmMo71Qcl0uZHV06E/4bopb216vf5Aoo5qYpqTaTvxeSmHO3NPeVZVeBhy2Tdx/pz9SuqMslSZ8USS7cPFQcxx3DzTvtFPmNWy7pvqegK45wok8ES6g/e3vB/VL7M46ujkP1THcQ5j47Jum8afNA2vl6rSOncqWWUAzJMb0Qq1WoptNG/s2xnb05RnxfIyQ3flCMpVmgahEwmwjcpFdPkUn8Prsn5FVa1s2H3VDrROx3gUd1UbAOcD1S7xykT4Si7mb4IYti0YvE6qz9DOLjE5gbUlqMpj7+TfvZeHnCSfCtKSzj8inebOhQmoqouHbx8jYrWXPJW0bFIRraTRMjMSnpNgGDO9X8GHqALRZG7lQ6AIAWjXpkoNzfNNkOiwJzMoCztrvzO9V0TLIT5agLn3iHPH+53qVTu+qje2A83EvD3Rc1+Q1RNJh1KqqQGtI3ZqQtUgSPBTQ6qMqv/Ml4v1LbXYZcHDLKDzCDqWcjd9cpVta2cUJUteWqjnRhJ5LdttO4oQVOLWF3CfA18v6wkCOPl+qF66Smo2nPNMVvAne2rrsa/IPbRJ0T9Qd48/0TUapAlWBx1Tvs1PvB/HLru/IqFF2709Ez6ThqCtFlYRuQ1orSh9lgu0l/jtw2t0fP9QSU6rcZqfu+6sVOpHTJo6KxuJXFFVJLDefUmHToI7h6lWNYdM/Eq2z2Ko7RpI/qtWy3W5wI3e60adNYW44q4uJubUpN73xZisssmAnfYiP7LcFie3MNJjXLYqRRJ1CmwVdRkPsbu5JbRZGqSGBajSa4wdDvy05LNqB+KRouzPR11OGvBI3jRYVrsrzULWtgDenMZhg1G05mW58kBbraAdQIWwyk/wCUNk79iFtdkEdoAnXYi+AFuZi1r4AH1GSyKL8QxHaSfEytqtdtOHGNh7sljUflHJZ903hZOk+H4p1JvuRJ9ojs7vdCvrHMSuho2KjkSHEwMU6SBsU7RdNIkOAA4b1YhF6UY9zNOtN979TAoU5GqttFAHIIi1MY0ZZf0QjakpxCZlaoWSI71CjWlbL7I05ka+KCcBMYQ2EBZLKLss9UTScYmUmtEIiyWbE6AYlOQBhVyzVFZ2S3jcpAkZlAVbrqzGA+yc4sCkjKp/NPAeSuKMvC7XU2sc7KXRHME+yDWbcxxUO02JU1WqXJv9TvrvtbGBrY0AnIe60LO8Y5DRBGewLkKbiIMGSti66r3EDEtWD3HFVI4k/E7ShTaWjIJq91sNMgMAmdg1TXfRJgkrTdQMItgSOHtFzYR/ZMuudZAQQRKdHcDDD7U4vbqARr/RYVtseKZJ55StZx4JnNG7uUekfqMZl0w2Gugn7xzWfel1UqVN9a01cLG5udmABkBlmZkxHFdVPBeS/473w74VlY4ABvXVRoT2sFMDfniMcjsRcsICjlmvabicWA0y2pSqU5a8aYXCQe8ELhwIy3ZeGS0P8ACa/rRUx2RxNSkKb3NJkupYQIAd+EzpwyWbR+Ub4VC7aai/E6P4eTU6i8Pc0TaCDmf7SgrdeDWCXuLRpOZ5Le6b2qy2axUSGF1pr0z1cOIwyAC93LFkNpXmNovB1QUGPaXBmbhJxPlxMl2ZHZIHmrGcJGHJfM/FnS2ik52sxqDwKIpNXPdFLc82qzsdiqNB6sN1hr5mBuBOLuXp9To8ATlknRTfAY3jici/EXBoI7WQneq7ZYn0amGoM9Rx5FdZTuynTcHOZJBkA7xvKMvS10awaKlPIaEbO9HQMc95wdWuEZc9twvBjQou/bvpyHU8t+5ZViaJkabEuDHLejuTfLMjmBppmk69mZ/XouWxdylKd0jB0aCr/vHrCxg0BLvAQPUrMT129oHeI8P7pgFm3LbqPJ2WxIxjarHNm+BPpt0C6Do5TAcJPfJWDZWEwe9dBZKraTDUqQ1rRLidwWnE4ub3na2JogQtILxzop0pdabwFoJdSs4YacFxLJk4cQ0EyDPDw9YY+cwUuIeAQ5oTKg1E6WBZKXOzT1AuUf01sQI/zLDsyk+W5Kr02sTRP2lh5Ek55J2VzG7zrH6cV5l/in0bbV/wAwXOL/AIbA3IMDQTOgk/M4yTkukHTSxH/yqee8keui53pJ0vsj2ENr03xnAMznwQeMB35JdB7FTsNltFQGCWue6SYyBwgDvXF05gTrt5omr0hbWpOpsdOIiRn8rTi8JCpWddyTaS7Dqfh+i1GdR9rx+R2Nbo820NslpcZ6ug1rWES05kknjmvOb66JkXm2ytOAVYew64WkEnKdha4a7Auhb0gNGmGGpAGbQTs4LDqdI2vt7LS93ysLQdk9obODirUZRlBGDc05U6848mzZuvod9ntTKrXGGOkA7tI8F6h9qa8TpHJednpbQfGKo0JrR0xogAB4KlTiuBUep8Tor4Ou7YRoubqnZ4IS0dLKRyLpyWY7pLSnI+WSEpIMUzceC4QTOyFZd1356ZA7lztPpDTJ1jmEdR6TU2jJ4KGUOw8HUuutrgTplmqGXICRnC5+t0zpxAkn2SZ0yphu3ltz8kdUQYkE3yxorYW6NaJ5lCKizW4Vi942nPwCuWXWeZs7nZUFG1hj95OnulmJjTw5bVqXlZxVoVLOATjZBccmtnaDtdtgLlbF0loUyWl5lhgzloT+ivt3TGiWBlN8F+TnR8rduR2nQd61oyjpOEnF634i/wAP6FWnaTReHCjVxhmDCJLInFliw7JEZ717HZ6DWMDWANaNANN5XlnRW/bNZ6lWpUrU3Yw0UzJllNsksI0iTixTnOyAuss/Tyxuj47QMxJkDKZ9EljAXk6pzUlyrentjJIFQH08UkQHzuw5pPdme/8ARMkqxMPWPoqgZ8kkkhGr0ZHbPJdKkkqVbrnX7F/DfVmB0q/0v3/LB+qwD7/qkkrFLqI5/af4qfj7DNCk5JJSFAhiKRSSSCIqbtB9bXJkkhDHVMNAkkkI6Por8r/zewXR2WmCXTsa4jmBkkkqc/5h11o2tn5XJ+557WeXOLjmXEk8SSSVKk2UklcORCXfKFSHk6kpJIgLmvO8+P1uSSSSCj//2Q=="/>
          <p:cNvSpPr>
            <a:spLocks noChangeAspect="1" noChangeArrowheads="1"/>
          </p:cNvSpPr>
          <p:nvPr/>
        </p:nvSpPr>
        <p:spPr bwMode="auto">
          <a:xfrm>
            <a:off x="15240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e-AT"/>
          </a:p>
        </p:txBody>
      </p:sp>
      <p:sp>
        <p:nvSpPr>
          <p:cNvPr id="82960" name="AutoShape 16" descr="data:image/jpeg;base64,/9j/4AAQSkZJRgABAQAAAQABAAD/2wCEAAkGBxQTEhQUEhQUFBUXFxcYFxcXFxcXFxcXFxcXHBQYFBQYHCggGBwlHBQUITEhJSkrLi4uFx8zODMsNygtLiwBCgoKDg0OGxAQGywkHyQsLCw0LCwsLCwsLCwsLCwsLCwsLCwsLCwsLCwsLCwsLCwsLCwsLCwsLCwsLCwsLCwsLP/AABEIARIAuAMBEQACEQEDEQH/xAAcAAAABwEBAAAAAAAAAAAAAAAAAQIDBAUGBwj/xABDEAABAwEEBAoIBgIBAwUAAAABAAIRAwQSITEFQVFxBhMiMmGBkbGywQcjM0Jyc6HRFCQ0UuHwYsKiFWPxFoKSw+L/xAAbAQABBQEBAAAAAAAAAAAAAAAAAQIDBAUGB//EADsRAAIBAgQDBAkCBgMAAwEAAAABAgMRBBIhMQVBURNhcbEGIjIzgZGhwdEU4SMkNEJy8FJi8SWC0hb/2gAMAwEAAhEDEQA/AOGoACAAgAIACAAgAIACAAgAIACAAgAIACAAgAw07EASKNgqP5tN7ukNMdqbKcY7smpYerV1hFvwQdbR9RphzSDsMJYtSV0R1YSpSyTVn0A2wu6O1Pysi7RCxo86yEZRO0Qi02S62ZnGMo/uSHGyFjO7sRU0eBAAQAEABAAQAYaTkJQAoUnbD2IsJdCxZnbEtmGZChY3bPqjKxM6FCxHaPqlyiZ0KFh6fojKGcWLCNpS5RM4ptjb0nrRZCZ2LFlbs70WQmdihRb+0diWyEzMUANgQGotjZIG0gdqNlcEszSNfYbPcY1v9lYdWeebZ6DgcOqFFQRS8IPaj4B18py08F7r4s5Tj1/1j05IgUwVcSMOTS3FOYnOI1Suaz0Z6Jo2m0Vqdoptqs4kmHDI32CWkYgwTiNqjnsWKW5p9JeiewuBNM1qRxwD7zexwn6qNEzTOL6RotaG3RGfknSSI6cm9yHTEkDpTCVlmyxN1j6lSKKIHUY5+Gb+0JbIbnfUNtMagOoJHZCq7dkaXQ+j7jbzhynfQbFk4mvnlaOyOz4Tw5UaeeoruXl0KXSll4uoR7pxbuOrqxC0aFXtIX5nNcQwjwtdw5brw/bYbo2R7hLRI3gKwoN6oz5TitGSmaHqH9o3n7JezkN7SJIo8HHnN7BuvHyS9kw7RFjZ+BT3CTUMDEkUyQAMyTKOz6sXP3FnZ/R5Obq+F2YYBzubmDnq2pMq6jrvoHpfgbZrMx/Gve2oKbnMa57ZJg3eS0Y8oIUU1dCOVtGYItTLCphIFDuosJck6PpXqjR09yiryy02y1gqXa4iEe81qwz0VKysZ7T7vWjoYO933WvgvdfFnE8fv+r/APqvuQqT4V6LsYE4X2CfUQ5Cxgkbr0On81W+QfGxRz2J6S1Oq2o8k7lETnl/SuTd58k+ZDS5kGlzhvHemIlexcF6muVrBkpAsW+gLHJNQ5DAb9ZWfjK1vUR0nAsFnl209lsXyzTrSm4Ss5NM7CR2j+FoYB6yRzXpHD1acu9os/R9TomvRFpLRSvOvXzDZh1wPOy9dlbCv2ehx7s6vrbG90DXoU31DaqlgaS4NdTpihcu8WYcHQSRJAutjHEnUmyTfs3HwcV7TQdPhfSp0w1lVoilYYhuN4Pi1YhvODBjjuR2be66/sHbJLR9P3Jls4TU6dKlX413FvdbrlJrHRXmq4MvEwGASDiNaaqbelug51UknfTX4lNaOGVC6Sw2kVHiyTDacUzZ3S65edBJxzEHBSKk/P6kbrR7+X0Mvww0pStL79GlxYFMhxLWMdUfyiXvbT5IOPTknxi4xaZFKalJNIw7gq7LKCzSALaE6wjZa8H6Evc7UBA3n+jtVDHT0UEdBwCinOVaWyX/AKXNG0MdN1wdGcGVnzpTh7SsdPh8bQxDapSvYotPD1u9re8/ZaeC918Wcjx7+sf+KK7+wrhigKQVG+9Dg/NVvknxsTZ7D6e51W1807lGTnl/SuTevyT5kVPmQaXOG8JhI9i1UhCO2aiXuDRmT2DWUyc8kXImw9F1qiprmbGhSDWhoyGCxJycndnoVCjGjTUI7Ii2fSbHvLBOuDhBjZip6mFlCOZmdheM0cRW7JJ9z6kbhJ7NvxjwuUmB9t+H3KvpF7mH+X2ZUULeWNDQB1zr61rxqOKscbKkpO4o6Tf/AI9n8pe1kHYxEut9Tb9B9knaSDs4iTan/uPchzl1FUI9Bs2h/wC53aU3M+o7KugnjDtJ6ykuxbIOEolwAIEFBKNZd3eKsp2uEf8AywP0lZkH2uJv0Opqx/ScLst52Xz3C4P0ec7bh2f+UY6eqiO9HaGkqvXT5DXCFvLZ8J71LgPYfiVPSPTER/x+7KshXjn0wikBG+9Dn6mv8n/dqbPYlpbnU7XzTuPcoyc8v6Uyb1+SfMip8yDTzG8JhIy2UhCXPB2y4modWA81RxlSyyHQ8Bw2abrPloXFvtHF03O1gYbzgFTw9PPUSNzieJ7DDSlzei8WZjRrrtWn8QHbh5rWrq9ORxmAnkxMH3/sXPCU+rZ8fc0x3lUcB7T8DoPSNvs6a5XfkZ4LSOUYaUCY2xugcnPLrE9WCflIXLUaFAkSBh/BPc09iSw5MDbIYklrRhzifevRgAf2lJlHZhTbIQJvN5t6MZuzE5R9UuURsbQJyElA5D9hoX3tbtOO4KGvPJBstYKh29eMCy4RVIDGA4YkjsDSf+X1VXAx0cjZ9Ialp06SeiV7eTJOgaZFLHWSRuVfGSvUNLgNNxw13zdyJwgeL7BrDSZ3nAf8T2q1gFaDfeZPpHNPERjbZeb/AN+ZUq8c+BIBvvQ0PzNf5P8Au1NnsS03qzqVt5h3HuUZMeX9J5M6/JPmRUuZCp5jeEwlLZSEFuSNbouz3KYBzzO8rGr1M82zu+GYbsKCi992VnCK0S5tMZCHHeRh2A/8ldwdO0c3XyMDj2Kz1lSW0fN/sVNN0OB2EHsIVuavFoxqUss4y6NeZoOEY9U34x4XLNwPttdx1PpAr4eEu/zRnVpnJDjGhOVhkmy0FoaHEyeU5piDyQAc9uLtSkukRojMrBoF0l0Pa7KJgOBGfSE29h6XUW21AX+e0EsAgAkBjXANcTriOwouApz3mmW3X3A2NcBzXEz5EfZLrYNLkEJAYSQU0GhLIGsDzznDsGoLHxVZzll5I7XguBjSpKq/aZUW+tfqOOrIbhgPv1rToU8lNI5XiGJ/UYmVTley8FsX+i2xSZuWPiHeqzteExccJBPoUum3eud0Bo+gPmtPCK1JHJ8almxs+6y+iIKtGWGECM3/AKGx+Zr/ACf92pk9iWluzqFt5jtx7lGTnl/SWTOvyT5kVLmQqeY3hMJWaPRFnv1BOQxPl/ehR4mplh4lrheG7aur7LU1JIAJOQEncM1lKOZ2O1lNU4Ob2Sv8jIV6t5znHNxJ3TkOrLqW7GOVJHnVSo6k3OW7bfzG3HBKM7zQ6ePqW/E3wuWZg1/El4fc6zjjbwlPxXkzPLTOUFUylQ2SDL0XEyk+ywA28QIcXwCHHBvJwBzvEYdBTkIxbqreVjIqOYThiOS686Oh0GNh6Uol7jde76whzZc9xOc3bxLQMNZx6ggNyBUcmMfFD+jrMajw05ZndsUFer2cLl/AYT9TXUeXM0ltq8XSJGECBvOA/vQsuhB1KiR1/EaywuEk1vay8X/tzM0xJA2kBbU5Wi2cFRp5pxj1aNaxsAAalz7d3c9MpQUIKKMxpU+tfv8AILbw3uo+BwHE23jKniRgpyg7BhAjOgehv9RX+UPGEyexLS3Z0638x3wnuUZOeX9I5M3HyT5kVLmQ6eY3hMJTdaCoXac63Y9WpZ+KnmnbodRweh2dBSe71GtP2wiKbTEiXbtQ64MqXB0k/XZU45jJK2Hi91d/ZFO5uC0Wjl09RDzKQWxodMmLOMMywbsCfJZmEX8ZvxOu4zJrAwXVryZnFpnJhoACAHrO0uIDQXO2AEnpwCcmMkh9tjqOJaKbyWxeF0yJynZkUthqQmpY6gbfLHBucxhnGPROCQciKQkHl5weZzzuErOx71SOm9HIL15CdPWkEhg93F285DqHiUmBpOMXJ8/Iq8fxaq1VSi9I7+P7EHRgmqwdM9imxMrU2UOF08+Khc1KxD0EzOlzNZ5GogdjQD9QVuYaNqUTzzik1PGVH32+Wn2ISmKIJQFjoXoa/UWj5Q8YTZ7ElLdnTdI+zd8J7ioyc8waRyZuPknzIqXMhszG9MJHsdA0S8GkyNQg7xgVmVovtGjsOHVYvCxkuS8jPWmvxj3OOvLoAyWrSgoRUTjsViJV6rqvn5cgnDBSsqJ6jRTWSo0em44ielpG/wD8ErKwl+1fxOv43leBi+9W+T+xnCtU5ANAgUIFJOj3NvOBIbNOo2TIEupuAkjpISpgTzVpltwupOuiiJqcbdJY2reLbgvGOMaMdUpRo2bay5cF29xLWX4dJIeS5h1QRjMDKJxQmDWhXwgS5o7A0UqN52y8ft3DrWPVvWrZUdrgsuBwHaT6X+L2XzM/VeXOc45uJJjaTOC14xUVZHGTm5ycpbtt/MmaBpetnY0qnjXan8TZ4FHNir9EaQLJO2bsrsx9Wpec47ST2ldFFWSR5hOWeTn1bfzEb0o3wEwkFOh+hj29o+U3xpstiSnuzpmkvZv+F3cVGTHmDSGTNx8k+ZFS5kSnmN4TCVlyahiJN3ZJjfCfZXuQZpZcrenQUxOGPUVeTriWsEQkBMtLaJstI7CPC5UaC/jzN/HSvw6g+/7FSQrphXJ2jGSHkNDiHUxiw1AGuL7xuDPFrB/7ulKgJdWgxtNwhhcG1zApgk3ar2hzapN4BuBjHBpSgh51CHmaIIbVApBrAC9lx5N3D1sQx2MyT0pRrBSouD3cl5c5rDebQZfZJeIqUchMSTOQG1LYQKtSc2gA28QOMDnMY00zFV4kuzGH0hFhGyqpskgDMkBMqSUYNkmHpynVjFdUW2n3kNY0GASZG27EdWPcs7ARu5SOm9IajjCnSW2rt4bFEVpHMFpwff6xw/x7j/KoY/2E+83vR5pV5Lqi5ttW5Te7Y0xvyH1IVChHNUSOl4jV7LC1JLpb56fcx7St089sLQIFCAOh+hcevtPym+NNlsSU9zpelPZv+F3cVGTHmHSGTNx8k+ZFS5kRmY3phKWwTyAd1JwzYU10JUxGrhuSiItrS38rT3t7nKhQd8RP/eZ0OPjbhlHx+zKgq+c8ExxbiCQcsDGeeSRD9yTo6xcYXC9dhhIJMNbymgl06oc4whRuI5WJ1k0ex168HANqPZynta5rWNBc64RyjznQMvqlSEm9A22KndvODThSPLqXBL2vLsdfNGG9OsMTGX2ZgbgyXCm2oXF4BAcZwYecAMMMZ16kgtrjmgad5znagIG9Z+PqaKKOj9HcPepKbW3mI09VvVA0e4I6zBPkOoqTB08tO/XUq8bxXbYppbR0/JVPlWmZUbFnwbEvcdgHf/CoY5+ojf4BH+PJ9xbaYPqKm4eJqq4T3qNzjTf6Kdu7zRlmrZOEYetAnIUUoh0P0Me2tPym+JMnsS0tzpOlfZP+B3hKjJmeYdIZM3HyT5kVLmRGZjemErLZSEAsJRotpSoaxUJRL2Wpa2h35Rm8DsvLPpaYmR0WKkpcJpeK8mUzgrxz6YbAlQNiuNgENOYg9IkGO0BDYRXUepW6pIN7EGQYGYaGycMcGgY5oTYk1oL/AOoPaIBGTRi1jhyQQ3BwOQJ7UrYkVcYNteW3C7k5RAymYvRMTjEwm3ZJYvNEEMoFx/ycerIdyy8RF1K+U63hlSOH4fKt4v48ije8uJccySTvOK1UklZHISk5Nt7sQ8oYRLvg7RhrnbTHYszHS9ZROr9HqPqSq9dPkTtKtmjUH+M49BB8lBhX/FRpcYjfBT+D+TRlgxbdjgrgGCQHqGSlGnRPQz7a0/LZ4imT2JaW50fS/sqnwO8JUZOzzFpHJm77J8yKlzIjMxvTCUtlIVwwEAOBOGir8JbiZb6MtHH8qPj8yqS/qn4fg2qmvCI90/8A9Fa1XUYbEoHaDRTR47SCVIZPXQbfmUjHR0QoNw7kttNRN3oW+kKlyjTpayAXbhkOsj/iqWGjnqSqfI3eJ1XSw1PCre139vz8CnnEq6YfIN7kMSKNHoD2I3u71j4z3p23Af6X4sXpupFF3+Ra36z/AKx1pcHG9W/QOP1HHCZf+TS+/wBjOLYOH2Cc1AqYUJLBc6N6Gfa2n5bPEU2exJS3Z0XTJ9TU+B3hKjJzzJpDJm77J8yKlzIbMxvTCUt5UhXDalQMcalGsS5AqLSk78qB/wBz7qrFfzPwNSrL/wCKsv8An+SC4K4YyYh5gJHsPjqxsYpo7RCmu1JbiNBtKEIy30NYr3LdkOb09KoYzEW9SJ0fBeGOb7aptyQzpqrNUx7oDevEn6mOpT4SGWkr89TP4zXVXFytsrR+W/1uVhGKsGdyAUgGj4Pj1XWe9ZGM94drwFWwvxYnhEfVt+MfRrvupcB7UmVfSRvJTXe/IoJWmcnYF5KJYUUCLc6J6GPa2r5bPEUyexNS3Oiab9jV+W7wlRkx5k0jkzd9k+ZFS5kRmYTCUtQnkAppTkIx1xSjUhDjikHIuQ25ZNt4g7pcD5KgpZsV4HQyh2fCOuZr4a/tYrWmQtJao5dqzsJLJn+9qS1x+awGtQDdwyECLcKztvODdpA+/wBFFUnlg2WsPR7WrGK5s1doqinTJ/aMB05NHbCx6MO1qJHc46usHhXKPSy8WZY7Tida3bHnl7sbKQfsFGCLBfU02hfYt6+9YuK96zu+Cu+EiQ+EpMUxqlx6wGx3ntVrAJWkzK9I5PPTjys38SmhaJzN9RQQMuE8obFSOiehb2lq+Cn4nJk9ianuzomnfYVflv8ACVGTM8y6R9zd9k+ZFSIjMwmEpap5AGEoDjSlQ1gIQwRd1nfk29N0f8p8ln01/NP4nS4ibXB497ivv9ikvLQOasOtKciNqwEoAIQJctdA2XE1DuHmszHVf7EdTwDCXbrS+ANPVpc1gOQkjpOU9XiUuBp2hm6lf0hxOeuqSekVr4v9rFW5XjnkIhIPASkENHoQ+pbvPesbF+9Z3XA/6RfHzIHCGry2t2Cetx//ACFcwCtBvqzF9IqmbExh0j5tlYVeOf0CAQFxLkjFR0j0L+0tXwU/E5NnsS0tzoOn/YVflv8AAVGTM8zaR9zcnzIqWxDbmEwlLeFIQBoAUClEYHFAItKlT8o3448R+ypwjbEyfd+DYrVL8Lpx/wC1vlcq1cMccpZp0SOewqoUrGwQHFApqNG0opsGuB2lYFeWao2ei8MpdnhoRfQzttq3qjzmC50bgeT9AFt0llgl3HBYqp2tac+rbGSpCuriqdMuIAEk4ADWdiLX0Q2UlHV8jXaJ4GFzeMqhz8YutOAIEkEjE4Y4Yb1ahh4p+u9ehlVuIVZJ/p46dd+/YuqWi2MF3ig0DUW688Z161K8Nh3rki/gmVafFOIw9VVpxS5KTS+SsItnBmz1pJbdcfeYYPZkexRPD00rRVvAtx4hiJyzVJOTfXX67mO0/wAHqtmxPLpkwHjCNgePdP0P0VecHE0qNaNRd/QqCEwlQghIx1zpHoX9pavgp+J6bPYkpbs6Bwg/T1vlP8BUZMzzPpL3NyfMipbENuYTCUu3KUrIJrUgrHLqUbcSWoFJzqZ/Cg/9yfoQqql/MNdxrSptcOjL/v8AZogBqtGUKaEIaxThgnMRbknR1l4xwHujnfZVsTWUId7NLhmCliKyvsty60rbeLbDeeeb0D9326dyoYWj2ks0tkdJxfHrDUuyp+0/ouv4M2wLYOJegCIyQwTubLgLo9s8dUaXAkgBud0c4jrw3A7Vcw8HlcufIxOIV06qpNNpau2/d+Ta0qtERdqVqWsjGL0YmBOeX3nCVqb3SZThOhH2Zyj+fqSWVXAOLbQx+b4IAJLWgAAbYGAy5OtMaT3i1yLUJySbjVT57dFb52X/AKSbriRLKb+UYu6yAQRytQvNwy5qj06ssJSbV0n4fv8A7sFbbI2pTLHUTDsHTLgWlvN34g7U3fd3JGrWcY2ZxfT2ijZa76RxAxaTmWHmnfmD0gqCSyuxejJTjcr3NSWHpnRvQsOXavgpd70yexNT3N/wi/TVvlVPAVGiVnmnSXu7k+ZFS2IbMxvTCUvjTUhAg+LQIHdQFgFiBS1qs/KtHSD9VQpu+JfxOixELcJh4r7lUWK+c8ANSoa0KqMSydhsLt2NBo6gKVPlGPecVi1ZOtUtE7vA0oYHC56mnNlHaKvGPc46zh0DUFr0oKEVFHGYuvKvVlUlzf05COLUhWEuagWx0XgzZgadnYPeDBhnyoJI7SVpw9Win3HKYhOrjHF85W+ti9qWGpAdTLoIm684jlFsSeTqBxjNIqkdpL5EksNVtmpt26Pxt4d/ITSouh8tbLCARAmSCQAWYTyTrzwzRJrS3MKcZJSuldb+O/Lw676bi2WlrTi17SNkgiBJzk5Jrg2iSNeMXqmn8SZZ9LjVUfhji0kCIxPYOxRyovoWIY6G6k/kzB+k2480KjCCeW12BGHJLc+m92qCtBxtdF/BV6dW6g78zEBQ3LrXQ6R6GRy7V8FLvemz2H0t2bzhJ+mr/KqeAqMmZ5p0l7u5PmRUtiJTzG8JhKafi1IQIVxaLjrBGmgQBagS19C5tNH1EbA3vCyaE7179bnZcQopcNy9FHzRUCmtY48SaaBCTouzXnycm49epVMXUywsuZscFwyrV80to+ZI03Wkhg3nyHeexR4Kno5vwLXpBibzjQjstX48iuY1aKOaaF3UolhBYkHG24OVw6gyZJaLuBgi7lqOqFp0JZqa+RynEYKniZXW+vTf9y7bVc0SHVWhxnES1xGU4gOy2FPaT0siBTlBZk5JP5PyuLp214nlMfLmuN6RJbliYwjCJSOmujHwxFRX9ZO7T17vl8iSzSNSILC7B+LXEnlmdU4Z9pylMdKN9H0+hPHFVFGzjffVPq78r6DdXS0PfcY1ocIgtAjGctuqcMBqSqjdK7GTxuWcskUk1a1rf708DC8Mn+yb8Tj9APNQYx7IvcEp6Tn4L/foZsMVI3kjovodEPtXwUvFUTZbDoLVm44Tfpq/yqngKYSs81aTzbuT5kVLYiU8xvCYSmwuqQhHWMwQKIc1ABNZiN6ZUdovwJaEc1WK715lxaxyHf3WIWVhU3WR2fF5KOCkn3L6oqw0a1snCaiKoASNpajo3ehY2NnF0y528+Q7h1rJqN16tkdlhYrh+DdSpv8AfkilJJJJzK1opJWRx05ubcpPVhgpRgvUgWwtlNILcs9C2zinEHmOz6DqKtUKvZvXYzOI4T9RC8faX17vwdPHCam6k+mabg1zGtb6w1AANfKMDCIgatym/TPMpJ9+1vIovidNwlSnBpWS3b28SXZdN0HWsuu02U7hhxYA4uIbN4jcRj5qOVCoqVtW79Salj8PLFuVko23tZ30I1HR9kqMa51RtN9S84gVBFM6hdIM6syOhPdStFtJXS7tyGOGwVSCnKSi5Xftez3W/LRmbTargdeebomTMiOgdKtNxSzPQyoKrOfZwbfLu/8ADC6StBq1HPOGoDY0ZD+7VlVZucmzrsLQVCkqa/8AWRLsKMsXOg+iDn2r4KPiqJJbDobs2vCj9LX+TU8BTB7PNek827vNPmMpbESnmN4TCQ2jQpCHYktGGSBRPEHYiwDdSnAlMmvVfgSUXapFrqvMsbaJYervCzMH735nX8c1wevVEB4jNa7OLsFZ2XngR09iq4qeWmzS4VR7TEx6LUmaU9md4nt+8HqVPBe8+Bv8fX8qtf7l5MoytU44UwYoBrQlU6aWw0MlKA1eKRscok7RulKlOAMWzzTl0wdSfHEypRbWy5Farw2ji6iUtG3a63/c0L9KMDSXBwgScj2Yp1Hi9Oo1Fxafz/A3H+hmIw1N1Y1Yyiut0/uvqQ6vCJnutcT0wB5q28XHkjGhwWo368kvDX8FTbbc6rzshkBkPuVUqVZT3NnDYOnh16i1682MMbKjLNrDVVuKQVG89EY9Zavgo+Kqmy2HQ3ZsOFX6S0fJqeAphI9jzbpPNu7zT5kdLYiU8xvCYSm9awKWxEmPNGCURD1MYIEY3VGBTZq8Wu4kou1SL715kirzeseay8Cv4j8DrOPv+Vj/AJLyZGfR2rVschcRYmconYI6ys7GyVlE6P0fovPKpy2FaTPJDduJ6sB/t2BLgYaOXwF9Ia95wo8lr8dkVzaSvnNjjWBCFY0Xpw0S5yRsWwUpo4cs2L2jpUVd2pst8PhmxMPEs9Jn1burxBZ2D96vidTxx2wb8V5lOw4wti5xFiUxmCWwXHWmEog09yQU3Pon9pavgo+KqmS2Hw3ZrOFn6S0fJqeApiHvY83aTzbu80+e4ylsRKWY3hMJDov4fHBWLFZSJAseCXKGdApUYBxSWFvcj1Wck9MqOfsvwZLR95HxXmSajoHdvWVgve/BnX8dt+jXivuIvgwtjQ4uzBSEE9MHyWVjo2mpdTrfR2qnSlTe6d/mJtFnvRjCgo4iVNNIvY7hcMXNTk7NaDJsUZHtU8cdL+5FCt6Pwt/DlZiTZnbB2qZY6HNFCXAcQtmhp1ld+36hPWNpkT4JiVyQ1Vsjh7s7kRxdN76CVOEYmDslcR+EccmHrgIeKprmNjwvEy/tJFjsTg8EiAOlV6+JjKGVGlw/hdalXU57InWmjfbdOH8KpSqOnLMjdxuFWJpdmyF/00jIjrV2OO6owJ8Al/bIP8PUGQB61JHHQ5orT4FiFtZjf4aodQG8pXjYDYcDxD3sIdYqmwdqP1sBHwTErobn0UUy2pawc7tHvqqdTU4qSM+pRnRqypzWqsavhd+jtHyangKRDXseb9J5jd5lPnuMpbEWlmN4TCQ6oGDcdqtFG7uPuBTuQ3mRnMTGTJjdekbrjjke5R1F6j8Cag/4sfFeYmq2R/diycF734M7Djv9GvFfcaoAR0rWRxrfIkOe3AnPH+/RMq0oVFaRNhMZWws3Km1rprqMvrxsKqSwMOTZs0vSCuvbin80NG2483Df/CZ+gX/L6E3/APRSv7tW8dfIXTtIOoprwEuTRNH0ipf3Qa8Gn+B3jBrw3pjwNVdPmWIcfwkt7r4fgMGclBOlODs0aFHG0KqvCa+dvowg8ZSEkqc4q7QtLF0KsssJpvpcUmFkBKWMXJ2RHUqRpwc5uyQ0bQ3b9D5qysHV7vmZT47hFtd/ABtA6ez+U5YGp3EcuP4dbRk/l+Rs2wbD9Pun/oJf8iFekUOdN/NC2Wlp2jf9xgop4OrHbXwLVDjmFqe03F9/5RsPRq8GraoMwygMMRnWOB61cw8HCklLqzB4riKdfFOVPVJJX67/AJNDwx/R2n5NTwFTrczpbHnDSfOG7zKdPcZT2IlLMbwmEh1gglv97VZ5FLS4VnvNwInFLG4krMO22gDUBvRNi04kW1aRF0gZnDtwUFWfqPwLOGp3rQ8V5hVXwCf7jgsnCStVR2vGoZsE+5p/W33K11aCtc4lifxBKBBqtUIzQwTGy8wgcP0KswMo/oSoYyUKhJTxvOxIovEJLitaiK9UJr1JI6aoFjcSXbMIWVjUlJWR1nAak5U5Zm3rzH6o5J3HuVel7at1NXGpPD1E9sr8iHSZOGa3Dz1skcTqT7DcwsWUXcc0ttBjlqN/hJySWHZjYejGjdqWof4UO+smTH092aHhn+itPyangKYtx8tmecdJ84bvMp0txtPYi0ucN4TCQ9AW7RjGg3CACMOjcrCk7FXIrlIyxFpgGXdOSWLGzjYK1WYAcqCT2dOCfKOhFCV3oUtosbBDhneb37FTxCXZM1eHSf6qF+oupQD2lpN3LHPEELNwUb1fgzquPySwbXVr8/YYraHwljpPktjJ0OJz9Rg2Ys1ghI1YcmmNVIMzrRe4WSK59nfKSwtx2i0/whCNj7M9ieRkllQ60g9DVV2CQVMk6OPO3juWXjvbXgdZ6PtdnPxJ9KneIadeCgw6vViu9GnxKWXCVH/1Zcs0VTIlsA7V0SgjzZ1JEijokPaACAcin5VYapSQ3auDb/dxxxUbh0JFPqQLTo91Mw4Y6oOaRxsKp3L70eD1tq+Ch31lDUJ6XMuuGv6K0/JqeApi3JJbM846T5w3eZTp7jaexGpc4bwmEh6NBkAYfxvVqxSzC6VlknAdG1KlYSTbK/hE6z2Wzvr1GB0QA0nnOJgNEzEk/SdSWTSV2NjFylZFDa7PTfZxaKTwaTg1wGBIdgC0xrBMFV8TFSoto0OHVHTxdPTnb5lTVcQCR/RisvA+8fh+DqvSH+mj/kvJjD7bAzjb1LVzHH5U9yvtFoc7Igg4ztTWxyF02JRGriLVWBEIbEcQrMYCEJYfpQSAnIS2hq7NwZa+mxwqBrnvLGhwMXgGkS8Tgb7cY2709xsRxncp7ZoGuwyabgCSL0cmQSIB2yD2FJlHZklqOWXQ9W/dDZddc4tkAgMiSb0fuVDH0pNRaOg4DiYQnNSdlp8w303U3lrhdc2ZB1YbOtUaHq1o36nQ8QaqYKo46pxZIs9qLTnPWt+MjzuUC+0XaBOAI+v1UlyJKyL+zPnGP7vQxUR9J2VriCRJSoRjXBOhctNqER6uzn611WrblrD7Ml8Nj+RtPyangKiW5PLZnnLSfOG7zKdPcZT2IgKYSHo2zGY3eWKtlC5NoNxThLamG9LbXvo0WtaSxpe5+BgO5LWEuy95+HSoqq0JaLV3cpeBujntsNqe8lrC+mGsMwXNeLzxOGIIbIzu9Cgqx/gSL2Cmv1lPxLrQjqYe81RLG03vdrwaJOHUVn8Pdq3wf2Om9I1fCL/JeTOd6W0s95qnixSbVu3WSSGMaCCGg5zrOC0W7nJxiPaCtpNelRN7iy4tDc3C/lJgEwYOWGKVauwk1ZNmvqaGImMtRUjpsjVVD+i9EM5YqubDhAGsHaNiWMFzI6lR6WKm2aGqUw4jlATBGZG2E1waHKopFbQcbwKbclNlo/hJcpU2Oph5pvL2m8RLiG88RiOQ3AEJ2djOzRaUeFtO6JY9r71N7ntuElzXucXBrhJJvnAmJGqSi4ZfmRW6apVLU9/NZ+GfTF9rnA1KlMNxYC4tZhlJgKni6qVk+j+ptcIw053nFc487bO7tf6DrbTSuQDZ3l1pkywsiiWtJDXObeYy8CJmQFVoSWdJWvf7GtxCnPsZOWZJQXPRvNzs7O6303JdRlIiuGCjym0HYXZpi+/jILH3XOaLp5OBwwzC1dTkXaxeWawU6Txda4C84S6YLQRdc104yJkgxiCIyU0W3EgkoxkWpa1ziQMP5wHThCTVIV2buM1rNrTlIa0QtEsi2Wn5Nm77Qoa25PQ2Y3w3/Q2n5NTwlRLcmlsec9Kc4fD5lOnuMpbENMJDtVg4V2YwOOAMaw4ZbSQrKnEo9lO9y9sWm6LzDKtNx6HDJPTTEcZLdDPCaoH0XNMQYx6JlLJeqJB+sjOV7aOIbSbkXidzMe+6qONqWo2XM2uC4dzxik+WoWinMvkVOY5jmO3OGRhZ+BklWV+d0dJx+nKeCk48mn/vzKbh/o6nxNF9ItkVOKaP8XNJiegt17VsVIq2hw9GTu0yRZeCzKFenUpuPIIzOcCD249qVU7O4OrmjZm3rPY9sgAfdTFexmbe6DgopaE0FdEL8QQCMYOzLsKTMOycytNnN4/TzUbJlsS32dw1TgizBSQ3KQUds4gncD5LPxyV0zpfR+TtOPIkA/3fh5qvhVerE0+Lyy4Op4LzJdmZJx6FvJHn0pF6zSDLPTvvfdGoHCTjA+hUjaS1I4xcnoXfBTTRtNnZVLbpMggGRgTiDrCavWVySXquxdGsISWEzaEDRxm2Wn5Vm766iq7k9Ej8OP0Np+S/wqNbkstjznpPnDd5lLPcZT2IaaSDra7hrKAsLbbHDZ3dyBLDzdJvyvO6nFLcTKWehdOtpzxl86hEGNuZ3KviKcqiSRq8LxdLCzcqievQuTwhoFph8GDEtdnGGpVIYepGaduZs4jimFrUJwUtWnun0KK1aZNS7MQHB3W0ytS5yCRe2fhgDAe13VipO0InSXIm/wDq1hiJCXtBOyG6+nqb8b2KRyuEY2G26QZhBHakuOZOstdpMpU0DTsWzK7YOtSZkRZWIpspmCQksmF5LQr3OBe8jKYHUsbHSvUsuR2nAKTjh8z5gcVDh/ex8TQ4ok8HUv0Lix08R2ro0jzVso+HFO+KVRpLqbAZjml0iCDrwnsUVTqT0dNHubLgVLqVN1KG0nNBLS4OIORgAckzmJ6k+OwyWraNSQnDSLoj9Xavl2b/AO9QVtyzQ2Y1w5/Q2n5L/ColuTS2POek+eN3mU6e4ylsQ0wkAgAIACAAgAIACADBQAfGHaUBYUKxS3EsgxXKLhYk0tIuGtw60XEsPDS78r5S3CxKo8IKgEByVSEcTSaDtJqUg45yZ7Vk4pWqNnZ8EnfDJdLkys8Na5xmGguwz5IJ8kzD+9j4ljiavhKngOWHhHRIEuidvmt+NRHnUqLuLtmlONkUQ14p4taSBffhGeED6olO+wRhl3Nvwbp06VFrWmSeU9xwLnuxcS3UZ1alIloRyepciqiwqfMqnaYoWWvaqloqtpt4uzAScXGK2DWjFx6AFXq7lmhsYrhd6UbPWpVKFClUcHtLDUfDQARm1gknrhRq1yWV7aHLbdVDnSNkJZO7EgmlZkZNHgQAEABAAQAEABAAQAEABAAQAEABAAQApjyMQSD0YIavuLGTi7p2JI0lVulvGPIIgguJBGsYpihFO6RM8TWlHK5trpdjArFSXK9h+lbi3HzhFwsTKWnajSIc8RqDj90uYRxLalw3tAEcc6Jnpxzx/lO7RkfZR6FVwk0s60vbUc684Nuk9Ay7yklK46EctynTCQCAAgAIACAAgAIACAAgAIACAAgAIACAAgAIACAAgAIACAAgAIACAAgAIA//2Q=="/>
          <p:cNvSpPr>
            <a:spLocks noChangeAspect="1" noChangeArrowheads="1"/>
          </p:cNvSpPr>
          <p:nvPr/>
        </p:nvSpPr>
        <p:spPr bwMode="auto">
          <a:xfrm>
            <a:off x="15240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e-AT"/>
          </a:p>
        </p:txBody>
      </p:sp>
      <p:sp>
        <p:nvSpPr>
          <p:cNvPr id="82962" name="AutoShape 18" descr="data:image/jpeg;base64,/9j/4AAQSkZJRgABAQAAAQABAAD/2wCEAAkGBxQTEhQUEhQUFBUXFxcYFxcXFxcXFxcXFxcXHBQYFBQYHCggGBwlHBQUITEhJSkrLi4uFx8zODMsNygtLiwBCgoKDg0OGxAQGywkHyQsLCw0LCwsLCwsLCwsLCwsLCwsLCwsLCwsLCwsLCwsLCwsLCwsLCwsLCwsLCwsLCwsLP/AABEIARIAuAMBEQACEQEDEQH/xAAcAAAABwEBAAAAAAAAAAAAAAAAAQIDBAUGBwj/xABDEAABAwEEBAoIBgIBAwUAAAABAAIRAwQSITEFQVFxBhMiMmGBkbGywQcjM0Jyc6HRFCQ0UuHwYsKiFWPxFoKSw+L/xAAbAQABBQEBAAAAAAAAAAAAAAAAAQIDBAUGB//EADsRAAIBAgQDBAkCBgMAAwEAAAABAgMRBBIhMQVBURNhcbEGIjIzgZGhwdEU4SMkNEJy8FJi8SWC0hb/2gAMAwEAAhEDEQA/AOGoACAAgAIACAAgAIACAAgAIACAAgAIACAAgAw07EASKNgqP5tN7ukNMdqbKcY7smpYerV1hFvwQdbR9RphzSDsMJYtSV0R1YSpSyTVn0A2wu6O1Pysi7RCxo86yEZRO0Qi02S62ZnGMo/uSHGyFjO7sRU0eBAAQAEABAAQAYaTkJQAoUnbD2IsJdCxZnbEtmGZChY3bPqjKxM6FCxHaPqlyiZ0KFh6fojKGcWLCNpS5RM4ptjb0nrRZCZ2LFlbs70WQmdihRb+0diWyEzMUANgQGotjZIG0gdqNlcEszSNfYbPcY1v9lYdWeebZ6DgcOqFFQRS8IPaj4B18py08F7r4s5Tj1/1j05IgUwVcSMOTS3FOYnOI1Suaz0Z6Jo2m0Vqdoptqs4kmHDI32CWkYgwTiNqjnsWKW5p9JeiewuBNM1qRxwD7zexwn6qNEzTOL6RotaG3RGfknSSI6cm9yHTEkDpTCVlmyxN1j6lSKKIHUY5+Gb+0JbIbnfUNtMagOoJHZCq7dkaXQ+j7jbzhynfQbFk4mvnlaOyOz4Tw5UaeeoruXl0KXSll4uoR7pxbuOrqxC0aFXtIX5nNcQwjwtdw5brw/bYbo2R7hLRI3gKwoN6oz5TitGSmaHqH9o3n7JezkN7SJIo8HHnN7BuvHyS9kw7RFjZ+BT3CTUMDEkUyQAMyTKOz6sXP3FnZ/R5Obq+F2YYBzubmDnq2pMq6jrvoHpfgbZrMx/Gve2oKbnMa57ZJg3eS0Y8oIUU1dCOVtGYItTLCphIFDuosJck6PpXqjR09yiryy02y1gqXa4iEe81qwz0VKysZ7T7vWjoYO933WvgvdfFnE8fv+r/APqvuQqT4V6LsYE4X2CfUQ5Cxgkbr0On81W+QfGxRz2J6S1Oq2o8k7lETnl/SuTd58k+ZDS5kGlzhvHemIlexcF6muVrBkpAsW+gLHJNQ5DAb9ZWfjK1vUR0nAsFnl209lsXyzTrSm4Ss5NM7CR2j+FoYB6yRzXpHD1acu9os/R9TomvRFpLRSvOvXzDZh1wPOy9dlbCv2ehx7s6vrbG90DXoU31DaqlgaS4NdTpihcu8WYcHQSRJAutjHEnUmyTfs3HwcV7TQdPhfSp0w1lVoilYYhuN4Pi1YhvODBjjuR2be66/sHbJLR9P3Jls4TU6dKlX413FvdbrlJrHRXmq4MvEwGASDiNaaqbelug51UknfTX4lNaOGVC6Sw2kVHiyTDacUzZ3S65edBJxzEHBSKk/P6kbrR7+X0Mvww0pStL79GlxYFMhxLWMdUfyiXvbT5IOPTknxi4xaZFKalJNIw7gq7LKCzSALaE6wjZa8H6Evc7UBA3n+jtVDHT0UEdBwCinOVaWyX/AKXNG0MdN1wdGcGVnzpTh7SsdPh8bQxDapSvYotPD1u9re8/ZaeC918Wcjx7+sf+KK7+wrhigKQVG+9Dg/NVvknxsTZ7D6e51W1807lGTnl/SuTevyT5kVPmQaXOG8JhI9i1UhCO2aiXuDRmT2DWUyc8kXImw9F1qiprmbGhSDWhoyGCxJycndnoVCjGjTUI7Ii2fSbHvLBOuDhBjZip6mFlCOZmdheM0cRW7JJ9z6kbhJ7NvxjwuUmB9t+H3KvpF7mH+X2ZUULeWNDQB1zr61rxqOKscbKkpO4o6Tf/AI9n8pe1kHYxEut9Tb9B9knaSDs4iTan/uPchzl1FUI9Bs2h/wC53aU3M+o7KugnjDtJ6ykuxbIOEolwAIEFBKNZd3eKsp2uEf8AywP0lZkH2uJv0Opqx/ScLst52Xz3C4P0ec7bh2f+UY6eqiO9HaGkqvXT5DXCFvLZ8J71LgPYfiVPSPTER/x+7KshXjn0wikBG+9Dn6mv8n/dqbPYlpbnU7XzTuPcoyc8v6Uyb1+SfMip8yDTzG8JhIy2UhCXPB2y4modWA81RxlSyyHQ8Bw2abrPloXFvtHF03O1gYbzgFTw9PPUSNzieJ7DDSlzei8WZjRrrtWn8QHbh5rWrq9ORxmAnkxMH3/sXPCU+rZ8fc0x3lUcB7T8DoPSNvs6a5XfkZ4LSOUYaUCY2xugcnPLrE9WCflIXLUaFAkSBh/BPc09iSw5MDbIYklrRhzifevRgAf2lJlHZhTbIQJvN5t6MZuzE5R9UuURsbQJyElA5D9hoX3tbtOO4KGvPJBstYKh29eMCy4RVIDGA4YkjsDSf+X1VXAx0cjZ9Ialp06SeiV7eTJOgaZFLHWSRuVfGSvUNLgNNxw13zdyJwgeL7BrDSZ3nAf8T2q1gFaDfeZPpHNPERjbZeb/AN+ZUq8c+BIBvvQ0PzNf5P8Au1NnsS03qzqVt5h3HuUZMeX9J5M6/JPmRUuZCp5jeEwlLZSEFuSNbouz3KYBzzO8rGr1M82zu+GYbsKCi992VnCK0S5tMZCHHeRh2A/8ldwdO0c3XyMDj2Kz1lSW0fN/sVNN0OB2EHsIVuavFoxqUss4y6NeZoOEY9U34x4XLNwPttdx1PpAr4eEu/zRnVpnJDjGhOVhkmy0FoaHEyeU5piDyQAc9uLtSkukRojMrBoF0l0Pa7KJgOBGfSE29h6XUW21AX+e0EsAgAkBjXANcTriOwouApz3mmW3X3A2NcBzXEz5EfZLrYNLkEJAYSQU0GhLIGsDzznDsGoLHxVZzll5I7XguBjSpKq/aZUW+tfqOOrIbhgPv1rToU8lNI5XiGJ/UYmVTley8FsX+i2xSZuWPiHeqzteExccJBPoUum3eud0Bo+gPmtPCK1JHJ8almxs+6y+iIKtGWGECM3/AKGx+Zr/ACf92pk9iWluzqFt5jtx7lGTnl/SWTOvyT5kVLmQqeY3hMJWaPRFnv1BOQxPl/ehR4mplh4lrheG7aur7LU1JIAJOQEncM1lKOZ2O1lNU4Ob2Sv8jIV6t5znHNxJ3TkOrLqW7GOVJHnVSo6k3OW7bfzG3HBKM7zQ6ePqW/E3wuWZg1/El4fc6zjjbwlPxXkzPLTOUFUylQ2SDL0XEyk+ywA28QIcXwCHHBvJwBzvEYdBTkIxbqreVjIqOYThiOS686Oh0GNh6Uol7jde76whzZc9xOc3bxLQMNZx6ggNyBUcmMfFD+jrMajw05ZndsUFer2cLl/AYT9TXUeXM0ltq8XSJGECBvOA/vQsuhB1KiR1/EaywuEk1vay8X/tzM0xJA2kBbU5Wi2cFRp5pxj1aNaxsAAalz7d3c9MpQUIKKMxpU+tfv8AILbw3uo+BwHE23jKniRgpyg7BhAjOgehv9RX+UPGEyexLS3Z0638x3wnuUZOeX9I5M3HyT5kVLmQ6eY3hMJTdaCoXac63Y9WpZ+KnmnbodRweh2dBSe71GtP2wiKbTEiXbtQ64MqXB0k/XZU45jJK2Hi91d/ZFO5uC0Wjl09RDzKQWxodMmLOMMywbsCfJZmEX8ZvxOu4zJrAwXVryZnFpnJhoACAHrO0uIDQXO2AEnpwCcmMkh9tjqOJaKbyWxeF0yJynZkUthqQmpY6gbfLHBucxhnGPROCQciKQkHl5weZzzuErOx71SOm9HIL15CdPWkEhg93F285DqHiUmBpOMXJ8/Iq8fxaq1VSi9I7+P7EHRgmqwdM9imxMrU2UOF08+Khc1KxD0EzOlzNZ5GogdjQD9QVuYaNqUTzzik1PGVH32+Wn2ISmKIJQFjoXoa/UWj5Q8YTZ7ElLdnTdI+zd8J7ioyc8waRyZuPknzIqXMhszG9MJHsdA0S8GkyNQg7xgVmVovtGjsOHVYvCxkuS8jPWmvxj3OOvLoAyWrSgoRUTjsViJV6rqvn5cgnDBSsqJ6jRTWSo0em44ielpG/wD8ErKwl+1fxOv43leBi+9W+T+xnCtU5ANAgUIFJOj3NvOBIbNOo2TIEupuAkjpISpgTzVpltwupOuiiJqcbdJY2reLbgvGOMaMdUpRo2bay5cF29xLWX4dJIeS5h1QRjMDKJxQmDWhXwgS5o7A0UqN52y8ft3DrWPVvWrZUdrgsuBwHaT6X+L2XzM/VeXOc45uJJjaTOC14xUVZHGTm5ycpbtt/MmaBpetnY0qnjXan8TZ4FHNir9EaQLJO2bsrsx9Wpec47ST2ldFFWSR5hOWeTn1bfzEb0o3wEwkFOh+hj29o+U3xpstiSnuzpmkvZv+F3cVGTHmDSGTNx8k+ZFS5kSnmN4TCVlyahiJN3ZJjfCfZXuQZpZcrenQUxOGPUVeTriWsEQkBMtLaJstI7CPC5UaC/jzN/HSvw6g+/7FSQrphXJ2jGSHkNDiHUxiw1AGuL7xuDPFrB/7ulKgJdWgxtNwhhcG1zApgk3ar2hzapN4BuBjHBpSgh51CHmaIIbVApBrAC9lx5N3D1sQx2MyT0pRrBSouD3cl5c5rDebQZfZJeIqUchMSTOQG1LYQKtSc2gA28QOMDnMY00zFV4kuzGH0hFhGyqpskgDMkBMqSUYNkmHpynVjFdUW2n3kNY0GASZG27EdWPcs7ARu5SOm9IajjCnSW2rt4bFEVpHMFpwff6xw/x7j/KoY/2E+83vR5pV5Lqi5ttW5Te7Y0xvyH1IVChHNUSOl4jV7LC1JLpb56fcx7St089sLQIFCAOh+hcevtPym+NNlsSU9zpelPZv+F3cVGTHmHSGTNx8k+ZFS5kRmY3phKWwTyAd1JwzYU10JUxGrhuSiItrS38rT3t7nKhQd8RP/eZ0OPjbhlHx+zKgq+c8ExxbiCQcsDGeeSRD9yTo6xcYXC9dhhIJMNbymgl06oc4whRuI5WJ1k0ex168HANqPZynta5rWNBc64RyjznQMvqlSEm9A22KndvODThSPLqXBL2vLsdfNGG9OsMTGX2ZgbgyXCm2oXF4BAcZwYecAMMMZ16kgtrjmgad5znagIG9Z+PqaKKOj9HcPepKbW3mI09VvVA0e4I6zBPkOoqTB08tO/XUq8bxXbYppbR0/JVPlWmZUbFnwbEvcdgHf/CoY5+ojf4BH+PJ9xbaYPqKm4eJqq4T3qNzjTf6Kdu7zRlmrZOEYetAnIUUoh0P0Me2tPym+JMnsS0tzpOlfZP+B3hKjJmeYdIZM3HyT5kVLmRGZjemErLZSEAsJRotpSoaxUJRL2Wpa2h35Rm8DsvLPpaYmR0WKkpcJpeK8mUzgrxz6YbAlQNiuNgENOYg9IkGO0BDYRXUepW6pIN7EGQYGYaGycMcGgY5oTYk1oL/AOoPaIBGTRi1jhyQQ3BwOQJ7UrYkVcYNteW3C7k5RAymYvRMTjEwm3ZJYvNEEMoFx/ycerIdyy8RF1K+U63hlSOH4fKt4v48ije8uJccySTvOK1UklZHISk5Nt7sQ8oYRLvg7RhrnbTHYszHS9ZROr9HqPqSq9dPkTtKtmjUH+M49BB8lBhX/FRpcYjfBT+D+TRlgxbdjgrgGCQHqGSlGnRPQz7a0/LZ4imT2JaW50fS/sqnwO8JUZOzzFpHJm77J8yKlzIjMxvTCUtlIVwwEAOBOGir8JbiZb6MtHH8qPj8yqS/qn4fg2qmvCI90/8A9Fa1XUYbEoHaDRTR47SCVIZPXQbfmUjHR0QoNw7kttNRN3oW+kKlyjTpayAXbhkOsj/iqWGjnqSqfI3eJ1XSw1PCre139vz8CnnEq6YfIN7kMSKNHoD2I3u71j4z3p23Af6X4sXpupFF3+Ra36z/AKx1pcHG9W/QOP1HHCZf+TS+/wBjOLYOH2Cc1AqYUJLBc6N6Gfa2n5bPEU2exJS3Z0XTJ9TU+B3hKjJzzJpDJm77J8yKlzIbMxvTCUt5UhXDalQMcalGsS5AqLSk78qB/wBz7qrFfzPwNSrL/wCKsv8An+SC4K4YyYh5gJHsPjqxsYpo7RCmu1JbiNBtKEIy30NYr3LdkOb09KoYzEW9SJ0fBeGOb7aptyQzpqrNUx7oDevEn6mOpT4SGWkr89TP4zXVXFytsrR+W/1uVhGKsGdyAUgGj4Pj1XWe9ZGM94drwFWwvxYnhEfVt+MfRrvupcB7UmVfSRvJTXe/IoJWmcnYF5KJYUUCLc6J6GPa2r5bPEUyexNS3Oiab9jV+W7wlRkx5k0jkzd9k+ZFS5kRmYTCUtQnkAppTkIx1xSjUhDjikHIuQ25ZNt4g7pcD5KgpZsV4HQyh2fCOuZr4a/tYrWmQtJao5dqzsJLJn+9qS1x+awGtQDdwyECLcKztvODdpA+/wBFFUnlg2WsPR7WrGK5s1doqinTJ/aMB05NHbCx6MO1qJHc46usHhXKPSy8WZY7Tida3bHnl7sbKQfsFGCLBfU02hfYt6+9YuK96zu+Cu+EiQ+EpMUxqlx6wGx3ntVrAJWkzK9I5PPTjys38SmhaJzN9RQQMuE8obFSOiehb2lq+Cn4nJk9ianuzomnfYVflv8ACVGTM8y6R9zd9k+ZFSIjMwmEpap5AGEoDjSlQ1gIQwRd1nfk29N0f8p8ln01/NP4nS4ibXB497ivv9ikvLQOasOtKciNqwEoAIQJctdA2XE1DuHmszHVf7EdTwDCXbrS+ANPVpc1gOQkjpOU9XiUuBp2hm6lf0hxOeuqSekVr4v9rFW5XjnkIhIPASkENHoQ+pbvPesbF+9Z3XA/6RfHzIHCGry2t2Cetx//ACFcwCtBvqzF9IqmbExh0j5tlYVeOf0CAQFxLkjFR0j0L+0tXwU/E5NnsS0tzoOn/YVflv8AAVGTM8zaR9zcnzIqWxDbmEwlLeFIQBoAUClEYHFAItKlT8o3448R+ypwjbEyfd+DYrVL8Lpx/wC1vlcq1cMccpZp0SOewqoUrGwQHFApqNG0opsGuB2lYFeWao2ei8MpdnhoRfQzttq3qjzmC50bgeT9AFt0llgl3HBYqp2tac+rbGSpCuriqdMuIAEk4ADWdiLX0Q2UlHV8jXaJ4GFzeMqhz8YutOAIEkEjE4Y4Yb1ahh4p+u9ehlVuIVZJ/p46dd+/YuqWi2MF3ig0DUW688Z161K8Nh3rki/gmVafFOIw9VVpxS5KTS+SsItnBmz1pJbdcfeYYPZkexRPD00rRVvAtx4hiJyzVJOTfXX67mO0/wAHqtmxPLpkwHjCNgePdP0P0VecHE0qNaNRd/QqCEwlQghIx1zpHoX9pavgp+J6bPYkpbs6Bwg/T1vlP8BUZMzzPpL3NyfMipbENuYTCUu3KUrIJrUgrHLqUbcSWoFJzqZ/Cg/9yfoQqql/MNdxrSptcOjL/v8AZogBqtGUKaEIaxThgnMRbknR1l4xwHujnfZVsTWUId7NLhmCliKyvsty60rbeLbDeeeb0D9326dyoYWj2ks0tkdJxfHrDUuyp+0/ouv4M2wLYOJegCIyQwTubLgLo9s8dUaXAkgBud0c4jrw3A7Vcw8HlcufIxOIV06qpNNpau2/d+Ta0qtERdqVqWsjGL0YmBOeX3nCVqb3SZThOhH2Zyj+fqSWVXAOLbQx+b4IAJLWgAAbYGAy5OtMaT3i1yLUJySbjVT57dFb52X/AKSbriRLKb+UYu6yAQRytQvNwy5qj06ssJSbV0n4fv8A7sFbbI2pTLHUTDsHTLgWlvN34g7U3fd3JGrWcY2ZxfT2ijZa76RxAxaTmWHmnfmD0gqCSyuxejJTjcr3NSWHpnRvQsOXavgpd70yexNT3N/wi/TVvlVPAVGiVnmnSXu7k+ZFS2IbMxvTCUvjTUhAg+LQIHdQFgFiBS1qs/KtHSD9VQpu+JfxOixELcJh4r7lUWK+c8ANSoa0KqMSydhsLt2NBo6gKVPlGPecVi1ZOtUtE7vA0oYHC56mnNlHaKvGPc46zh0DUFr0oKEVFHGYuvKvVlUlzf05COLUhWEuagWx0XgzZgadnYPeDBhnyoJI7SVpw9Win3HKYhOrjHF85W+ti9qWGpAdTLoIm684jlFsSeTqBxjNIqkdpL5EksNVtmpt26Pxt4d/ITSouh8tbLCARAmSCQAWYTyTrzwzRJrS3MKcZJSuldb+O/Lw676bi2WlrTi17SNkgiBJzk5Jrg2iSNeMXqmn8SZZ9LjVUfhji0kCIxPYOxRyovoWIY6G6k/kzB+k2480KjCCeW12BGHJLc+m92qCtBxtdF/BV6dW6g78zEBQ3LrXQ6R6GRy7V8FLvemz2H0t2bzhJ+mr/KqeAqMmZ5p0l7u5PmRUtiJTzG8JhKafi1IQIVxaLjrBGmgQBagS19C5tNH1EbA3vCyaE7179bnZcQopcNy9FHzRUCmtY48SaaBCTouzXnycm49epVMXUywsuZscFwyrV80to+ZI03Wkhg3nyHeexR4Kno5vwLXpBibzjQjstX48iuY1aKOaaF3UolhBYkHG24OVw6gyZJaLuBgi7lqOqFp0JZqa+RynEYKniZXW+vTf9y7bVc0SHVWhxnES1xGU4gOy2FPaT0siBTlBZk5JP5PyuLp214nlMfLmuN6RJbliYwjCJSOmujHwxFRX9ZO7T17vl8iSzSNSILC7B+LXEnlmdU4Z9pylMdKN9H0+hPHFVFGzjffVPq78r6DdXS0PfcY1ocIgtAjGctuqcMBqSqjdK7GTxuWcskUk1a1rf708DC8Mn+yb8Tj9APNQYx7IvcEp6Tn4L/foZsMVI3kjovodEPtXwUvFUTZbDoLVm44Tfpq/yqngKYSs81aTzbuT5kVLYiU8xvCYSmwuqQhHWMwQKIc1ABNZiN6ZUdovwJaEc1WK715lxaxyHf3WIWVhU3WR2fF5KOCkn3L6oqw0a1snCaiKoASNpajo3ehY2NnF0y528+Q7h1rJqN16tkdlhYrh+DdSpv8AfkilJJJJzK1opJWRx05ubcpPVhgpRgvUgWwtlNILcs9C2zinEHmOz6DqKtUKvZvXYzOI4T9RC8faX17vwdPHCam6k+mabg1zGtb6w1AANfKMDCIgatym/TPMpJ9+1vIovidNwlSnBpWS3b28SXZdN0HWsuu02U7hhxYA4uIbN4jcRj5qOVCoqVtW79Salj8PLFuVko23tZ30I1HR9kqMa51RtN9S84gVBFM6hdIM6syOhPdStFtJXS7tyGOGwVSCnKSi5Xftez3W/LRmbTargdeebomTMiOgdKtNxSzPQyoKrOfZwbfLu/8ADC6StBq1HPOGoDY0ZD+7VlVZucmzrsLQVCkqa/8AWRLsKMsXOg+iDn2r4KPiqJJbDobs2vCj9LX+TU8BTB7PNek827vNPmMpbESnmN4TCQ2jQpCHYktGGSBRPEHYiwDdSnAlMmvVfgSUXapFrqvMsbaJYervCzMH735nX8c1wevVEB4jNa7OLsFZ2XngR09iq4qeWmzS4VR7TEx6LUmaU9md4nt+8HqVPBe8+Bv8fX8qtf7l5MoytU44UwYoBrQlU6aWw0MlKA1eKRscok7RulKlOAMWzzTl0wdSfHEypRbWy5Farw2ji6iUtG3a63/c0L9KMDSXBwgScj2Yp1Hi9Oo1Fxafz/A3H+hmIw1N1Y1Yyiut0/uvqQ6vCJnutcT0wB5q28XHkjGhwWo368kvDX8FTbbc6rzshkBkPuVUqVZT3NnDYOnh16i1682MMbKjLNrDVVuKQVG89EY9Zavgo+Kqmy2HQ3ZsOFX6S0fJqeAphI9jzbpPNu7zT5kdLYiU8xvCYSm9awKWxEmPNGCURD1MYIEY3VGBTZq8Wu4kou1SL715kirzeseay8Cv4j8DrOPv+Vj/AJLyZGfR2rVschcRYmconYI6ys7GyVlE6P0fovPKpy2FaTPJDduJ6sB/t2BLgYaOXwF9Ia95wo8lr8dkVzaSvnNjjWBCFY0Xpw0S5yRsWwUpo4cs2L2jpUVd2pst8PhmxMPEs9Jn1burxBZ2D96vidTxx2wb8V5lOw4wti5xFiUxmCWwXHWmEog09yQU3Pon9pavgo+KqmS2Hw3ZrOFn6S0fJqeApiHvY83aTzbu80+e4ylsRKWY3hMJDov4fHBWLFZSJAseCXKGdApUYBxSWFvcj1Wck9MqOfsvwZLR95HxXmSajoHdvWVgve/BnX8dt+jXivuIvgwtjQ4uzBSEE9MHyWVjo2mpdTrfR2qnSlTe6d/mJtFnvRjCgo4iVNNIvY7hcMXNTk7NaDJsUZHtU8cdL+5FCt6Pwt/DlZiTZnbB2qZY6HNFCXAcQtmhp1ld+36hPWNpkT4JiVyQ1Vsjh7s7kRxdN76CVOEYmDslcR+EccmHrgIeKprmNjwvEy/tJFjsTg8EiAOlV6+JjKGVGlw/hdalXU57InWmjfbdOH8KpSqOnLMjdxuFWJpdmyF/00jIjrV2OO6owJ8Al/bIP8PUGQB61JHHQ5orT4FiFtZjf4aodQG8pXjYDYcDxD3sIdYqmwdqP1sBHwTErobn0UUy2pawc7tHvqqdTU4qSM+pRnRqypzWqsavhd+jtHyangKRDXseb9J5jd5lPnuMpbEWlmN4TCQ6oGDcdqtFG7uPuBTuQ3mRnMTGTJjdekbrjjke5R1F6j8Cag/4sfFeYmq2R/diycF734M7Djv9GvFfcaoAR0rWRxrfIkOe3AnPH+/RMq0oVFaRNhMZWws3Km1rprqMvrxsKqSwMOTZs0vSCuvbin80NG2483Df/CZ+gX/L6E3/APRSv7tW8dfIXTtIOoprwEuTRNH0ipf3Qa8Gn+B3jBrw3pjwNVdPmWIcfwkt7r4fgMGclBOlODs0aFHG0KqvCa+dvowg8ZSEkqc4q7QtLF0KsssJpvpcUmFkBKWMXJ2RHUqRpwc5uyQ0bQ3b9D5qysHV7vmZT47hFtd/ABtA6ez+U5YGp3EcuP4dbRk/l+Rs2wbD9Pun/oJf8iFekUOdN/NC2Wlp2jf9xgop4OrHbXwLVDjmFqe03F9/5RsPRq8GraoMwygMMRnWOB61cw8HCklLqzB4riKdfFOVPVJJX67/AJNDwx/R2n5NTwFTrczpbHnDSfOG7zKdPcZT2IlLMbwmEh1gglv97VZ5FLS4VnvNwInFLG4krMO22gDUBvRNi04kW1aRF0gZnDtwUFWfqPwLOGp3rQ8V5hVXwCf7jgsnCStVR2vGoZsE+5p/W33K11aCtc4lifxBKBBqtUIzQwTGy8wgcP0KswMo/oSoYyUKhJTxvOxIovEJLitaiK9UJr1JI6aoFjcSXbMIWVjUlJWR1nAak5U5Zm3rzH6o5J3HuVel7at1NXGpPD1E9sr8iHSZOGa3Dz1skcTqT7DcwsWUXcc0ttBjlqN/hJySWHZjYejGjdqWof4UO+smTH092aHhn+itPyangKYtx8tmecdJ84bvMp0txtPYi0ucN4TCQ9AW7RjGg3CACMOjcrCk7FXIrlIyxFpgGXdOSWLGzjYK1WYAcqCT2dOCfKOhFCV3oUtosbBDhneb37FTxCXZM1eHSf6qF+oupQD2lpN3LHPEELNwUb1fgzquPySwbXVr8/YYraHwljpPktjJ0OJz9Rg2Ys1ghI1YcmmNVIMzrRe4WSK59nfKSwtx2i0/whCNj7M9ieRkllQ60g9DVV2CQVMk6OPO3juWXjvbXgdZ6PtdnPxJ9KneIadeCgw6vViu9GnxKWXCVH/1Zcs0VTIlsA7V0SgjzZ1JEijokPaACAcin5VYapSQ3auDb/dxxxUbh0JFPqQLTo91Mw4Y6oOaRxsKp3L70eD1tq+Ch31lDUJ6XMuuGv6K0/JqeApi3JJbM846T5w3eZTp7jaexGpc4bwmEh6NBkAYfxvVqxSzC6VlknAdG1KlYSTbK/hE6z2Wzvr1GB0QA0nnOJgNEzEk/SdSWTSV2NjFylZFDa7PTfZxaKTwaTg1wGBIdgC0xrBMFV8TFSoto0OHVHTxdPTnb5lTVcQCR/RisvA+8fh+DqvSH+mj/kvJjD7bAzjb1LVzHH5U9yvtFoc7Igg4ztTWxyF02JRGriLVWBEIbEcQrMYCEJYfpQSAnIS2hq7NwZa+mxwqBrnvLGhwMXgGkS8Tgb7cY2709xsRxncp7ZoGuwyabgCSL0cmQSIB2yD2FJlHZklqOWXQ9W/dDZddc4tkAgMiSb0fuVDH0pNRaOg4DiYQnNSdlp8w303U3lrhdc2ZB1YbOtUaHq1o36nQ8QaqYKo46pxZIs9qLTnPWt+MjzuUC+0XaBOAI+v1UlyJKyL+zPnGP7vQxUR9J2VriCRJSoRjXBOhctNqER6uzn611WrblrD7Ml8Nj+RtPyangKiW5PLZnnLSfOG7zKdPcZT2IgKYSHo2zGY3eWKtlC5NoNxThLamG9LbXvo0WtaSxpe5+BgO5LWEuy95+HSoqq0JaLV3cpeBujntsNqe8lrC+mGsMwXNeLzxOGIIbIzu9Cgqx/gSL2Cmv1lPxLrQjqYe81RLG03vdrwaJOHUVn8Pdq3wf2Om9I1fCL/JeTOd6W0s95qnixSbVu3WSSGMaCCGg5zrOC0W7nJxiPaCtpNelRN7iy4tDc3C/lJgEwYOWGKVauwk1ZNmvqaGImMtRUjpsjVVD+i9EM5YqubDhAGsHaNiWMFzI6lR6WKm2aGqUw4jlATBGZG2E1waHKopFbQcbwKbclNlo/hJcpU2Oph5pvL2m8RLiG88RiOQ3AEJ2djOzRaUeFtO6JY9r71N7ntuElzXucXBrhJJvnAmJGqSi4ZfmRW6apVLU9/NZ+GfTF9rnA1KlMNxYC4tZhlJgKni6qVk+j+ptcIw053nFc487bO7tf6DrbTSuQDZ3l1pkywsiiWtJDXObeYy8CJmQFVoSWdJWvf7GtxCnPsZOWZJQXPRvNzs7O6303JdRlIiuGCjym0HYXZpi+/jILH3XOaLp5OBwwzC1dTkXaxeWawU6Txda4C84S6YLQRdc104yJkgxiCIyU0W3EgkoxkWpa1ziQMP5wHThCTVIV2buM1rNrTlIa0QtEsi2Wn5Nm77Qoa25PQ2Y3w3/Q2n5NTwlRLcmlsec9Kc4fD5lOnuMpbENMJDtVg4V2YwOOAMaw4ZbSQrKnEo9lO9y9sWm6LzDKtNx6HDJPTTEcZLdDPCaoH0XNMQYx6JlLJeqJB+sjOV7aOIbSbkXidzMe+6qONqWo2XM2uC4dzxik+WoWinMvkVOY5jmO3OGRhZ+BklWV+d0dJx+nKeCk48mn/vzKbh/o6nxNF9ItkVOKaP8XNJiegt17VsVIq2hw9GTu0yRZeCzKFenUpuPIIzOcCD249qVU7O4OrmjZm3rPY9sgAfdTFexmbe6DgopaE0FdEL8QQCMYOzLsKTMOycytNnN4/TzUbJlsS32dw1TgizBSQ3KQUds4gncD5LPxyV0zpfR+TtOPIkA/3fh5qvhVerE0+Lyy4Op4LzJdmZJx6FvJHn0pF6zSDLPTvvfdGoHCTjA+hUjaS1I4xcnoXfBTTRtNnZVLbpMggGRgTiDrCavWVySXquxdGsISWEzaEDRxm2Wn5Vm766iq7k9Ej8OP0Np+S/wqNbkstjznpPnDd5lLPcZT2IaaSDra7hrKAsLbbHDZ3dyBLDzdJvyvO6nFLcTKWehdOtpzxl86hEGNuZ3KviKcqiSRq8LxdLCzcqievQuTwhoFph8GDEtdnGGpVIYepGaduZs4jimFrUJwUtWnun0KK1aZNS7MQHB3W0ytS5yCRe2fhgDAe13VipO0InSXIm/wDq1hiJCXtBOyG6+nqb8b2KRyuEY2G26QZhBHakuOZOstdpMpU0DTsWzK7YOtSZkRZWIpspmCQksmF5LQr3OBe8jKYHUsbHSvUsuR2nAKTjh8z5gcVDh/ex8TQ4ok8HUv0Lix08R2ro0jzVso+HFO+KVRpLqbAZjml0iCDrwnsUVTqT0dNHubLgVLqVN1KG0nNBLS4OIORgAckzmJ6k+OwyWraNSQnDSLoj9Xavl2b/AO9QVtyzQ2Y1w5/Q2n5L/ColuTS2POek+eN3mU6e4ylsQ0wkAgAIACAAgAIACADBQAfGHaUBYUKxS3EsgxXKLhYk0tIuGtw60XEsPDS78r5S3CxKo8IKgEByVSEcTSaDtJqUg45yZ7Vk4pWqNnZ8EnfDJdLkys8Na5xmGguwz5IJ8kzD+9j4ljiavhKngOWHhHRIEuidvmt+NRHnUqLuLtmlONkUQ14p4taSBffhGeED6olO+wRhl3Nvwbp06VFrWmSeU9xwLnuxcS3UZ1alIloRyepciqiwqfMqnaYoWWvaqloqtpt4uzAScXGK2DWjFx6AFXq7lmhsYrhd6UbPWpVKFClUcHtLDUfDQARm1gknrhRq1yWV7aHLbdVDnSNkJZO7EgmlZkZNHgQAEABAAQAEABAAQAEABAAQAEABAAQApjyMQSD0YIavuLGTi7p2JI0lVulvGPIIgguJBGsYpihFO6RM8TWlHK5trpdjArFSXK9h+lbi3HzhFwsTKWnajSIc8RqDj90uYRxLalw3tAEcc6Jnpxzx/lO7RkfZR6FVwk0s60vbUc684Nuk9Ay7yklK46EctynTCQCAAgAIACAAgAIACAAgAIACAAgAIACAAgAIACAAgAIACAAgAIACAAgAIA//2Q=="/>
          <p:cNvSpPr>
            <a:spLocks noChangeAspect="1" noChangeArrowheads="1"/>
          </p:cNvSpPr>
          <p:nvPr/>
        </p:nvSpPr>
        <p:spPr bwMode="auto">
          <a:xfrm>
            <a:off x="15240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e-AT"/>
          </a:p>
        </p:txBody>
      </p:sp>
      <p:sp>
        <p:nvSpPr>
          <p:cNvPr id="82964" name="AutoShape 20" descr="data:image/jpeg;base64,/9j/4AAQSkZJRgABAQAAAQABAAD/2wCEAAkGBxISEhQUEhQUFBUUFBQUFA8QFBAUFBQUFRQXFxQUFBUYHCggGBolHBQUITEhJSktLi4vGCAzODYsNygwLisBCgoKDg0OGxAQGiwkHCQsLCwsLiw0LC0sLCwvLCwsLCwsLCwsLCwsLCwsLCwsLCwsLCwsLCwsLCwsLCwsLCwsLP/AABEIAOEA4QMBIgACEQEDEQH/xAAcAAABBQEBAQAAAAAAAAAAAAABAAIDBAYHBQj/xABNEAABAwIDBAcEBAkKBAcAAAABAAIDBBESITEFE0FRBgciYXGBkRQyofAjscHRJUJSYoSSorLxFTM0NVNjcnOC4RaTo8IXJENUZHSD/8QAGgEBAAIDAQAAAAAAAAAAAAAAAAEFAgMEBv/EADURAAIBAgMDCQcEAwAAAAAAAAABAgMRBBIhBTEyIjNBUWFxgbHBBhMUUnKR0SSCofEVNEL/2gAMAwEAAhEDEQA/AOaJBF2iUasynCBZAp/BM4oQBMKkIUZRkoASKIQJWJkBwyRcckmhB4UGRFG1TFFrUSFKIb1FhTU5pyUd7oCvKbkppCRSAVfJ3bLOKskhwCQCKRUGQAiEEUAbIFOKFkAEQErJNKAY8oAJSkcEYUA8pie4poQGrSRRQHhcEGnJFDCrMpghEBMBRJQBKYjqkQoZIxAhEhXdjbJmqpBHAwudlc6NYD+M934o+RdQ9N5mk3uKtNTvke1kbS57jZrGi5J7lqv/AA5r7e7H3/SDL4LonRLolFQtxfzkzhZ01tOOCMcG/E+gGiPn6/NvnwXNKu78k7IYdW5RxsdXFdyi/wCYPuWf2vsySmldDKAHtDScJxAhwBBB819CMN/u5WPLguN9Z39Pcf7qLn+SsqVSUpWZrr0YxjdGQKY/LNPJTZbYSVue4546uxTTgU1EKvLUcPkBaOs6C7SjbidSyEWveMxyEd2Bri6/dZDq92Z7RtCnYRdrHb5/hF2h+3gHmvoclAfPQ6B7T/8AaP8AN9OPrer0fVltItB3UYJ/EM0eIf4rdn0JXdkUBwxvVZtI8IB/im+5pQm6sNpNGTIn90czf+8NXdL/ADmkUB8x7V2bNTSGKdhjkABLCWnJ2hu0kEeapPW564/6x/Rof3pVhXBARkJ8aRT0AxSWSaEigNXZJK6SA8IooAJFWhSiDUCnBMBUEoQNl6FDsapnsYYJXg/jNY4t/Wtb4r3+rCjhlrbTMa/DE58bXgFuMObYkHIkAu18eC7VcWzGXwWipWyuyR1UqCmrtnJtgdWMr7Oq3bpv9iwh0h7i73W/HyXSdl7MipmCOBgjYPydXHS7ic3HvJXoW46eOf1qM5D/AGtdc06kpbzshTjDcAjjxUbm+OnrZT2SIWBmQ2Hz55X0XG+tUWrzb+xj/wC4fYu0loXGutn+nf8A4x/W9bqHEaMRwGJBQqB2fNDFmmzuyC6JvkM5KavNEACNkU7ASQGi5JADRqScgB4lcJZHRupihkbO+Z0Tt2+FzGVGWEObI0vb54f2V18fPFef0c2UKWmhgGe7ja1xFs32u92XNxcfNenZANTkESgEmo35+ijMo0+AzQHEeuL+sf0eH96RYgrbdcDgdo/o8XC340ixICAAT2hMTwgH2TCiUnaIDUooJIDxEAUx0qZFLdWVyoUdCcuyULXZp4CGFCEanq5kY2ujdI4NAbJYkgAuLSA25PIn0XaYZ2ke+0/4SD9RXziEx7RyC1VKOd3ub6WIyK1j6WOR4n1KBk+e5fOezNpzU7w+GRzHA37JNj3Obo4dxXfujm1RVU0U4AG8aC5o4PBwvaD3OBXPUpOB10qymXcd/wDa5v4eiDn2+y5yTtD5JpkF+fh83Wo3BDb6m/guO9bhtXD/AOvH+/IuxHFw+Iz/AI+K411vf05nfTRmx/zJVto8Rpr8BiH6qOc5hOamu1W6q+SaKK5YFqOrbZZqK+Ls4mw3ncDp2CAzPnjcw/6SsvZdj6l9l7umkqCO1PJhbz3UN2/vmT0C5DtOg4j4nijc8beVz9iJ8FFV1DIo3yPyaxjnuPJrBiPwBQCp5w4uDSDgdgdrk6wcRnrk4eqmxZrGdVVU6WifK/35Kmd7s8ruIcfIXWxvxB8SgGvz10t7ut/EJ2MfIKjdcHM3FuY+77U+4+7JAcP64B+Ef0eH96RYu62vW9ntG/8A8eH96RYmyAIGaKICQQBCbdEFByA1SKF0UBk7GxTIgdFbkYg0hd9iuz6EzG2ACI0KDykHarM0DY3p7lG3JPJQMau3dV4/B0Xc+W2v9o711XE2rQbG6T1dOwMhlwsBJDCyNzQSbnUXzXLi5qEE31lhs3Dyr1XCO+19e9HeCoizPI27ua570e6xzfDWAAE5TRNOXMPYCT5t9OK3eztpwzjFDIyQDUtIJHiNQuSFSM9zLCthatF8tePQWwuLdbswdX2BBwQRsdY3s7E99jyNntPmu0gj5C4f1qtA2jIQNY4ie84ALnyAHkuijxHDX4DIhRu1U1lAtlfcjThlymwxxue4NYLucQ1rebnGzR5khfTOxdnCngihbpFG1l+eEWJ8SbnzXE+qvZW/2gxxF2wNMzsssQ7MY8cTg7/QV3pcx2Assd1s7R3OzpGg9qdzIB4G7pP2GOHmtjbP7FyHrtr7zU8APuMdK4d7zgZ8I3+qA0vU/HfZ4/z5crD81bcn5KxXU6Pwdr/68uX6q15ceVgNXakdwGfr4aoB73H+GqidHf5J/hxUgZ3Xv3JDxQHEOtsW2hb+4iPDi6TksYtn1uj8I/o8V/1pFjUA4oApOOSACAKDkUuCA1NkkUkBn5hYAquXZq1IbhUgM1YNlXDcXGaZoFMZIU9ZGDVhJwRDUL5oYicFPAclAVPDoFw7R5rxLz2fT+Kf0vzRKFNBO5jsTHOY61sTHOabcrtzUQRAVDex7a11Y02xumlXAWhz96wasktiLeQkti9brwOmu1xVVJlDCy7WDCSHZtFibqMLz9oDteQVhs+rJ1Mrelih27haUcOqkY2d1u8SuTkVAFI85FRDuVjXeqPN4ZaM7R1L7LwUkk51nksD/dxXaP2zL8F0O64Hs/atRAxrIp5WNaAA1sj8Itybey1HR3rDljOGrxTMOkjQ0SM8hYOHx7zoq6OLg3Yv6ux68I5k0+zpOp4eXH5zXzt0/wBob/aNS69w2TdN7hEBGbf6muPmuwzdO6PdTSMk7Ucbntje0sLyGkhjMVsRJFrDmvn4uJN3G7iSXO5uOZPqulST1RWTpzpu000+07h1Ou/Bw/zpTp3tWybHoTmdRfh4DgsZ1Qt/B3dvpcvMLZ35fwCkwC/55puG3h8QnH5/3QA5H01+KA4l1vD8I/o8P70ixYW163h+EP0eL96RYoIAtRCaldAIlJJoSKA1aSKSAzzCoS2xU4ao5BdWLRUxGjIqS6YFICiDHxFB2t0IzmpAFkjAaCp4dB88VWKtwe6Pniq7aXNLv9GX3s6v1T+l+aJAEbIhGyomz26QmleftE9seA+sr0AqFe3teQXbs7nvAp9v/wCp+5epSlKfs+PFIO7temnxsopFd2OM3eA+1d2MlaLfYUGyaanWhF9d/tr6HpOKGG6dZK6oj3dusq7QvgsATcjS57/sXmbl/wCS79Ur3C5NLl00sQ6cbJFXjNnRxFTO5NaWND0I6ZPooBC6EPZvHOJxFjwHa5EEO0y0XQtm9NqOcgbwxuys2cYLnlizbfzXGk0rNYqdzTLZNBxSV0+vrPoYyc+PekCe4DuP2fxXE9mdLayBoayXE0ZBkoDwByBPaA7r2W12B1gwyDDUgQOAyeLujdlmb27B7tO9dUMRCXYVNbZtanqtV2fj+zPdZ3R+rnrRLDA+RhgjbijAcAWufiBtmDmNVgq/Z8sDsM0b43EXDZGlpI5jmvoKl25SSWDKiIm18LZBc3PiDfuXOeugDe0tvyJuJP40a3Jp7jhlGUdJKxzlKyTQi4qTEAKRSSKA1d0kkkB4bioXaqRyY4KyZUIACLE4aJgNioA8hJpQck3VSiBwCuQDsj54qqFcpvdHzxKr9p8yu/0ZfezeuLl9L80PaEU4JjlQnuWrBCpVw7XkrrQqdaO15Lv2bz3g/QovaJ2wa+peTPOn1VzY+rvBv2qnNqVJRVOAnK9/sXXi4uakkUmy6kaVWE57l6pntOQJXn/yl+bl4/7I/wAoj8k+qq/hqvV5Hqf8phX/AN/w/wAF0lNJVMbRH5J9UjXfm/FT8PU6jF7Sw3z/AMP8FslNKjgmxC9rZ6J5WDTTszojUU4qUdzAigigFZN21tCWURNkeXiJrmsxZlrTh7N9SOyNdFDPV4Ta1+N72+xVqmbERlay6sPTmpKXQVG0sTRlTlTT5SfV6kQQCc0IkLuKACBRCT0BqbpIIoDwbJcE4IKzKYY8plslJIEAFFjJATwEgg4qSCS6tUp7PqqLSr9N7o8/rVftTmfH8l/7Nr9W/pfmia6Y5ElJefR7hu4mFUq09ryVwlUazUeCsNm894MovaHXB/uXqee85lIIFJd0ndnnIqySEUgiAkoJEg85IpIC9s/3PMqwq1D7vmVaVXW42eswbvQh3ISVkQitR12PNrT2/IfaoLqbaA7fkPtVZhzVrS4F3HkcZz8+9koKDSgU5q2HMIBMJ1TymkIDVJJJIDw7pMKNkwCysymHPUR1T3lNKGSHsQIQCcHZIYgAUjJSNCmFepsHYb6uQxse1hawvLn3tYOaMrDXtBYzUWuVuNlOc4yvBtPs0PPM7uf1Jj6p3P4BWNqUJglkicQ4xuLS4XAPeLqla+S1+5pfKvsjoWMxN9akvu/yObUv5/UlKSbk8lGzVPm90qfdwhdpJGM69WpaM5tq/S2yoCkVqKToox+zXVu8eHNEh3eFpZ2JSzXXMC/3rMALhO5MSCSNkJFdJqCcgHNmc3Q/UnCpfz+AUVkQsXCL3pG2NerFWUml3sl9qfz+A+5EVT+fwb9yhCJCj3cOpGXxNb55fdhkN8yblQMGakemtWZpbbd2S3TQUroIQOTE4ISNyQGpuklZJAeGCtZ0U27SRRiOanEkhk/nN3C7susACXZ5ZrIhqfC/C4Hk4H0N1YtXVipi7O513btRDRsa51Mx+OTdtbEyIEkgkDTussjtXohWTzSSthZEHuxCMyRXaLDLs5LS9OJWsFO5xFmVkD3EjNrTvCSQNR2fgnQTCfaAmjxPg9jLDIGvEeIyk4QSACSCFoi2ldHTJJuzOe7P6OVM0j4mR9qM2kxEBrDcixdx0Ol7r0/+A63GG4WZgnHj7AtzyvfPktns4lr68tNvp39xv7O1w17yV47K1x2MO07EYXaXvYVQZcu8Dzzz5LPPLoNfu4pamfpOhlS8Oc50UTWyOiD5nloe8Pwdjsm4LhYXtdez0K2bLTV74pQA72dxBBu1wL2WLTyyPovWk2a+bZ1I2O3Z9lkzcGizRdxz8VdqSDtCAizjuakDMO0fG5vhqbaLFzbujJU0rNGc250QfUz1UkU0ReH33GZcOyMIcR7pNrgfUqdDRvGyJXXjwSYpSDE8vFpWssJMWEZx30Oq02w3EV+0ALX3lMc+VnXt3kfWqcLQdkVAtp7XY8gJ3O+70TM93cTlW/vPL6ebLmeynnc6N7nlkLI4YnR++HPbcue65uLcNUw9XtxujVMFQWbwQhhLbA2Pavci5AvbyXv7ZfeDZpsbGqoSLnW7OFl4/THbbqCuhlwiU+y4O27BcukddxIbr5DXgsXJ5bGUYpyuXdhUZGxpoZSIy32pj3uBLY8Mr8RNtbZnLXJZnpL0OZT00VRBMZmvMYzaBiEo7DmW77ZHnrktLs+u9r2XWTWDC5tacIN2txR3NnZX1vpzUdR/VVGb6fydlwFpGi+fP7FpN92mUWdAKdr4oJqiUVErHvaI2s3QwAF2oudeYvbgquw+hLJDUsmdJvIZd0wxFojN48bHuu0kA3HqPFbHbjYGVtJJJK4PDahkcDYJJTLib2rbtuWEO5Z+qb0bfiqq3I5Ppn9tskbrmmwXwPzGbeKWQzOxzPpPQUkLo2UsxmIDhM42sHggDDYAW97QnTVeMgzIJwCwNqACimuCIKACIKQRaEACmNGaeExxsgHXScgigFdB5uE26aOKA16KakgPCASkFkbpOzCsynOsdM6cGKEkAg1VNfLVvaFiOPvH1KtbTqpBX0sbXHA6OdxYNC5rCATzty0zWB2n0xmniaxzI2hro3YhjJvHmMnEjXXJWHdPam4IZANSbtkdiuLEZvyBsDYcgtHu5WOn3kbmy2TcVG0L9pgdGd21t3Fxp2l2HPiMgPivA21VFtEaamo6trNC+aJ4wtxmR3Mkk87ZKTottttQ6pc808NS9kbGOIc1r2tDuBfmRkMiD7vJexSukjeDPVU7o2+8GxtYezbD9KX5WNjxvYrHczLiWh5dc3e7HjwtLyGQDC0E3wyBhHfoV6FczBVw9lkf0VbbCGtGACPA51vD69NF4lDUzxtmmpZwInzTPbA+PEAwTMaXtJOWUrTbK+ahkhn9qnlNW8SU7A0zPp2NADnPacLC4jdDD74B97TipsRc0FJSztr6tzARj9iIke3suYABKL5C9g/TQ2VLYrDLs2o3d3YjWWY0OJcXAlmEDU5jLv8AXx+jFfVV0ssUlVIwOjL3YGxi+bI7CwGEWI0t8VL0dponT7mkrKgRuifJIWAsOMOY1tgW8Q4565BGrBSvuPY29GYaKjMhP0UtEXNIbZm7ZZ9rC/A63Vir2a9+0qd5ZdgpZwZAMbA4v7N3EWvZ4PqvDrNjyTClZHVTSU1RezJbYhu2l9gCQCSGkC+hCjroo4YS72raApoppKWWBrmCQPa04TGchgyGXJ3CxCwnuNkN571JIySHaWAghstTGC0CxtRwh2n5zTpyXkV0xGwoXi5wNpjax1ZUMAsdAqu06KloRFFFJXNNVgLQyZgiwlzGuMgFs8LrZAqDpXFSUx9jHthJERa0zuMDWmQXBYXcg78XUgrUbUjY7RoXVVRQ1MJaY2Gdxka4XwSw2Y4czfhwVforPjra4MeH4RRsc4Ws50cbmSEW72kcslRPRKGOohYzeiCQTNkgbUTgGUND2E2eNQ2TK/BcxqmmOSRjCWhr3tGEkZNcQPFG7BK5FKLOI0sSLcrHRFdH2d0SpJZ6V7YiYJaR0rmGSY/SXhIJdiuDhm0vbJVW7Bp4YYN7EHSSbS9nxuLu1GJ3tta+hbH8VjYzzIwVkCFt+kUlNHVtpW0ULQJ6YGce85rjG57cOG1iCRqhtbcUu0nR+zU8kcns7RHIwYI8WEOcwW1zKWGYxJSuuk14gbtKCkZTUzGYg4yNhYHuvFIMLhaxFze1tWhRdM6WOko5fo2B09U4hwazEGtfis3Lstww8Py+9LDMc6xIPcOY9V2Lb1GyQVcT4o2xMpGzRyiMNLZDvbkP5jAw/wAVWpLb3ZLuyMdJNnYW/mIXXPoVOUjOcmxDmEXLpFPUVM20oGVTG7lslU6nIayzg1jg11xe9gWH0KZtna8bnUz6pj8UNa8PkfC9rBDjlDC2QtwuAAhdYE3wk80sMxzqSItsHAgnMYgRccxfVROXRusSqexkkMwdKJJWy0lRaPDEwBmOMkZ4rY+BuHA31tzwlQ1YyTujWWSSuioJPDITWhOCcdFaFMRgoF1kS3NB8axZKIql9ko22zUTxdWsNwFCNjskezRbfwU25DCXdsCTEMIbI6Nx7OG5N4hnfirTek7GTSTCEkvFsMk2LCO0Cwdj+bIdmzjYG4WfwKKcXGWqhxRCm7mo6upS2pcWnMwlt7YrXliuSOQ18l6nQ2eF1e0QRboCGRhaXl+JwIOLPw+CyHRzaz6Z+8jDS7CW2eHEWNr6EcgvV/4rn3rJGsga5mO2CMgHeWvis7PTLzWLi3czUlGxptqxPfFQex/RYZnNjieSQHtDzdz9SPo3i3EPXidOqOKog9ujAbIyQ09UwfltODXi4HCL8WuHKy8p/SSo3bI7tAikM0b2ts9ry5zrg307bhY8FT210mqapoZK8YA7EWMa1gc61sTran4dy0VVZanRRak7o0HTh5ts154xBwI5WpyfiSndYlc4PdG6BpJYx5qnMvI3DK7sh4Fg2zPR5WU2jtWadsTZXYhAzBHk0YW2aLXGvuN15K5WdKq2Vj2STkse0tczBCAWnUZNutVzoynYYqoOqHRHItjinabC43hlY63C4wa/nLiW2W2qagcqicf9VysO6R1m832/dvAzdbwCMHd4sWGwba1xfRedNO55c55xOe4uc42uXONyTbmSobuIxsdL2Ft3dbG3pPagvH3/AM8A0D/S9qf1g1Q32zmtzBqWzZd0kYBy543LmbayQRuiDzu3OD3R/ilwtYn9UeikqK+WTAXyPcYwGxlzjdgGgaeFrD0U3Iy63Nr0uNaJGtc0+zRyU8heA3DvMTWl2M9ogvJ15o9PdkTurfaGREwtbCXSgsAbhcb3BIPLgsRLtGd4IfNM8G1w+WVwNjcXBOdjYpSV8zgQ6WVwOodJI4HxBOaXJUbG86QAt25Tam+6/afILfGys9Oh7VSVbbfSUc2K3HAYmudnywSO/wCWuavmcTcucT+U5xJy0zOaGM31OepJOfilyMp2iqfvZZIXEOjfRMeInYbY8cgcRcZn3PQFZ+lcC3Y4LgCYZmEm12/+VA7QvzbZc2ewHgE3COQTMMhv9xJBtCOeonY6E1EzWAzPfuxKyTB2XCzG+4DbIWCvdJamHcMZUzRStFaJTGyQF3sz5ngZN7XZjeAbctVzOwQS4ynQOk1VTtoJIN/DMN800TYX7yRkVwQHnMjC0yNuTpYalc+GiTQlZQ3cySsauyKSSgk8NwyTS62SkKje26symQ55yURkySqXWChhzF1i95nGOlyWMKcBRtCeDZZIwlqBxTTqiEx5QlEbG9q6s3UYCcDkoEncbLofBUVcqDkql1y4h6o7cIuS2OCKDUVznWFNIRxIE5IBAJJNKQKAQR4ogoByAICCQKdfNABKyRKDnoApjwnXTXFAGTgkUHOBQLskBrUk26SAvFBqSS7SvRHUaJsOiKSjpNi4SVySCSGAEAkkpJHBNCSSAbPoq6KS5qvEdNHhCEUElrNokkkkAgkEkkAkCikgEiEkkAkEkkAU16SSACBRSQHtpJJID//Z"/>
          <p:cNvSpPr>
            <a:spLocks noChangeAspect="1" noChangeArrowheads="1"/>
          </p:cNvSpPr>
          <p:nvPr/>
        </p:nvSpPr>
        <p:spPr bwMode="auto">
          <a:xfrm>
            <a:off x="15240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e-AT"/>
          </a:p>
        </p:txBody>
      </p:sp>
      <p:sp>
        <p:nvSpPr>
          <p:cNvPr id="82966" name="AutoShape 22" descr="data:image/jpeg;base64,/9j/4AAQSkZJRgABAQAAAQABAAD/2wCEAAkGBxISEhQUEhQUFBUUFBQUFA8QFBAUFBQUFRQXFxQUFBUYHCggGBolHBQUITEhJSktLi4vGCAzODYsNygwLisBCgoKDg0OGxAQGiwkHCQsLCwsLiw0LC0sLCwvLCwsLCwsLCwsLCwsLCwsLCwsLCwsLCwsLCwsLCwsLCwsLCwsLP/AABEIAOEA4QMBIgACEQEDEQH/xAAcAAABBQEBAQAAAAAAAAAAAAABAAIDBAYHBQj/xABNEAABAwIDBAcEBAkKBAcAAAABAAIDBBESITEFE0FRBgciYXGBkRQyofAjscHRJUJSYoSSorLxFTM0NVNjcnOC4RaTo8IXJENUZHSD/8QAGgEBAAIDAQAAAAAAAAAAAAAAAAEFAgMEBv/EADURAAIBAgMDCQcEAwAAAAAAAAABAgMRBBIhBTEyIjNBUWFxgbHBBhMUUnKR0SSCofEVNEL/2gAMAwEAAhEDEQA/AOaJBF2iUasynCBZAp/BM4oQBMKkIUZRkoASKIQJWJkBwyRcckmhB4UGRFG1TFFrUSFKIb1FhTU5pyUd7oCvKbkppCRSAVfJ3bLOKskhwCQCKRUGQAiEEUAbIFOKFkAEQErJNKAY8oAJSkcEYUA8pie4poQGrSRRQHhcEGnJFDCrMpghEBMBRJQBKYjqkQoZIxAhEhXdjbJmqpBHAwudlc6NYD+M934o+RdQ9N5mk3uKtNTvke1kbS57jZrGi5J7lqv/AA5r7e7H3/SDL4LonRLolFQtxfzkzhZ01tOOCMcG/E+gGiPn6/NvnwXNKu78k7IYdW5RxsdXFdyi/wCYPuWf2vsySmldDKAHtDScJxAhwBBB819CMN/u5WPLguN9Z39Pcf7qLn+SsqVSUpWZrr0YxjdGQKY/LNPJTZbYSVue4546uxTTgU1EKvLUcPkBaOs6C7SjbidSyEWveMxyEd2Bri6/dZDq92Z7RtCnYRdrHb5/hF2h+3gHmvoclAfPQ6B7T/8AaP8AN9OPrer0fVltItB3UYJ/EM0eIf4rdn0JXdkUBwxvVZtI8IB/im+5pQm6sNpNGTIn90czf+8NXdL/ADmkUB8x7V2bNTSGKdhjkABLCWnJ2hu0kEeapPW564/6x/Rof3pVhXBARkJ8aRT0AxSWSaEigNXZJK6SA8IooAJFWhSiDUCnBMBUEoQNl6FDsapnsYYJXg/jNY4t/Wtb4r3+rCjhlrbTMa/DE58bXgFuMObYkHIkAu18eC7VcWzGXwWipWyuyR1UqCmrtnJtgdWMr7Oq3bpv9iwh0h7i73W/HyXSdl7MipmCOBgjYPydXHS7ic3HvJXoW46eOf1qM5D/AGtdc06kpbzshTjDcAjjxUbm+OnrZT2SIWBmQ2Hz55X0XG+tUWrzb+xj/wC4fYu0loXGutn+nf8A4x/W9bqHEaMRwGJBQqB2fNDFmmzuyC6JvkM5KavNEACNkU7ASQGi5JADRqScgB4lcJZHRupihkbO+Z0Tt2+FzGVGWEObI0vb54f2V18fPFef0c2UKWmhgGe7ja1xFs32u92XNxcfNenZANTkESgEmo35+ijMo0+AzQHEeuL+sf0eH96RYgrbdcDgdo/o8XC340ixICAAT2hMTwgH2TCiUnaIDUooJIDxEAUx0qZFLdWVyoUdCcuyULXZp4CGFCEanq5kY2ujdI4NAbJYkgAuLSA25PIn0XaYZ2ke+0/4SD9RXziEx7RyC1VKOd3ub6WIyK1j6WOR4n1KBk+e5fOezNpzU7w+GRzHA37JNj3Obo4dxXfujm1RVU0U4AG8aC5o4PBwvaD3OBXPUpOB10qymXcd/wDa5v4eiDn2+y5yTtD5JpkF+fh83Wo3BDb6m/guO9bhtXD/AOvH+/IuxHFw+Iz/AI+K411vf05nfTRmx/zJVto8Rpr8BiH6qOc5hOamu1W6q+SaKK5YFqOrbZZqK+Ls4mw3ncDp2CAzPnjcw/6SsvZdj6l9l7umkqCO1PJhbz3UN2/vmT0C5DtOg4j4nijc8beVz9iJ8FFV1DIo3yPyaxjnuPJrBiPwBQCp5w4uDSDgdgdrk6wcRnrk4eqmxZrGdVVU6WifK/35Kmd7s8ruIcfIXWxvxB8SgGvz10t7ut/EJ2MfIKjdcHM3FuY+77U+4+7JAcP64B+Ef0eH96RYu62vW9ntG/8A8eH96RYmyAIGaKICQQBCbdEFByA1SKF0UBk7GxTIgdFbkYg0hd9iuz6EzG2ACI0KDykHarM0DY3p7lG3JPJQMau3dV4/B0Xc+W2v9o711XE2rQbG6T1dOwMhlwsBJDCyNzQSbnUXzXLi5qEE31lhs3Dyr1XCO+19e9HeCoizPI27ua570e6xzfDWAAE5TRNOXMPYCT5t9OK3eztpwzjFDIyQDUtIJHiNQuSFSM9zLCthatF8tePQWwuLdbswdX2BBwQRsdY3s7E99jyNntPmu0gj5C4f1qtA2jIQNY4ie84ALnyAHkuijxHDX4DIhRu1U1lAtlfcjThlymwxxue4NYLucQ1rebnGzR5khfTOxdnCngihbpFG1l+eEWJ8SbnzXE+qvZW/2gxxF2wNMzsssQ7MY8cTg7/QV3pcx2Assd1s7R3OzpGg9qdzIB4G7pP2GOHmtjbP7FyHrtr7zU8APuMdK4d7zgZ8I3+qA0vU/HfZ4/z5crD81bcn5KxXU6Pwdr/68uX6q15ceVgNXakdwGfr4aoB73H+GqidHf5J/hxUgZ3Xv3JDxQHEOtsW2hb+4iPDi6TksYtn1uj8I/o8V/1pFjUA4oApOOSACAKDkUuCA1NkkUkBn5hYAquXZq1IbhUgM1YNlXDcXGaZoFMZIU9ZGDVhJwRDUL5oYicFPAclAVPDoFw7R5rxLz2fT+Kf0vzRKFNBO5jsTHOY61sTHOabcrtzUQRAVDex7a11Y02xumlXAWhz96wasktiLeQkti9brwOmu1xVVJlDCy7WDCSHZtFibqMLz9oDteQVhs+rJ1Mrelih27haUcOqkY2d1u8SuTkVAFI85FRDuVjXeqPN4ZaM7R1L7LwUkk51nksD/dxXaP2zL8F0O64Hs/atRAxrIp5WNaAA1sj8Itybey1HR3rDljOGrxTMOkjQ0SM8hYOHx7zoq6OLg3Yv6ux68I5k0+zpOp4eXH5zXzt0/wBob/aNS69w2TdN7hEBGbf6muPmuwzdO6PdTSMk7Ucbntje0sLyGkhjMVsRJFrDmvn4uJN3G7iSXO5uOZPqulST1RWTpzpu000+07h1Ou/Bw/zpTp3tWybHoTmdRfh4DgsZ1Qt/B3dvpcvMLZ35fwCkwC/55puG3h8QnH5/3QA5H01+KA4l1vD8I/o8P70ixYW163h+EP0eL96RYoIAtRCaldAIlJJoSKA1aSKSAzzCoS2xU4ao5BdWLRUxGjIqS6YFICiDHxFB2t0IzmpAFkjAaCp4dB88VWKtwe6Pniq7aXNLv9GX3s6v1T+l+aJAEbIhGyomz26QmleftE9seA+sr0AqFe3teQXbs7nvAp9v/wCp+5epSlKfs+PFIO7temnxsopFd2OM3eA+1d2MlaLfYUGyaanWhF9d/tr6HpOKGG6dZK6oj3dusq7QvgsATcjS57/sXmbl/wCS79Ur3C5NLl00sQ6cbJFXjNnRxFTO5NaWND0I6ZPooBC6EPZvHOJxFjwHa5EEO0y0XQtm9NqOcgbwxuys2cYLnlizbfzXGk0rNYqdzTLZNBxSV0+vrPoYyc+PekCe4DuP2fxXE9mdLayBoayXE0ZBkoDwByBPaA7r2W12B1gwyDDUgQOAyeLujdlmb27B7tO9dUMRCXYVNbZtanqtV2fj+zPdZ3R+rnrRLDA+RhgjbijAcAWufiBtmDmNVgq/Z8sDsM0b43EXDZGlpI5jmvoKl25SSWDKiIm18LZBc3PiDfuXOeugDe0tvyJuJP40a3Jp7jhlGUdJKxzlKyTQi4qTEAKRSSKA1d0kkkB4bioXaqRyY4KyZUIACLE4aJgNioA8hJpQck3VSiBwCuQDsj54qqFcpvdHzxKr9p8yu/0ZfezeuLl9L80PaEU4JjlQnuWrBCpVw7XkrrQqdaO15Lv2bz3g/QovaJ2wa+peTPOn1VzY+rvBv2qnNqVJRVOAnK9/sXXi4uakkUmy6kaVWE57l6pntOQJXn/yl+bl4/7I/wAoj8k+qq/hqvV5Hqf8phX/AN/w/wAF0lNJVMbRH5J9UjXfm/FT8PU6jF7Sw3z/AMP8FslNKjgmxC9rZ6J5WDTTszojUU4qUdzAigigFZN21tCWURNkeXiJrmsxZlrTh7N9SOyNdFDPV4Ta1+N72+xVqmbERlay6sPTmpKXQVG0sTRlTlTT5SfV6kQQCc0IkLuKACBRCT0BqbpIIoDwbJcE4IKzKYY8plslJIEAFFjJATwEgg4qSCS6tUp7PqqLSr9N7o8/rVftTmfH8l/7Nr9W/pfmia6Y5ElJefR7hu4mFUq09ryVwlUazUeCsNm894MovaHXB/uXqee85lIIFJd0ndnnIqySEUgiAkoJEg85IpIC9s/3PMqwq1D7vmVaVXW42eswbvQh3ISVkQitR12PNrT2/IfaoLqbaA7fkPtVZhzVrS4F3HkcZz8+9koKDSgU5q2HMIBMJ1TymkIDVJJJIDw7pMKNkwCysymHPUR1T3lNKGSHsQIQCcHZIYgAUjJSNCmFepsHYb6uQxse1hawvLn3tYOaMrDXtBYzUWuVuNlOc4yvBtPs0PPM7uf1Jj6p3P4BWNqUJglkicQ4xuLS4XAPeLqla+S1+5pfKvsjoWMxN9akvu/yObUv5/UlKSbk8lGzVPm90qfdwhdpJGM69WpaM5tq/S2yoCkVqKToox+zXVu8eHNEh3eFpZ2JSzXXMC/3rMALhO5MSCSNkJFdJqCcgHNmc3Q/UnCpfz+AUVkQsXCL3pG2NerFWUml3sl9qfz+A+5EVT+fwb9yhCJCj3cOpGXxNb55fdhkN8yblQMGakemtWZpbbd2S3TQUroIQOTE4ISNyQGpuklZJAeGCtZ0U27SRRiOanEkhk/nN3C7susACXZ5ZrIhqfC/C4Hk4H0N1YtXVipi7O513btRDRsa51Mx+OTdtbEyIEkgkDTussjtXohWTzSSthZEHuxCMyRXaLDLs5LS9OJWsFO5xFmVkD3EjNrTvCSQNR2fgnQTCfaAmjxPg9jLDIGvEeIyk4QSACSCFoi2ldHTJJuzOe7P6OVM0j4mR9qM2kxEBrDcixdx0Ol7r0/+A63GG4WZgnHj7AtzyvfPktns4lr68tNvp39xv7O1w17yV47K1x2MO07EYXaXvYVQZcu8Dzzz5LPPLoNfu4pamfpOhlS8Oc50UTWyOiD5nloe8Pwdjsm4LhYXtdez0K2bLTV74pQA72dxBBu1wL2WLTyyPovWk2a+bZ1I2O3Z9lkzcGizRdxz8VdqSDtCAizjuakDMO0fG5vhqbaLFzbujJU0rNGc250QfUz1UkU0ReH33GZcOyMIcR7pNrgfUqdDRvGyJXXjwSYpSDE8vFpWssJMWEZx30Oq02w3EV+0ALX3lMc+VnXt3kfWqcLQdkVAtp7XY8gJ3O+70TM93cTlW/vPL6ebLmeynnc6N7nlkLI4YnR++HPbcue65uLcNUw9XtxujVMFQWbwQhhLbA2Pavci5AvbyXv7ZfeDZpsbGqoSLnW7OFl4/THbbqCuhlwiU+y4O27BcukddxIbr5DXgsXJ5bGUYpyuXdhUZGxpoZSIy32pj3uBLY8Mr8RNtbZnLXJZnpL0OZT00VRBMZmvMYzaBiEo7DmW77ZHnrktLs+u9r2XWTWDC5tacIN2txR3NnZX1vpzUdR/VVGb6fydlwFpGi+fP7FpN92mUWdAKdr4oJqiUVErHvaI2s3QwAF2oudeYvbgquw+hLJDUsmdJvIZd0wxFojN48bHuu0kA3HqPFbHbjYGVtJJJK4PDahkcDYJJTLib2rbtuWEO5Z+qb0bfiqq3I5Ppn9tskbrmmwXwPzGbeKWQzOxzPpPQUkLo2UsxmIDhM42sHggDDYAW97QnTVeMgzIJwCwNqACimuCIKACIKQRaEACmNGaeExxsgHXScgigFdB5uE26aOKA16KakgPCASkFkbpOzCsynOsdM6cGKEkAg1VNfLVvaFiOPvH1KtbTqpBX0sbXHA6OdxYNC5rCATzty0zWB2n0xmniaxzI2hro3YhjJvHmMnEjXXJWHdPam4IZANSbtkdiuLEZvyBsDYcgtHu5WOn3kbmy2TcVG0L9pgdGd21t3Fxp2l2HPiMgPivA21VFtEaamo6trNC+aJ4wtxmR3Mkk87ZKTottttQ6pc808NS9kbGOIc1r2tDuBfmRkMiD7vJexSukjeDPVU7o2+8GxtYezbD9KX5WNjxvYrHczLiWh5dc3e7HjwtLyGQDC0E3wyBhHfoV6FczBVw9lkf0VbbCGtGACPA51vD69NF4lDUzxtmmpZwInzTPbA+PEAwTMaXtJOWUrTbK+ahkhn9qnlNW8SU7A0zPp2NADnPacLC4jdDD74B97TipsRc0FJSztr6tzARj9iIke3suYABKL5C9g/TQ2VLYrDLs2o3d3YjWWY0OJcXAlmEDU5jLv8AXx+jFfVV0ssUlVIwOjL3YGxi+bI7CwGEWI0t8VL0dponT7mkrKgRuifJIWAsOMOY1tgW8Q4565BGrBSvuPY29GYaKjMhP0UtEXNIbZm7ZZ9rC/A63Vir2a9+0qd5ZdgpZwZAMbA4v7N3EWvZ4PqvDrNjyTClZHVTSU1RezJbYhu2l9gCQCSGkC+hCjroo4YS72raApoppKWWBrmCQPa04TGchgyGXJ3CxCwnuNkN571JIySHaWAghstTGC0CxtRwh2n5zTpyXkV0xGwoXi5wNpjax1ZUMAsdAqu06KloRFFFJXNNVgLQyZgiwlzGuMgFs8LrZAqDpXFSUx9jHthJERa0zuMDWmQXBYXcg78XUgrUbUjY7RoXVVRQ1MJaY2Gdxka4XwSw2Y4czfhwVforPjra4MeH4RRsc4Ws50cbmSEW72kcslRPRKGOohYzeiCQTNkgbUTgGUND2E2eNQ2TK/BcxqmmOSRjCWhr3tGEkZNcQPFG7BK5FKLOI0sSLcrHRFdH2d0SpJZ6V7YiYJaR0rmGSY/SXhIJdiuDhm0vbJVW7Bp4YYN7EHSSbS9nxuLu1GJ3tta+hbH8VjYzzIwVkCFt+kUlNHVtpW0ULQJ6YGce85rjG57cOG1iCRqhtbcUu0nR+zU8kcns7RHIwYI8WEOcwW1zKWGYxJSuuk14gbtKCkZTUzGYg4yNhYHuvFIMLhaxFze1tWhRdM6WOko5fo2B09U4hwazEGtfis3Lstww8Py+9LDMc6xIPcOY9V2Lb1GyQVcT4o2xMpGzRyiMNLZDvbkP5jAw/wAVWpLb3ZLuyMdJNnYW/mIXXPoVOUjOcmxDmEXLpFPUVM20oGVTG7lslU6nIayzg1jg11xe9gWH0KZtna8bnUz6pj8UNa8PkfC9rBDjlDC2QtwuAAhdYE3wk80sMxzqSItsHAgnMYgRccxfVROXRusSqexkkMwdKJJWy0lRaPDEwBmOMkZ4rY+BuHA31tzwlQ1YyTujWWSSuioJPDITWhOCcdFaFMRgoF1kS3NB8axZKIql9ko22zUTxdWsNwFCNjskezRbfwU25DCXdsCTEMIbI6Nx7OG5N4hnfirTek7GTSTCEkvFsMk2LCO0Cwdj+bIdmzjYG4WfwKKcXGWqhxRCm7mo6upS2pcWnMwlt7YrXliuSOQ18l6nQ2eF1e0QRboCGRhaXl+JwIOLPw+CyHRzaz6Z+8jDS7CW2eHEWNr6EcgvV/4rn3rJGsga5mO2CMgHeWvis7PTLzWLi3czUlGxptqxPfFQex/RYZnNjieSQHtDzdz9SPo3i3EPXidOqOKog9ujAbIyQ09UwfltODXi4HCL8WuHKy8p/SSo3bI7tAikM0b2ts9ry5zrg307bhY8FT210mqapoZK8YA7EWMa1gc61sTran4dy0VVZanRRak7o0HTh5ts154xBwI5WpyfiSndYlc4PdG6BpJYx5qnMvI3DK7sh4Fg2zPR5WU2jtWadsTZXYhAzBHk0YW2aLXGvuN15K5WdKq2Vj2STkse0tczBCAWnUZNutVzoynYYqoOqHRHItjinabC43hlY63C4wa/nLiW2W2qagcqicf9VysO6R1m832/dvAzdbwCMHd4sWGwba1xfRedNO55c55xOe4uc42uXONyTbmSobuIxsdL2Ft3dbG3pPagvH3/AM8A0D/S9qf1g1Q32zmtzBqWzZd0kYBy543LmbayQRuiDzu3OD3R/ilwtYn9UeikqK+WTAXyPcYwGxlzjdgGgaeFrD0U3Iy63Nr0uNaJGtc0+zRyU8heA3DvMTWl2M9ogvJ15o9PdkTurfaGREwtbCXSgsAbhcb3BIPLgsRLtGd4IfNM8G1w+WVwNjcXBOdjYpSV8zgQ6WVwOodJI4HxBOaXJUbG86QAt25Tam+6/afILfGys9Oh7VSVbbfSUc2K3HAYmudnywSO/wCWuavmcTcucT+U5xJy0zOaGM31OepJOfilyMp2iqfvZZIXEOjfRMeInYbY8cgcRcZn3PQFZ+lcC3Y4LgCYZmEm12/+VA7QvzbZc2ewHgE3COQTMMhv9xJBtCOeonY6E1EzWAzPfuxKyTB2XCzG+4DbIWCvdJamHcMZUzRStFaJTGyQF3sz5ngZN7XZjeAbctVzOwQS4ynQOk1VTtoJIN/DMN800TYX7yRkVwQHnMjC0yNuTpYalc+GiTQlZQ3cySsauyKSSgk8NwyTS62SkKje26symQ55yURkySqXWChhzF1i95nGOlyWMKcBRtCeDZZIwlqBxTTqiEx5QlEbG9q6s3UYCcDkoEncbLofBUVcqDkql1y4h6o7cIuS2OCKDUVznWFNIRxIE5IBAJJNKQKAQR4ogoByAICCQKdfNABKyRKDnoApjwnXTXFAGTgkUHOBQLskBrUk26SAvFBqSS7SvRHUaJsOiKSjpNi4SVySCSGAEAkkpJHBNCSSAbPoq6KS5qvEdNHhCEUElrNokkkkAgkEkkAkCikgEiEkkAkEkkAU16SSACBRSQHtpJJID//Z"/>
          <p:cNvSpPr>
            <a:spLocks noChangeAspect="1" noChangeArrowheads="1"/>
          </p:cNvSpPr>
          <p:nvPr/>
        </p:nvSpPr>
        <p:spPr bwMode="auto">
          <a:xfrm>
            <a:off x="15240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e-AT"/>
          </a:p>
        </p:txBody>
      </p:sp>
      <p:pic>
        <p:nvPicPr>
          <p:cNvPr id="2" name="Bild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22109" flipH="1">
            <a:off x="16528900" y="5124043"/>
            <a:ext cx="452140" cy="45719"/>
          </a:xfrm>
          <a:prstGeom prst="rect">
            <a:avLst/>
          </a:prstGeom>
        </p:spPr>
      </p:pic>
      <p:sp>
        <p:nvSpPr>
          <p:cNvPr id="3" name="Textfeld 2">
            <a:extLst>
              <a:ext uri="{FF2B5EF4-FFF2-40B4-BE49-F238E27FC236}">
                <a16:creationId xmlns:a16="http://schemas.microsoft.com/office/drawing/2014/main" id="{61A4A03B-FC68-5A75-0B13-8626502632D1}"/>
              </a:ext>
            </a:extLst>
          </p:cNvPr>
          <p:cNvSpPr txBox="1"/>
          <p:nvPr/>
        </p:nvSpPr>
        <p:spPr>
          <a:xfrm>
            <a:off x="1014884" y="924449"/>
            <a:ext cx="9214338" cy="2985433"/>
          </a:xfrm>
          <a:prstGeom prst="rect">
            <a:avLst/>
          </a:prstGeom>
          <a:noFill/>
        </p:spPr>
        <p:txBody>
          <a:bodyPr wrap="square" rtlCol="0">
            <a:spAutoFit/>
          </a:bodyPr>
          <a:lstStyle/>
          <a:p>
            <a:endParaRPr lang="de-DE" dirty="0"/>
          </a:p>
          <a:p>
            <a:endParaRPr lang="de-DE" dirty="0"/>
          </a:p>
          <a:p>
            <a:endParaRPr lang="de-DE" dirty="0"/>
          </a:p>
          <a:p>
            <a:endParaRPr lang="de-DE" dirty="0"/>
          </a:p>
          <a:p>
            <a:endParaRPr lang="de-DE" dirty="0"/>
          </a:p>
          <a:p>
            <a:endParaRPr lang="de-DE" dirty="0"/>
          </a:p>
          <a:p>
            <a:endParaRPr lang="de-DE" dirty="0"/>
          </a:p>
          <a:p>
            <a:endParaRPr lang="de-DE" dirty="0"/>
          </a:p>
          <a:p>
            <a:r>
              <a:rPr lang="de-DE" sz="4400" dirty="0">
                <a:solidFill>
                  <a:srgbClr val="0070C0"/>
                </a:solidFill>
              </a:rPr>
              <a:t>DANKE für Ihre AUFMERKSAMKEIT!</a:t>
            </a:r>
          </a:p>
        </p:txBody>
      </p:sp>
    </p:spTree>
    <p:extLst>
      <p:ext uri="{BB962C8B-B14F-4D97-AF65-F5344CB8AC3E}">
        <p14:creationId xmlns:p14="http://schemas.microsoft.com/office/powerpoint/2010/main" val="70360665"/>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6386010" y="842705"/>
            <a:ext cx="248786" cy="369332"/>
          </a:xfrm>
          <a:prstGeom prst="rect">
            <a:avLst/>
          </a:prstGeom>
        </p:spPr>
        <p:txBody>
          <a:bodyPr wrap="none">
            <a:spAutoFit/>
          </a:bodyPr>
          <a:lstStyle/>
          <a:p>
            <a:r>
              <a:rPr lang="de-DE" b="1" dirty="0"/>
              <a:t> </a:t>
            </a:r>
          </a:p>
        </p:txBody>
      </p:sp>
      <p:sp>
        <p:nvSpPr>
          <p:cNvPr id="6" name="Textfeld 5">
            <a:extLst>
              <a:ext uri="{FF2B5EF4-FFF2-40B4-BE49-F238E27FC236}">
                <a16:creationId xmlns:a16="http://schemas.microsoft.com/office/drawing/2014/main" id="{C08B7C9F-8B08-434A-9BA3-64CC898F991F}"/>
              </a:ext>
            </a:extLst>
          </p:cNvPr>
          <p:cNvSpPr txBox="1"/>
          <p:nvPr/>
        </p:nvSpPr>
        <p:spPr>
          <a:xfrm>
            <a:off x="1350335" y="478465"/>
            <a:ext cx="9080205" cy="7171194"/>
          </a:xfrm>
          <a:prstGeom prst="rect">
            <a:avLst/>
          </a:prstGeom>
          <a:noFill/>
        </p:spPr>
        <p:txBody>
          <a:bodyPr wrap="square" rtlCol="0">
            <a:spAutoFit/>
          </a:bodyPr>
          <a:lstStyle/>
          <a:p>
            <a:r>
              <a:rPr lang="de-DE" sz="2000" b="1" dirty="0"/>
              <a:t>Die Zeit der autoritären Diktatur</a:t>
            </a:r>
          </a:p>
          <a:p>
            <a:endParaRPr lang="de-DE" b="1" dirty="0"/>
          </a:p>
          <a:p>
            <a:r>
              <a:rPr lang="de-DE" b="1" dirty="0"/>
              <a:t>Der </a:t>
            </a:r>
            <a:r>
              <a:rPr lang="de-DE" b="1" dirty="0" err="1"/>
              <a:t>Korneuburger</a:t>
            </a:r>
            <a:r>
              <a:rPr lang="de-DE" b="1" dirty="0"/>
              <a:t> Eid 1930 </a:t>
            </a:r>
          </a:p>
          <a:p>
            <a:endParaRPr lang="de-DE" b="1" dirty="0"/>
          </a:p>
          <a:p>
            <a:pPr algn="l"/>
            <a:r>
              <a:rPr lang="de-DE" sz="1400" b="0" i="0" dirty="0">
                <a:solidFill>
                  <a:srgbClr val="000000"/>
                </a:solidFill>
                <a:effectLst/>
              </a:rPr>
              <a:t>„</a:t>
            </a:r>
            <a:r>
              <a:rPr lang="de-DE" sz="1400" b="0" i="1" dirty="0">
                <a:solidFill>
                  <a:srgbClr val="000000"/>
                </a:solidFill>
                <a:effectLst/>
              </a:rPr>
              <a:t>Wir wollen Österreich von Grund aus erneuern!</a:t>
            </a:r>
            <a:br>
              <a:rPr lang="de-DE" sz="1400" b="0" i="1" dirty="0">
                <a:solidFill>
                  <a:srgbClr val="000000"/>
                </a:solidFill>
                <a:effectLst/>
              </a:rPr>
            </a:br>
            <a:r>
              <a:rPr lang="de-DE" sz="1400" b="0" i="1" dirty="0">
                <a:solidFill>
                  <a:srgbClr val="000000"/>
                </a:solidFill>
                <a:effectLst/>
              </a:rPr>
              <a:t>Wir wollen den Volksstaat des Heimatschutzes…</a:t>
            </a:r>
            <a:br>
              <a:rPr lang="de-DE" sz="1400" b="0" i="1" dirty="0">
                <a:solidFill>
                  <a:srgbClr val="000000"/>
                </a:solidFill>
                <a:effectLst/>
              </a:rPr>
            </a:br>
            <a:r>
              <a:rPr lang="de-DE" sz="1400" b="0" i="1" dirty="0">
                <a:solidFill>
                  <a:srgbClr val="000000"/>
                </a:solidFill>
                <a:effectLst/>
              </a:rPr>
              <a:t>Wir wollen nach der Macht im Staate greifen und zum Wohl des gesamten Volkes Staat und Wirtschaft neu ordnen…</a:t>
            </a:r>
          </a:p>
          <a:p>
            <a:pPr algn="l"/>
            <a:br>
              <a:rPr lang="de-DE" sz="1400" b="0" i="1" dirty="0">
                <a:solidFill>
                  <a:srgbClr val="000000"/>
                </a:solidFill>
                <a:effectLst/>
              </a:rPr>
            </a:br>
            <a:r>
              <a:rPr lang="de-DE" sz="1400" b="1" i="1" dirty="0">
                <a:solidFill>
                  <a:srgbClr val="000000"/>
                </a:solidFill>
                <a:effectLst/>
              </a:rPr>
              <a:t>Wir verwerfen den westlichen demokratischen Parlamentarismus und den Parteienstaat!</a:t>
            </a:r>
            <a:br>
              <a:rPr lang="de-DE" sz="1400" b="1" i="1" dirty="0">
                <a:solidFill>
                  <a:srgbClr val="000000"/>
                </a:solidFill>
                <a:effectLst/>
              </a:rPr>
            </a:br>
            <a:r>
              <a:rPr lang="de-DE" sz="1400" b="0" i="1" dirty="0">
                <a:solidFill>
                  <a:srgbClr val="000000"/>
                </a:solidFill>
                <a:effectLst/>
              </a:rPr>
              <a:t>Wir wollen an seine Stelle die Selbstverwaltung der Stände setzen und eine starke Staatsführung, die nicht aus Parteienvertretern, sondern aus den führenden Personen der großen Stände und aus den fähigsten und den bewährtesten Männern unserer Volksbewegung gebildet wird.</a:t>
            </a:r>
          </a:p>
          <a:p>
            <a:pPr algn="l"/>
            <a:br>
              <a:rPr lang="de-DE" sz="1400" b="0" i="1" dirty="0">
                <a:solidFill>
                  <a:srgbClr val="000000"/>
                </a:solidFill>
                <a:effectLst/>
              </a:rPr>
            </a:br>
            <a:r>
              <a:rPr lang="de-DE" sz="1400" b="0" i="1" dirty="0">
                <a:solidFill>
                  <a:srgbClr val="000000"/>
                </a:solidFill>
                <a:effectLst/>
              </a:rPr>
              <a:t>Wir kämpfen gegen die Zersetzung unseres Volkes durch den marxistischen Klassenkampf und liberal-kapitalistische Wirtschaftsgestaltung.</a:t>
            </a:r>
            <a:br>
              <a:rPr lang="de-DE" sz="1400" b="0" i="1" dirty="0">
                <a:solidFill>
                  <a:srgbClr val="000000"/>
                </a:solidFill>
                <a:effectLst/>
              </a:rPr>
            </a:br>
            <a:r>
              <a:rPr lang="de-DE" sz="1400" b="0" i="1" dirty="0">
                <a:solidFill>
                  <a:srgbClr val="000000"/>
                </a:solidFill>
                <a:effectLst/>
              </a:rPr>
              <a:t>Wir wollen auf berufsständischer Grundlage die Selbstverwaltung der Wirtschaft verwirklichen. Wir werden den Klassenkampf überwinden, die soziale Würde und Gerechtigkeit herstellen…</a:t>
            </a:r>
          </a:p>
          <a:p>
            <a:pPr algn="l"/>
            <a:br>
              <a:rPr lang="de-DE" sz="1400" b="0" i="1" dirty="0">
                <a:solidFill>
                  <a:srgbClr val="000000"/>
                </a:solidFill>
                <a:effectLst/>
              </a:rPr>
            </a:br>
            <a:r>
              <a:rPr lang="de-DE" sz="1400" b="0" i="1" dirty="0">
                <a:solidFill>
                  <a:srgbClr val="000000"/>
                </a:solidFill>
                <a:effectLst/>
              </a:rPr>
              <a:t>Der Staat ist die Verkörperung des Volksganzen, seine Macht und Führung wacht darüber, dass die Stände den Notwendigkeiten der Volksgemeinschaft eingeordnet bleiben...“</a:t>
            </a:r>
          </a:p>
          <a:p>
            <a:pPr algn="l"/>
            <a:endParaRPr lang="de-DE" sz="1400" i="1" dirty="0">
              <a:solidFill>
                <a:srgbClr val="000000"/>
              </a:solidFill>
            </a:endParaRPr>
          </a:p>
          <a:p>
            <a:pPr algn="l"/>
            <a:r>
              <a:rPr lang="de-DE" sz="1200" i="1" dirty="0">
                <a:solidFill>
                  <a:srgbClr val="000000"/>
                </a:solidFill>
              </a:rPr>
              <a:t>a</a:t>
            </a:r>
            <a:r>
              <a:rPr lang="de-DE" sz="1200" b="0" i="1" dirty="0">
                <a:solidFill>
                  <a:srgbClr val="000000"/>
                </a:solidFill>
                <a:effectLst/>
              </a:rPr>
              <a:t>us: </a:t>
            </a:r>
            <a:r>
              <a:rPr lang="de-DE" sz="1200" b="0" i="1" dirty="0">
                <a:solidFill>
                  <a:srgbClr val="000000"/>
                </a:solidFill>
                <a:effectLst/>
                <a:hlinkClick r:id="rId3"/>
              </a:rPr>
              <a:t>https://hdgoe.at/korneuburger-eid</a:t>
            </a:r>
            <a:r>
              <a:rPr lang="de-DE" sz="1200" b="0" i="1" dirty="0">
                <a:solidFill>
                  <a:srgbClr val="000000"/>
                </a:solidFill>
                <a:effectLst/>
              </a:rPr>
              <a:t> [letzter Zugriff am 10.8.2023]</a:t>
            </a:r>
            <a:br>
              <a:rPr lang="de-DE" sz="1200" b="0" i="1" dirty="0">
                <a:solidFill>
                  <a:srgbClr val="000000"/>
                </a:solidFill>
                <a:effectLst/>
              </a:rPr>
            </a:br>
            <a:endParaRPr lang="de-DE" sz="1200" b="1" dirty="0"/>
          </a:p>
          <a:p>
            <a:endParaRPr lang="de-DE" sz="1200" b="1" dirty="0"/>
          </a:p>
          <a:p>
            <a:endParaRPr lang="de-DE" sz="1200" b="1" dirty="0"/>
          </a:p>
          <a:p>
            <a:endParaRPr lang="de-DE" sz="1200" b="1" dirty="0"/>
          </a:p>
          <a:p>
            <a:endParaRPr lang="de-DE" b="1" dirty="0"/>
          </a:p>
          <a:p>
            <a:endParaRPr lang="de-DE" b="1" dirty="0"/>
          </a:p>
          <a:p>
            <a:endParaRPr lang="de-DE" b="1" dirty="0"/>
          </a:p>
          <a:p>
            <a:endParaRPr lang="de-DE" b="1" dirty="0"/>
          </a:p>
        </p:txBody>
      </p:sp>
      <p:pic>
        <p:nvPicPr>
          <p:cNvPr id="12" name="Grafik 11" descr="Ein Bild, das Text, Brief, Papier, Schrift enthält.&#10;&#10;Automatisch generierte Beschreibung">
            <a:extLst>
              <a:ext uri="{FF2B5EF4-FFF2-40B4-BE49-F238E27FC236}">
                <a16:creationId xmlns:a16="http://schemas.microsoft.com/office/drawing/2014/main" id="{3ABB690F-0D0D-4DB2-91B7-C7706147FC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4847" y="2205037"/>
            <a:ext cx="1590675" cy="2447925"/>
          </a:xfrm>
          <a:prstGeom prst="rect">
            <a:avLst/>
          </a:prstGeom>
        </p:spPr>
      </p:pic>
    </p:spTree>
    <p:extLst>
      <p:ext uri="{BB962C8B-B14F-4D97-AF65-F5344CB8AC3E}">
        <p14:creationId xmlns:p14="http://schemas.microsoft.com/office/powerpoint/2010/main" val="1602347813"/>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6386010" y="842705"/>
            <a:ext cx="248786" cy="369332"/>
          </a:xfrm>
          <a:prstGeom prst="rect">
            <a:avLst/>
          </a:prstGeom>
        </p:spPr>
        <p:txBody>
          <a:bodyPr wrap="none">
            <a:spAutoFit/>
          </a:bodyPr>
          <a:lstStyle/>
          <a:p>
            <a:r>
              <a:rPr lang="de-DE" b="1" dirty="0"/>
              <a:t> </a:t>
            </a:r>
          </a:p>
        </p:txBody>
      </p:sp>
      <p:sp>
        <p:nvSpPr>
          <p:cNvPr id="6" name="Textfeld 5">
            <a:extLst>
              <a:ext uri="{FF2B5EF4-FFF2-40B4-BE49-F238E27FC236}">
                <a16:creationId xmlns:a16="http://schemas.microsoft.com/office/drawing/2014/main" id="{C08B7C9F-8B08-434A-9BA3-64CC898F991F}"/>
              </a:ext>
            </a:extLst>
          </p:cNvPr>
          <p:cNvSpPr txBox="1"/>
          <p:nvPr/>
        </p:nvSpPr>
        <p:spPr>
          <a:xfrm>
            <a:off x="361508" y="565459"/>
            <a:ext cx="10409274" cy="5451301"/>
          </a:xfrm>
          <a:prstGeom prst="rect">
            <a:avLst/>
          </a:prstGeom>
          <a:noFill/>
        </p:spPr>
        <p:txBody>
          <a:bodyPr wrap="square" rtlCol="0">
            <a:spAutoFit/>
          </a:bodyPr>
          <a:lstStyle/>
          <a:p>
            <a:r>
              <a:rPr lang="de-DE" b="1" dirty="0"/>
              <a:t>  </a:t>
            </a:r>
            <a:r>
              <a:rPr lang="de-DE" sz="2000" b="1" dirty="0"/>
              <a:t>Die Zeit der autoritären Diktatur</a:t>
            </a:r>
          </a:p>
          <a:p>
            <a:endParaRPr lang="de-DE" sz="1200" b="1" dirty="0"/>
          </a:p>
          <a:p>
            <a:pPr marL="143510">
              <a:spcBef>
                <a:spcPts val="730"/>
              </a:spcBef>
              <a:spcAft>
                <a:spcPts val="0"/>
              </a:spcAft>
            </a:pPr>
            <a:r>
              <a:rPr lang="de-DE" sz="1600" b="1" spc="-10" dirty="0">
                <a:solidFill>
                  <a:srgbClr val="000000"/>
                </a:solidFill>
                <a:effectLst/>
                <a:ea typeface="Arial" panose="020B0604020202020204" pitchFamily="34" charset="0"/>
              </a:rPr>
              <a:t>Die Trabrennplatz-Rede</a:t>
            </a:r>
            <a:r>
              <a:rPr lang="de-DE" sz="1600" b="1" spc="-80" dirty="0">
                <a:solidFill>
                  <a:srgbClr val="000000"/>
                </a:solidFill>
                <a:effectLst/>
                <a:ea typeface="Arial" panose="020B0604020202020204" pitchFamily="34" charset="0"/>
              </a:rPr>
              <a:t> </a:t>
            </a:r>
            <a:r>
              <a:rPr lang="de-DE" sz="1600" b="1" spc="-10" dirty="0">
                <a:solidFill>
                  <a:srgbClr val="000000"/>
                </a:solidFill>
                <a:effectLst/>
                <a:ea typeface="Arial" panose="020B0604020202020204" pitchFamily="34" charset="0"/>
              </a:rPr>
              <a:t>am</a:t>
            </a:r>
            <a:r>
              <a:rPr lang="de-DE" sz="1600" b="1" spc="-75" dirty="0">
                <a:solidFill>
                  <a:srgbClr val="000000"/>
                </a:solidFill>
                <a:effectLst/>
                <a:ea typeface="Arial" panose="020B0604020202020204" pitchFamily="34" charset="0"/>
              </a:rPr>
              <a:t> </a:t>
            </a:r>
            <a:r>
              <a:rPr lang="de-DE" sz="1600" b="1" spc="-10" dirty="0">
                <a:solidFill>
                  <a:srgbClr val="000000"/>
                </a:solidFill>
                <a:effectLst/>
                <a:ea typeface="Arial" panose="020B0604020202020204" pitchFamily="34" charset="0"/>
              </a:rPr>
              <a:t>11.</a:t>
            </a:r>
            <a:r>
              <a:rPr lang="de-DE" sz="1600" b="1" spc="135" dirty="0">
                <a:solidFill>
                  <a:srgbClr val="000000"/>
                </a:solidFill>
                <a:effectLst/>
                <a:ea typeface="Arial" panose="020B0604020202020204" pitchFamily="34" charset="0"/>
              </a:rPr>
              <a:t> </a:t>
            </a:r>
            <a:r>
              <a:rPr lang="de-DE" sz="1600" b="1" spc="-10" dirty="0">
                <a:solidFill>
                  <a:srgbClr val="000000"/>
                </a:solidFill>
                <a:effectLst/>
                <a:ea typeface="Arial" panose="020B0604020202020204" pitchFamily="34" charset="0"/>
              </a:rPr>
              <a:t>September</a:t>
            </a:r>
            <a:r>
              <a:rPr lang="de-DE" sz="1600" b="1" spc="-75" dirty="0">
                <a:solidFill>
                  <a:srgbClr val="000000"/>
                </a:solidFill>
                <a:effectLst/>
                <a:ea typeface="Arial" panose="020B0604020202020204" pitchFamily="34" charset="0"/>
              </a:rPr>
              <a:t> </a:t>
            </a:r>
            <a:r>
              <a:rPr lang="de-DE" sz="1600" b="1" spc="-20" dirty="0">
                <a:solidFill>
                  <a:srgbClr val="000000"/>
                </a:solidFill>
                <a:effectLst/>
                <a:ea typeface="Arial" panose="020B0604020202020204" pitchFamily="34" charset="0"/>
              </a:rPr>
              <a:t>1933</a:t>
            </a:r>
            <a:endParaRPr lang="de-DE" sz="1600" b="1" dirty="0">
              <a:effectLst/>
              <a:ea typeface="Arial" panose="020B0604020202020204" pitchFamily="34" charset="0"/>
            </a:endParaRPr>
          </a:p>
          <a:p>
            <a:pPr marL="143510" marR="173355">
              <a:lnSpc>
                <a:spcPct val="112000"/>
              </a:lnSpc>
              <a:spcBef>
                <a:spcPts val="635"/>
              </a:spcBef>
              <a:spcAft>
                <a:spcPts val="0"/>
              </a:spcAft>
            </a:pPr>
            <a:r>
              <a:rPr lang="de-DE" sz="1600" dirty="0">
                <a:solidFill>
                  <a:srgbClr val="000000"/>
                </a:solidFill>
                <a:effectLst/>
                <a:ea typeface="Arial Narrow" panose="020B0606020202030204" pitchFamily="34" charset="0"/>
                <a:cs typeface="Arial Narrow" panose="020B0606020202030204" pitchFamily="34" charset="0"/>
              </a:rPr>
              <a:t>Hier kündigte Bundeskanzlers </a:t>
            </a:r>
            <a:r>
              <a:rPr lang="de-DE" sz="1600" b="1" dirty="0">
                <a:solidFill>
                  <a:srgbClr val="000000"/>
                </a:solidFill>
                <a:effectLst/>
                <a:ea typeface="Arial Narrow" panose="020B0606020202030204" pitchFamily="34" charset="0"/>
                <a:cs typeface="Arial Narrow" panose="020B0606020202030204" pitchFamily="34" charset="0"/>
              </a:rPr>
              <a:t>Engelbert Dollfuß </a:t>
            </a:r>
            <a:r>
              <a:rPr lang="de-DE" sz="1600" dirty="0">
                <a:solidFill>
                  <a:srgbClr val="000000"/>
                </a:solidFill>
                <a:effectLst/>
                <a:ea typeface="Arial Narrow" panose="020B0606020202030204" pitchFamily="34" charset="0"/>
                <a:cs typeface="Arial Narrow" panose="020B0606020202030204" pitchFamily="34" charset="0"/>
              </a:rPr>
              <a:t>im Rahmen eines so genannten Generalappells der Vaterländischen</a:t>
            </a:r>
            <a:r>
              <a:rPr lang="de-DE" sz="1600" spc="-25" dirty="0">
                <a:solidFill>
                  <a:srgbClr val="000000"/>
                </a:solidFill>
                <a:effectLst/>
                <a:ea typeface="Arial Narrow" panose="020B0606020202030204" pitchFamily="34" charset="0"/>
                <a:cs typeface="Arial Narrow" panose="020B0606020202030204" pitchFamily="34" charset="0"/>
              </a:rPr>
              <a:t> </a:t>
            </a:r>
            <a:r>
              <a:rPr lang="de-DE" sz="1600" dirty="0">
                <a:solidFill>
                  <a:srgbClr val="000000"/>
                </a:solidFill>
                <a:effectLst/>
                <a:ea typeface="Arial Narrow" panose="020B0606020202030204" pitchFamily="34" charset="0"/>
                <a:cs typeface="Arial Narrow" panose="020B0606020202030204" pitchFamily="34" charset="0"/>
              </a:rPr>
              <a:t>Front</a:t>
            </a:r>
            <a:r>
              <a:rPr lang="de-DE" sz="1600" spc="-25" dirty="0">
                <a:solidFill>
                  <a:srgbClr val="000000"/>
                </a:solidFill>
                <a:effectLst/>
                <a:ea typeface="Arial Narrow" panose="020B0606020202030204" pitchFamily="34" charset="0"/>
                <a:cs typeface="Arial Narrow" panose="020B0606020202030204" pitchFamily="34" charset="0"/>
              </a:rPr>
              <a:t> </a:t>
            </a:r>
            <a:r>
              <a:rPr lang="de-DE" sz="1600" dirty="0">
                <a:solidFill>
                  <a:srgbClr val="000000"/>
                </a:solidFill>
                <a:effectLst/>
                <a:ea typeface="Arial Narrow" panose="020B0606020202030204" pitchFamily="34" charset="0"/>
                <a:cs typeface="Arial Narrow" panose="020B0606020202030204" pitchFamily="34" charset="0"/>
              </a:rPr>
              <a:t>auf</a:t>
            </a:r>
            <a:r>
              <a:rPr lang="de-DE" sz="1600" spc="-25" dirty="0">
                <a:solidFill>
                  <a:srgbClr val="000000"/>
                </a:solidFill>
                <a:effectLst/>
                <a:ea typeface="Arial Narrow" panose="020B0606020202030204" pitchFamily="34" charset="0"/>
                <a:cs typeface="Arial Narrow" panose="020B0606020202030204" pitchFamily="34" charset="0"/>
              </a:rPr>
              <a:t> </a:t>
            </a:r>
            <a:r>
              <a:rPr lang="de-DE" sz="1600" dirty="0">
                <a:solidFill>
                  <a:srgbClr val="000000"/>
                </a:solidFill>
                <a:effectLst/>
                <a:ea typeface="Arial Narrow" panose="020B0606020202030204" pitchFamily="34" charset="0"/>
                <a:cs typeface="Arial Narrow" panose="020B0606020202030204" pitchFamily="34" charset="0"/>
              </a:rPr>
              <a:t>dem</a:t>
            </a:r>
            <a:r>
              <a:rPr lang="de-DE" sz="1600" spc="-25" dirty="0">
                <a:solidFill>
                  <a:srgbClr val="000000"/>
                </a:solidFill>
                <a:effectLst/>
                <a:ea typeface="Arial Narrow" panose="020B0606020202030204" pitchFamily="34" charset="0"/>
                <a:cs typeface="Arial Narrow" panose="020B0606020202030204" pitchFamily="34" charset="0"/>
              </a:rPr>
              <a:t> </a:t>
            </a:r>
            <a:r>
              <a:rPr lang="de-DE" sz="1600" dirty="0">
                <a:solidFill>
                  <a:srgbClr val="000000"/>
                </a:solidFill>
                <a:effectLst/>
                <a:ea typeface="Arial Narrow" panose="020B0606020202030204" pitchFamily="34" charset="0"/>
                <a:cs typeface="Arial Narrow" panose="020B0606020202030204" pitchFamily="34" charset="0"/>
              </a:rPr>
              <a:t>Wiener</a:t>
            </a:r>
            <a:r>
              <a:rPr lang="de-DE" sz="1600" spc="-25" dirty="0">
                <a:solidFill>
                  <a:srgbClr val="000000"/>
                </a:solidFill>
                <a:effectLst/>
                <a:ea typeface="Arial Narrow" panose="020B0606020202030204" pitchFamily="34" charset="0"/>
                <a:cs typeface="Arial Narrow" panose="020B0606020202030204" pitchFamily="34" charset="0"/>
              </a:rPr>
              <a:t> </a:t>
            </a:r>
            <a:r>
              <a:rPr lang="de-DE" sz="1600" dirty="0">
                <a:solidFill>
                  <a:srgbClr val="000000"/>
                </a:solidFill>
                <a:effectLst/>
                <a:ea typeface="Arial Narrow" panose="020B0606020202030204" pitchFamily="34" charset="0"/>
                <a:cs typeface="Arial Narrow" panose="020B0606020202030204" pitchFamily="34" charset="0"/>
              </a:rPr>
              <a:t>Trabrennplatz</a:t>
            </a:r>
            <a:r>
              <a:rPr lang="de-DE" sz="1600" spc="-25" dirty="0">
                <a:solidFill>
                  <a:srgbClr val="000000"/>
                </a:solidFill>
                <a:effectLst/>
                <a:ea typeface="Arial Narrow" panose="020B0606020202030204" pitchFamily="34" charset="0"/>
                <a:cs typeface="Arial Narrow" panose="020B0606020202030204" pitchFamily="34" charset="0"/>
              </a:rPr>
              <a:t> </a:t>
            </a:r>
            <a:r>
              <a:rPr lang="de-DE" sz="1600" dirty="0">
                <a:solidFill>
                  <a:srgbClr val="000000"/>
                </a:solidFill>
                <a:effectLst/>
                <a:ea typeface="Arial Narrow" panose="020B0606020202030204" pitchFamily="34" charset="0"/>
                <a:cs typeface="Arial Narrow" panose="020B0606020202030204" pitchFamily="34" charset="0"/>
              </a:rPr>
              <a:t>am</a:t>
            </a:r>
            <a:r>
              <a:rPr lang="de-DE" sz="1600" spc="-25" dirty="0">
                <a:solidFill>
                  <a:srgbClr val="000000"/>
                </a:solidFill>
                <a:effectLst/>
                <a:ea typeface="Arial Narrow" panose="020B0606020202030204" pitchFamily="34" charset="0"/>
                <a:cs typeface="Arial Narrow" panose="020B0606020202030204" pitchFamily="34" charset="0"/>
              </a:rPr>
              <a:t> </a:t>
            </a:r>
            <a:r>
              <a:rPr lang="de-DE" sz="1600" dirty="0">
                <a:solidFill>
                  <a:srgbClr val="000000"/>
                </a:solidFill>
                <a:effectLst/>
                <a:ea typeface="Arial Narrow" panose="020B0606020202030204" pitchFamily="34" charset="0"/>
                <a:cs typeface="Arial Narrow" panose="020B0606020202030204" pitchFamily="34" charset="0"/>
              </a:rPr>
              <a:t>11.</a:t>
            </a:r>
            <a:r>
              <a:rPr lang="de-DE" sz="1600" spc="-25" dirty="0">
                <a:solidFill>
                  <a:srgbClr val="000000"/>
                </a:solidFill>
                <a:effectLst/>
                <a:ea typeface="Arial Narrow" panose="020B0606020202030204" pitchFamily="34" charset="0"/>
                <a:cs typeface="Arial Narrow" panose="020B0606020202030204" pitchFamily="34" charset="0"/>
              </a:rPr>
              <a:t> </a:t>
            </a:r>
            <a:r>
              <a:rPr lang="de-DE" sz="1600" dirty="0">
                <a:solidFill>
                  <a:srgbClr val="000000"/>
                </a:solidFill>
                <a:effectLst/>
                <a:ea typeface="Arial Narrow" panose="020B0606020202030204" pitchFamily="34" charset="0"/>
                <a:cs typeface="Arial Narrow" panose="020B0606020202030204" pitchFamily="34" charset="0"/>
              </a:rPr>
              <a:t>September die Errichtung eines autoritären Führerstaates an. Dies geschah vor dem Hintergrund des österreichischen Katholikentages</a:t>
            </a:r>
            <a:r>
              <a:rPr lang="de-DE" sz="1600" spc="-90" dirty="0">
                <a:solidFill>
                  <a:srgbClr val="000000"/>
                </a:solidFill>
                <a:effectLst/>
                <a:ea typeface="Arial Narrow" panose="020B0606020202030204" pitchFamily="34" charset="0"/>
                <a:cs typeface="Arial Narrow" panose="020B0606020202030204" pitchFamily="34" charset="0"/>
              </a:rPr>
              <a:t> </a:t>
            </a:r>
            <a:r>
              <a:rPr lang="de-DE" sz="1600" dirty="0">
                <a:solidFill>
                  <a:srgbClr val="000000"/>
                </a:solidFill>
                <a:effectLst/>
                <a:ea typeface="Arial Narrow" panose="020B0606020202030204" pitchFamily="34" charset="0"/>
                <a:cs typeface="Arial Narrow" panose="020B0606020202030204" pitchFamily="34" charset="0"/>
              </a:rPr>
              <a:t>1933.</a:t>
            </a:r>
            <a:endParaRPr lang="de-DE" sz="1600" dirty="0">
              <a:effectLst/>
              <a:ea typeface="Arial Narrow" panose="020B0606020202030204" pitchFamily="34" charset="0"/>
              <a:cs typeface="Arial Narrow" panose="020B0606020202030204" pitchFamily="34" charset="0"/>
            </a:endParaRPr>
          </a:p>
          <a:p>
            <a:pPr marL="143510">
              <a:spcBef>
                <a:spcPts val="570"/>
              </a:spcBef>
              <a:spcAft>
                <a:spcPts val="0"/>
              </a:spcAft>
            </a:pPr>
            <a:r>
              <a:rPr lang="de-DE" sz="1800" i="1"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„Wir</a:t>
            </a:r>
            <a:r>
              <a:rPr lang="de-DE" sz="1800" i="1" spc="-70"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wollen</a:t>
            </a:r>
            <a:r>
              <a:rPr lang="de-DE" sz="1800" i="1" spc="-70"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das</a:t>
            </a:r>
            <a:r>
              <a:rPr lang="de-DE" sz="1800" i="1" spc="-65"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neue</a:t>
            </a:r>
            <a:r>
              <a:rPr lang="de-DE" sz="1800" i="1" spc="-70"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spc="-10"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Österreich...</a:t>
            </a:r>
            <a:r>
              <a:rPr lang="de-DE" sz="1800" i="1"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Ich</a:t>
            </a:r>
            <a:r>
              <a:rPr lang="de-DE" sz="1800" i="1" spc="-30"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will</a:t>
            </a:r>
            <a:r>
              <a:rPr lang="de-DE" sz="1800" i="1" spc="-30"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heute</a:t>
            </a:r>
            <a:r>
              <a:rPr lang="de-DE" sz="1800" i="1" spc="-30"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all</a:t>
            </a:r>
            <a:r>
              <a:rPr lang="de-DE" sz="1800" i="1" spc="-30"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das,</a:t>
            </a:r>
            <a:r>
              <a:rPr lang="de-DE" sz="1800" i="1" spc="-45"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was</a:t>
            </a:r>
            <a:r>
              <a:rPr lang="de-DE" sz="1800" i="1" spc="-30"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insbesondere</a:t>
            </a:r>
            <a:r>
              <a:rPr lang="de-DE" sz="1800" i="1" spc="-30"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in</a:t>
            </a:r>
            <a:r>
              <a:rPr lang="de-DE" sz="1800" i="1" spc="-30"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unserem</a:t>
            </a:r>
            <a:r>
              <a:rPr lang="de-DE" sz="1800" i="1" spc="-30"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Parlament</a:t>
            </a:r>
            <a:r>
              <a:rPr lang="de-DE" sz="1800" i="1" spc="-30"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und</a:t>
            </a:r>
            <a:r>
              <a:rPr lang="de-DE" sz="1800" i="1" spc="-30"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in</a:t>
            </a:r>
            <a:r>
              <a:rPr lang="de-DE" sz="1800" i="1" spc="-30"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der </a:t>
            </a:r>
            <a:r>
              <a:rPr lang="de-DE" sz="1800" i="1" spc="-10"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sogenannten</a:t>
            </a:r>
            <a:r>
              <a:rPr lang="de-DE" sz="1800" i="1" spc="-15"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spc="-10"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Demokratie</a:t>
            </a:r>
            <a:r>
              <a:rPr lang="de-DE" sz="1800" i="1" spc="-15"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spc="-10"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gesündigt</a:t>
            </a:r>
            <a:r>
              <a:rPr lang="de-DE" sz="1800" i="1" spc="-15"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spc="-10"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worden</a:t>
            </a:r>
            <a:r>
              <a:rPr lang="de-DE" sz="1800" i="1" spc="-15"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spc="-10"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ist,</a:t>
            </a:r>
            <a:r>
              <a:rPr lang="de-DE" sz="1800" i="1" spc="-35"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spc="-10"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nicht</a:t>
            </a:r>
            <a:r>
              <a:rPr lang="de-DE" sz="1800" i="1" spc="-15"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spc="-10"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im</a:t>
            </a:r>
            <a:r>
              <a:rPr lang="de-DE" sz="1800" i="1" spc="-15"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spc="-10"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Einzelnen</a:t>
            </a:r>
            <a:r>
              <a:rPr lang="de-DE" sz="1800" i="1" spc="-15"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spc="-10"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anführen. </a:t>
            </a:r>
            <a:r>
              <a:rPr lang="de-DE" sz="1800" i="1"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Diejenigen, die</a:t>
            </a:r>
            <a:r>
              <a:rPr lang="de-DE" sz="1800" i="1" spc="105"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die</a:t>
            </a:r>
            <a:r>
              <a:rPr lang="de-DE" sz="1800" i="1" spc="105"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Entwicklung, wie</a:t>
            </a:r>
            <a:r>
              <a:rPr lang="de-DE" sz="1800" i="1" spc="105"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sie</a:t>
            </a:r>
            <a:r>
              <a:rPr lang="de-DE" sz="1800" i="1" spc="105"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jetzt</a:t>
            </a:r>
            <a:r>
              <a:rPr lang="de-DE" sz="1800" i="1" spc="105"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gekommen</a:t>
            </a:r>
            <a:r>
              <a:rPr lang="de-DE" sz="1800" i="1" spc="105"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ist, bedauern, mögen nur</a:t>
            </a:r>
            <a:r>
              <a:rPr lang="de-DE" sz="1800" i="1" spc="105"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selbst</a:t>
            </a:r>
            <a:r>
              <a:rPr lang="de-DE" sz="1800" i="1" spc="105"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im</a:t>
            </a:r>
            <a:r>
              <a:rPr lang="de-DE" sz="1800" i="1" spc="105"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eigenen</a:t>
            </a:r>
            <a:r>
              <a:rPr lang="de-DE" sz="1800" i="1" spc="105"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Schuldkonto</a:t>
            </a:r>
            <a:r>
              <a:rPr lang="de-DE" sz="1800" i="1" spc="105"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nachschauen</a:t>
            </a:r>
            <a:r>
              <a:rPr lang="de-DE" sz="1800" i="1" spc="105"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und</a:t>
            </a:r>
            <a:r>
              <a:rPr lang="de-DE" sz="1800" i="1" spc="105"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ihre</a:t>
            </a:r>
            <a:r>
              <a:rPr lang="de-DE" sz="1800" i="1" spc="105"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Sünden</a:t>
            </a:r>
            <a:r>
              <a:rPr lang="de-DE" sz="1800" i="1" spc="105"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richtig</a:t>
            </a:r>
            <a:r>
              <a:rPr lang="de-DE" sz="1800" i="1" spc="105"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ein- bekennen, dann</a:t>
            </a:r>
            <a:r>
              <a:rPr lang="de-DE" sz="1800" i="1" spc="105"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werden</a:t>
            </a:r>
            <a:r>
              <a:rPr lang="de-DE" sz="1800" i="1" spc="105"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sie</a:t>
            </a:r>
            <a:r>
              <a:rPr lang="de-DE" sz="1800" i="1" spc="105"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die</a:t>
            </a:r>
            <a:r>
              <a:rPr lang="de-DE" sz="1800" i="1" spc="105"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Entwicklung</a:t>
            </a:r>
            <a:r>
              <a:rPr lang="de-DE" sz="1800" i="1" spc="105"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unserer</a:t>
            </a:r>
            <a:r>
              <a:rPr lang="de-DE" sz="1800" i="1" spc="105"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Zeit</a:t>
            </a:r>
            <a:r>
              <a:rPr lang="de-DE" sz="1800" i="1" spc="105"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schon</a:t>
            </a:r>
            <a:r>
              <a:rPr lang="de-DE" sz="1800" i="1" spc="105"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richtig</a:t>
            </a:r>
            <a:r>
              <a:rPr lang="de-DE" sz="1800" i="1" spc="105"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verstehen.</a:t>
            </a:r>
            <a:r>
              <a:rPr lang="de-DE" sz="1800" i="1" spc="-90"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So</a:t>
            </a:r>
            <a:r>
              <a:rPr lang="de-DE" sz="1800" i="1" spc="-75"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war</a:t>
            </a:r>
            <a:r>
              <a:rPr lang="de-DE" sz="1800" i="1" spc="-70"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es</a:t>
            </a:r>
            <a:r>
              <a:rPr lang="de-DE" sz="1800" i="1" spc="-75"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fast</a:t>
            </a:r>
            <a:r>
              <a:rPr lang="de-DE" sz="1800" i="1" spc="-70"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natürlich,</a:t>
            </a:r>
            <a:r>
              <a:rPr lang="de-DE" sz="1800" i="1" spc="-90"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wenn</a:t>
            </a:r>
            <a:r>
              <a:rPr lang="de-DE" sz="1800" i="1" spc="-70"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auch</a:t>
            </a:r>
            <a:r>
              <a:rPr lang="de-DE" sz="1800" i="1" spc="-75"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überraschend,</a:t>
            </a:r>
            <a:r>
              <a:rPr lang="de-DE" sz="1800" i="1" spc="-90"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was</a:t>
            </a:r>
            <a:r>
              <a:rPr lang="de-DE" sz="1800" i="1" spc="-70"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sich</a:t>
            </a:r>
            <a:r>
              <a:rPr lang="de-DE" sz="1800" i="1" spc="-75"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am</a:t>
            </a:r>
            <a:r>
              <a:rPr lang="de-DE" sz="1800" i="1" spc="-70"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4.</a:t>
            </a:r>
            <a:r>
              <a:rPr lang="de-DE" sz="1800" i="1" spc="-75"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März dieses</a:t>
            </a:r>
            <a:r>
              <a:rPr lang="de-DE" sz="1800" i="1" spc="-65"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Jahres</a:t>
            </a:r>
            <a:r>
              <a:rPr lang="de-DE" sz="1800" i="1" spc="-65"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in</a:t>
            </a:r>
            <a:r>
              <a:rPr lang="de-DE" sz="1800" i="1" spc="-65"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unserem</a:t>
            </a:r>
            <a:r>
              <a:rPr lang="de-DE" sz="1800" i="1" spc="-65"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Parlament</a:t>
            </a:r>
            <a:r>
              <a:rPr lang="de-DE" sz="1800" i="1" spc="-65"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abgespielt</a:t>
            </a:r>
            <a:r>
              <a:rPr lang="de-DE" sz="1800" i="1" spc="-65"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hat:</a:t>
            </a:r>
            <a:r>
              <a:rPr lang="de-DE" sz="1800" i="1" spc="-65"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Das</a:t>
            </a:r>
            <a:r>
              <a:rPr lang="de-DE" sz="1800" i="1" spc="-65"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Parlament</a:t>
            </a:r>
            <a:r>
              <a:rPr lang="de-DE" sz="1800" i="1" spc="-65"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hat</a:t>
            </a:r>
            <a:r>
              <a:rPr lang="de-DE" sz="1800" i="1" spc="-65"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sich selbst ausgeschaltet, ist an seiner eigenen Demagogie</a:t>
            </a:r>
            <a:r>
              <a:rPr lang="de-DE" sz="1800" i="0" dirty="0">
                <a:solidFill>
                  <a:srgbClr val="000000"/>
                </a:solidFill>
                <a:effectLst/>
                <a:latin typeface="Arial" panose="020B0604020202020204" pitchFamily="34" charset="0"/>
                <a:ea typeface="Arial Narrow" panose="020B0606020202030204" pitchFamily="34" charset="0"/>
                <a:cs typeface="Arial Narrow" panose="020B0606020202030204" pitchFamily="34" charset="0"/>
              </a:rPr>
              <a:t> </a:t>
            </a:r>
            <a:r>
              <a:rPr lang="de-DE" sz="1800" i="1"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und </a:t>
            </a:r>
            <a:r>
              <a:rPr lang="de-DE" sz="1800" i="1" dirty="0" err="1">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Formalistik</a:t>
            </a:r>
            <a:r>
              <a:rPr lang="de-DE" sz="1800" i="0" dirty="0">
                <a:solidFill>
                  <a:srgbClr val="000000"/>
                </a:solidFill>
                <a:effectLst/>
                <a:latin typeface="Arial" panose="020B0604020202020204" pitchFamily="34" charset="0"/>
                <a:ea typeface="Arial Narrow" panose="020B0606020202030204" pitchFamily="34" charset="0"/>
                <a:cs typeface="Arial Narrow" panose="020B0606020202030204" pitchFamily="34" charset="0"/>
              </a:rPr>
              <a:t> </a:t>
            </a:r>
            <a:r>
              <a:rPr lang="de-DE" sz="1800" i="1"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zugrunde gegangen. Dieses Parlament, eine solche Volksvertretung, eine solche</a:t>
            </a:r>
            <a:r>
              <a:rPr lang="de-DE" sz="1800" i="1" spc="400"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Führung</a:t>
            </a:r>
            <a:r>
              <a:rPr lang="de-DE" sz="1800" i="1" spc="-25"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unseres</a:t>
            </a:r>
            <a:r>
              <a:rPr lang="de-DE" sz="1800" i="1" spc="-25"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Volkes,</a:t>
            </a:r>
            <a:r>
              <a:rPr lang="de-DE" sz="1800" i="1" spc="-45"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wird</a:t>
            </a:r>
            <a:r>
              <a:rPr lang="de-DE" sz="1800" i="1" spc="-25"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und</a:t>
            </a:r>
            <a:r>
              <a:rPr lang="de-DE" sz="1800" i="1" spc="-25"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darf</a:t>
            </a:r>
            <a:r>
              <a:rPr lang="de-DE" sz="1800" i="1" spc="-25"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nie</a:t>
            </a:r>
            <a:r>
              <a:rPr lang="de-DE" sz="1800" i="1" spc="-25"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a:t>
            </a:r>
            <a:r>
              <a:rPr lang="de-DE" sz="1800" i="1"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wiederkommen.“</a:t>
            </a:r>
          </a:p>
          <a:p>
            <a:pPr marL="143510">
              <a:spcBef>
                <a:spcPts val="570"/>
              </a:spcBef>
              <a:spcAft>
                <a:spcPts val="0"/>
              </a:spcAft>
            </a:pPr>
            <a:endParaRPr lang="de-DE" sz="1800" dirty="0">
              <a:effectLst/>
              <a:latin typeface="Arial" panose="020B0604020202020204" pitchFamily="34" charset="0"/>
              <a:ea typeface="Arial" panose="020B0604020202020204" pitchFamily="34" charset="0"/>
            </a:endParaRPr>
          </a:p>
          <a:p>
            <a:pPr marR="447040" lvl="0">
              <a:lnSpc>
                <a:spcPct val="97000"/>
              </a:lnSpc>
              <a:spcAft>
                <a:spcPts val="0"/>
              </a:spcAft>
              <a:buSzPts val="800"/>
              <a:tabLst>
                <a:tab pos="233680" algn="l"/>
              </a:tabLst>
            </a:pPr>
            <a:r>
              <a:rPr lang="de-DE" sz="1200" spc="-10" dirty="0" err="1">
                <a:solidFill>
                  <a:srgbClr val="000000"/>
                </a:solidFill>
                <a:latin typeface="Calibri" panose="020F0502020204030204" pitchFamily="34" charset="0"/>
                <a:ea typeface="Calibri" panose="020F0502020204030204" pitchFamily="34" charset="0"/>
                <a:cs typeface="Calibri" panose="020F0502020204030204" pitchFamily="34" charset="0"/>
                <a:hlinkClick r:id="rId5"/>
              </a:rPr>
              <a:t>a</a:t>
            </a:r>
            <a:r>
              <a:rPr lang="de-DE" sz="1200" u="none" strike="noStrike" spc="-10" dirty="0" err="1">
                <a:solidFill>
                  <a:srgbClr val="000000"/>
                </a:solidFill>
                <a:latin typeface="Calibri" panose="020F0502020204030204" pitchFamily="34" charset="0"/>
                <a:ea typeface="Calibri" panose="020F0502020204030204" pitchFamily="34" charset="0"/>
                <a:cs typeface="Calibri" panose="020F0502020204030204" pitchFamily="34" charset="0"/>
                <a:hlinkClick r:id="rId5"/>
              </a:rPr>
              <a:t>us:</a:t>
            </a:r>
            <a:r>
              <a:rPr lang="de-DE" sz="1200" u="none" strike="noStrike" spc="-1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5"/>
              </a:rPr>
              <a:t>https</a:t>
            </a:r>
            <a:r>
              <a:rPr lang="de-DE" sz="1200" u="none" strike="noStrike" spc="-10"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5"/>
              </a:rPr>
              <a:t>://austria-forum.org/af/Wissenssammlungen/Symbole/Faschismus_-_die_</a:t>
            </a:r>
            <a:r>
              <a:rPr lang="de-DE" sz="1200" spc="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de-DE" sz="1200" u="none" strike="noStrike" spc="0"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5"/>
              </a:rPr>
              <a:t>Symbole/Trabrennplatzrede_1933</a:t>
            </a:r>
            <a:r>
              <a:rPr lang="de-DE" sz="1200" spc="-4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de-DE" sz="1200" dirty="0">
                <a:solidFill>
                  <a:srgbClr val="000000"/>
                </a:solidFill>
                <a:latin typeface="Calibri" panose="020F0502020204030204" pitchFamily="34" charset="0"/>
                <a:ea typeface="Calibri" panose="020F0502020204030204" pitchFamily="34" charset="0"/>
                <a:cs typeface="Calibri" panose="020F0502020204030204" pitchFamily="34" charset="0"/>
              </a:rPr>
              <a:t>[letzter Zugriff am</a:t>
            </a:r>
            <a:r>
              <a:rPr lang="de-DE" sz="1200" spc="-4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de-DE" sz="1200" spc="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7.8.2018]</a:t>
            </a:r>
            <a:endParaRPr lang="de-DE" sz="1200" spc="0" dirty="0">
              <a:effectLst/>
              <a:latin typeface="Calibri" panose="020F0502020204030204" pitchFamily="34" charset="0"/>
              <a:ea typeface="Calibri" panose="020F0502020204030204" pitchFamily="34" charset="0"/>
              <a:cs typeface="Calibri" panose="020F0502020204030204" pitchFamily="34" charset="0"/>
            </a:endParaRPr>
          </a:p>
          <a:p>
            <a:endParaRPr lang="de-DE" b="1" dirty="0"/>
          </a:p>
          <a:p>
            <a:endParaRPr lang="de-DE" b="1" dirty="0"/>
          </a:p>
          <a:p>
            <a:endParaRPr lang="de-DE" b="1" dirty="0"/>
          </a:p>
          <a:p>
            <a:endParaRPr lang="de-DE" b="1" dirty="0"/>
          </a:p>
        </p:txBody>
      </p:sp>
      <p:pic>
        <p:nvPicPr>
          <p:cNvPr id="3074" name="Picture 2" descr="Bildergebnis für Trabrennplatz Rede Dollfuß">
            <a:extLst>
              <a:ext uri="{FF2B5EF4-FFF2-40B4-BE49-F238E27FC236}">
                <a16:creationId xmlns:a16="http://schemas.microsoft.com/office/drawing/2014/main" id="{CE4B05DC-F71A-4184-A428-E4F4DD08AB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46566" y="5041567"/>
            <a:ext cx="2239158" cy="1628478"/>
          </a:xfrm>
          <a:prstGeom prst="rect">
            <a:avLst/>
          </a:prstGeom>
          <a:noFill/>
          <a:extLst>
            <a:ext uri="{909E8E84-426E-40DD-AFC4-6F175D3DCCD1}">
              <a14:hiddenFill xmlns:a14="http://schemas.microsoft.com/office/drawing/2010/main">
                <a:solidFill>
                  <a:srgbClr val="FFFFFF"/>
                </a:solidFill>
              </a14:hiddenFill>
            </a:ext>
          </a:extLst>
        </p:spPr>
      </p:pic>
      <p:pic>
        <p:nvPicPr>
          <p:cNvPr id="2" name="BKDollfuss_11091933">
            <a:hlinkClick r:id="" action="ppaction://media"/>
            <a:extLst>
              <a:ext uri="{FF2B5EF4-FFF2-40B4-BE49-F238E27FC236}">
                <a16:creationId xmlns:a16="http://schemas.microsoft.com/office/drawing/2014/main" id="{58ACF653-7742-4FCE-A2E8-761BBD86720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7536" y="5612124"/>
            <a:ext cx="487363" cy="487363"/>
          </a:xfrm>
          <a:prstGeom prst="rect">
            <a:avLst/>
          </a:prstGeom>
        </p:spPr>
      </p:pic>
      <p:pic>
        <p:nvPicPr>
          <p:cNvPr id="5" name="Grafik 4">
            <a:extLst>
              <a:ext uri="{FF2B5EF4-FFF2-40B4-BE49-F238E27FC236}">
                <a16:creationId xmlns:a16="http://schemas.microsoft.com/office/drawing/2014/main" id="{50AE1001-95BF-43BD-93C9-43159D55F4A7}"/>
              </a:ext>
            </a:extLst>
          </p:cNvPr>
          <p:cNvPicPr>
            <a:picLocks noChangeAspect="1"/>
          </p:cNvPicPr>
          <p:nvPr/>
        </p:nvPicPr>
        <p:blipFill>
          <a:blip r:embed="rId8"/>
          <a:stretch>
            <a:fillRect/>
          </a:stretch>
        </p:blipFill>
        <p:spPr>
          <a:xfrm>
            <a:off x="9789041" y="4442542"/>
            <a:ext cx="2041451" cy="2041451"/>
          </a:xfrm>
          <a:prstGeom prst="rect">
            <a:avLst/>
          </a:prstGeom>
        </p:spPr>
      </p:pic>
      <p:sp>
        <p:nvSpPr>
          <p:cNvPr id="8" name="Textfeld 7">
            <a:extLst>
              <a:ext uri="{FF2B5EF4-FFF2-40B4-BE49-F238E27FC236}">
                <a16:creationId xmlns:a16="http://schemas.microsoft.com/office/drawing/2014/main" id="{C7CEB9F9-6495-4581-A1F1-4EAC41B2EA06}"/>
              </a:ext>
            </a:extLst>
          </p:cNvPr>
          <p:cNvSpPr txBox="1"/>
          <p:nvPr/>
        </p:nvSpPr>
        <p:spPr>
          <a:xfrm>
            <a:off x="8399250" y="5154986"/>
            <a:ext cx="1576873" cy="861774"/>
          </a:xfrm>
          <a:prstGeom prst="rect">
            <a:avLst/>
          </a:prstGeom>
          <a:noFill/>
        </p:spPr>
        <p:txBody>
          <a:bodyPr wrap="square" rtlCol="0">
            <a:spAutoFit/>
          </a:bodyPr>
          <a:lstStyle/>
          <a:p>
            <a:r>
              <a:rPr lang="de-DE" sz="1400" b="1" dirty="0"/>
              <a:t>CR-Code</a:t>
            </a:r>
          </a:p>
          <a:p>
            <a:r>
              <a:rPr lang="de-DE" sz="1200" dirty="0"/>
              <a:t>Austrofaschismus</a:t>
            </a:r>
          </a:p>
          <a:p>
            <a:r>
              <a:rPr lang="de-DE" sz="1200" dirty="0"/>
              <a:t>elektronische Pinnwand</a:t>
            </a:r>
          </a:p>
        </p:txBody>
      </p:sp>
    </p:spTree>
    <p:extLst>
      <p:ext uri="{BB962C8B-B14F-4D97-AF65-F5344CB8AC3E}">
        <p14:creationId xmlns:p14="http://schemas.microsoft.com/office/powerpoint/2010/main" val="4016983936"/>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2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6386010" y="842705"/>
            <a:ext cx="248786" cy="369332"/>
          </a:xfrm>
          <a:prstGeom prst="rect">
            <a:avLst/>
          </a:prstGeom>
        </p:spPr>
        <p:txBody>
          <a:bodyPr wrap="none">
            <a:spAutoFit/>
          </a:bodyPr>
          <a:lstStyle/>
          <a:p>
            <a:r>
              <a:rPr lang="de-DE" b="1" dirty="0"/>
              <a:t> </a:t>
            </a:r>
          </a:p>
        </p:txBody>
      </p:sp>
      <p:sp>
        <p:nvSpPr>
          <p:cNvPr id="6" name="Textfeld 5">
            <a:extLst>
              <a:ext uri="{FF2B5EF4-FFF2-40B4-BE49-F238E27FC236}">
                <a16:creationId xmlns:a16="http://schemas.microsoft.com/office/drawing/2014/main" id="{C08B7C9F-8B08-434A-9BA3-64CC898F991F}"/>
              </a:ext>
            </a:extLst>
          </p:cNvPr>
          <p:cNvSpPr txBox="1"/>
          <p:nvPr/>
        </p:nvSpPr>
        <p:spPr>
          <a:xfrm>
            <a:off x="648587" y="246482"/>
            <a:ext cx="10409274" cy="1415772"/>
          </a:xfrm>
          <a:prstGeom prst="rect">
            <a:avLst/>
          </a:prstGeom>
          <a:noFill/>
        </p:spPr>
        <p:txBody>
          <a:bodyPr wrap="square" rtlCol="0">
            <a:spAutoFit/>
          </a:bodyPr>
          <a:lstStyle/>
          <a:p>
            <a:r>
              <a:rPr lang="de-DE" b="1" dirty="0"/>
              <a:t>  </a:t>
            </a:r>
            <a:r>
              <a:rPr lang="de-DE" sz="2000" b="1" dirty="0"/>
              <a:t>Die Zeit der autoritären Diktatur</a:t>
            </a:r>
          </a:p>
          <a:p>
            <a:endParaRPr lang="de-DE" sz="1200" b="1" dirty="0"/>
          </a:p>
          <a:p>
            <a:endParaRPr lang="de-DE" b="1" dirty="0"/>
          </a:p>
          <a:p>
            <a:r>
              <a:rPr lang="de-DE" b="1" dirty="0"/>
              <a:t>  Die Kanzlerschaft von Engelbert Dollfuß im Spiegel der Forschung </a:t>
            </a:r>
          </a:p>
          <a:p>
            <a:endParaRPr lang="de-DE" b="1" dirty="0"/>
          </a:p>
        </p:txBody>
      </p:sp>
      <p:pic>
        <p:nvPicPr>
          <p:cNvPr id="2" name="Grafik 1">
            <a:extLst>
              <a:ext uri="{FF2B5EF4-FFF2-40B4-BE49-F238E27FC236}">
                <a16:creationId xmlns:a16="http://schemas.microsoft.com/office/drawing/2014/main" id="{4476C3FA-056B-4EA4-91D6-73DB6C05ACF6}"/>
              </a:ext>
            </a:extLst>
          </p:cNvPr>
          <p:cNvPicPr>
            <a:picLocks noChangeAspect="1"/>
          </p:cNvPicPr>
          <p:nvPr/>
        </p:nvPicPr>
        <p:blipFill>
          <a:blip r:embed="rId3"/>
          <a:stretch>
            <a:fillRect/>
          </a:stretch>
        </p:blipFill>
        <p:spPr>
          <a:xfrm>
            <a:off x="659221" y="1488557"/>
            <a:ext cx="5284379" cy="5207810"/>
          </a:xfrm>
          <a:prstGeom prst="rect">
            <a:avLst/>
          </a:prstGeom>
        </p:spPr>
      </p:pic>
      <p:sp>
        <p:nvSpPr>
          <p:cNvPr id="3" name="Textfeld 2">
            <a:extLst>
              <a:ext uri="{FF2B5EF4-FFF2-40B4-BE49-F238E27FC236}">
                <a16:creationId xmlns:a16="http://schemas.microsoft.com/office/drawing/2014/main" id="{E3614DBE-AC7C-482E-843B-06B8804D9F45}"/>
              </a:ext>
            </a:extLst>
          </p:cNvPr>
          <p:cNvSpPr txBox="1"/>
          <p:nvPr/>
        </p:nvSpPr>
        <p:spPr>
          <a:xfrm>
            <a:off x="5773482" y="2227700"/>
            <a:ext cx="5114261" cy="3743461"/>
          </a:xfrm>
          <a:prstGeom prst="rect">
            <a:avLst/>
          </a:prstGeom>
          <a:noFill/>
        </p:spPr>
        <p:txBody>
          <a:bodyPr wrap="square" rtlCol="0">
            <a:spAutoFit/>
          </a:bodyPr>
          <a:lstStyle/>
          <a:p>
            <a:pPr marL="376555" marR="1475740">
              <a:lnSpc>
                <a:spcPct val="97000"/>
              </a:lnSpc>
              <a:spcBef>
                <a:spcPts val="475"/>
              </a:spcBef>
              <a:spcAft>
                <a:spcPts val="0"/>
              </a:spcAft>
            </a:pPr>
            <a:r>
              <a:rPr lang="de-DE" sz="1600" dirty="0">
                <a:effectLst/>
                <a:latin typeface="Arial" panose="020B0604020202020204" pitchFamily="34" charset="0"/>
                <a:ea typeface="Arial" panose="020B0604020202020204" pitchFamily="34" charset="0"/>
              </a:rPr>
              <a:t>Diese</a:t>
            </a:r>
            <a:r>
              <a:rPr lang="de-DE" sz="1600" spc="-60" dirty="0">
                <a:effectLst/>
                <a:latin typeface="Arial" panose="020B0604020202020204" pitchFamily="34" charset="0"/>
                <a:ea typeface="Arial" panose="020B0604020202020204" pitchFamily="34" charset="0"/>
              </a:rPr>
              <a:t> </a:t>
            </a:r>
            <a:r>
              <a:rPr lang="de-DE" sz="1600" spc="-60" dirty="0">
                <a:latin typeface="Arial" panose="020B0604020202020204" pitchFamily="34" charset="0"/>
                <a:ea typeface="Arial" panose="020B0604020202020204" pitchFamily="34" charset="0"/>
              </a:rPr>
              <a:t>zum Teil kontroversen </a:t>
            </a:r>
            <a:r>
              <a:rPr lang="de-DE" sz="1600" spc="-55" dirty="0">
                <a:effectLst/>
                <a:latin typeface="Arial" panose="020B0604020202020204" pitchFamily="34" charset="0"/>
                <a:ea typeface="Arial" panose="020B0604020202020204" pitchFamily="34" charset="0"/>
              </a:rPr>
              <a:t> Positionen </a:t>
            </a:r>
            <a:r>
              <a:rPr lang="de-DE" sz="1600" dirty="0">
                <a:effectLst/>
                <a:latin typeface="Arial" panose="020B0604020202020204" pitchFamily="34" charset="0"/>
                <a:ea typeface="Arial" panose="020B0604020202020204" pitchFamily="34" charset="0"/>
              </a:rPr>
              <a:t>wurden</a:t>
            </a:r>
            <a:r>
              <a:rPr lang="de-DE" sz="1600" spc="-60" dirty="0">
                <a:effectLst/>
                <a:latin typeface="Arial" panose="020B0604020202020204" pitchFamily="34" charset="0"/>
                <a:ea typeface="Arial" panose="020B0604020202020204" pitchFamily="34" charset="0"/>
              </a:rPr>
              <a:t> </a:t>
            </a:r>
            <a:r>
              <a:rPr lang="de-DE" sz="1600" dirty="0">
                <a:effectLst/>
                <a:latin typeface="Arial" panose="020B0604020202020204" pitchFamily="34" charset="0"/>
                <a:ea typeface="Arial" panose="020B0604020202020204" pitchFamily="34" charset="0"/>
              </a:rPr>
              <a:t>diskutiert</a:t>
            </a:r>
            <a:r>
              <a:rPr lang="de-DE" sz="1600" spc="-55" dirty="0">
                <a:effectLst/>
                <a:latin typeface="Arial" panose="020B0604020202020204" pitchFamily="34" charset="0"/>
                <a:ea typeface="Arial" panose="020B0604020202020204" pitchFamily="34" charset="0"/>
              </a:rPr>
              <a:t> </a:t>
            </a:r>
            <a:r>
              <a:rPr lang="de-DE" sz="1600" spc="-60" dirty="0">
                <a:effectLst/>
                <a:latin typeface="Arial" panose="020B0604020202020204" pitchFamily="34" charset="0"/>
                <a:ea typeface="Arial" panose="020B0604020202020204" pitchFamily="34" charset="0"/>
              </a:rPr>
              <a:t> </a:t>
            </a:r>
            <a:r>
              <a:rPr lang="de-DE" sz="1600" dirty="0">
                <a:effectLst/>
                <a:latin typeface="Arial" panose="020B0604020202020204" pitchFamily="34" charset="0"/>
                <a:ea typeface="Arial" panose="020B0604020202020204" pitchFamily="34" charset="0"/>
              </a:rPr>
              <a:t>und</a:t>
            </a:r>
            <a:r>
              <a:rPr lang="de-DE" sz="1600" spc="-60" dirty="0">
                <a:effectLst/>
                <a:latin typeface="Arial" panose="020B0604020202020204" pitchFamily="34" charset="0"/>
                <a:ea typeface="Arial" panose="020B0604020202020204" pitchFamily="34" charset="0"/>
              </a:rPr>
              <a:t> </a:t>
            </a:r>
            <a:r>
              <a:rPr lang="de-DE" sz="1600" spc="-60" dirty="0">
                <a:latin typeface="Arial" panose="020B0604020202020204" pitchFamily="34" charset="0"/>
                <a:ea typeface="Arial" panose="020B0604020202020204" pitchFamily="34" charset="0"/>
              </a:rPr>
              <a:t>reflektiert </a:t>
            </a:r>
            <a:r>
              <a:rPr lang="de-DE" sz="1600" spc="-55" dirty="0">
                <a:effectLst/>
                <a:latin typeface="Arial" panose="020B0604020202020204" pitchFamily="34" charset="0"/>
                <a:ea typeface="Arial" panose="020B0604020202020204" pitchFamily="34" charset="0"/>
              </a:rPr>
              <a:t> </a:t>
            </a:r>
            <a:r>
              <a:rPr lang="de-DE" sz="1600" dirty="0">
                <a:effectLst/>
                <a:latin typeface="Arial" panose="020B0604020202020204" pitchFamily="34" charset="0"/>
                <a:ea typeface="Arial" panose="020B0604020202020204" pitchFamily="34" charset="0"/>
              </a:rPr>
              <a:t>von hochrangigen Historikern wie</a:t>
            </a:r>
            <a:r>
              <a:rPr lang="de-DE" sz="1400" dirty="0">
                <a:effectLst/>
                <a:latin typeface="Arial" panose="020B0604020202020204" pitchFamily="34" charset="0"/>
                <a:ea typeface="Arial" panose="020B0604020202020204" pitchFamily="34" charset="0"/>
              </a:rPr>
              <a:t>:</a:t>
            </a:r>
            <a:r>
              <a:rPr lang="de-DE" sz="1400" spc="-60" dirty="0">
                <a:effectLst/>
                <a:latin typeface="Arial" panose="020B0604020202020204" pitchFamily="34" charset="0"/>
                <a:ea typeface="Arial" panose="020B0604020202020204" pitchFamily="34" charset="0"/>
              </a:rPr>
              <a:t> </a:t>
            </a:r>
            <a:r>
              <a:rPr lang="de-DE" sz="1400" b="1" dirty="0">
                <a:effectLst/>
                <a:latin typeface="Arial" panose="020B0604020202020204" pitchFamily="34" charset="0"/>
                <a:ea typeface="Arial" panose="020B0604020202020204" pitchFamily="34" charset="0"/>
              </a:rPr>
              <a:t>Aleida</a:t>
            </a:r>
            <a:r>
              <a:rPr lang="de-DE" sz="1400" b="1" spc="-55" dirty="0">
                <a:effectLst/>
                <a:latin typeface="Arial" panose="020B0604020202020204" pitchFamily="34" charset="0"/>
                <a:ea typeface="Arial" panose="020B0604020202020204" pitchFamily="34" charset="0"/>
              </a:rPr>
              <a:t> </a:t>
            </a:r>
            <a:r>
              <a:rPr lang="de-DE" sz="1400" b="1" dirty="0">
                <a:effectLst/>
                <a:latin typeface="Arial" panose="020B0604020202020204" pitchFamily="34" charset="0"/>
                <a:ea typeface="Arial" panose="020B0604020202020204" pitchFamily="34" charset="0"/>
              </a:rPr>
              <a:t>Assmann,</a:t>
            </a:r>
            <a:r>
              <a:rPr lang="de-DE" sz="1400" b="1" spc="-75" dirty="0">
                <a:effectLst/>
                <a:latin typeface="Arial" panose="020B0604020202020204" pitchFamily="34" charset="0"/>
                <a:ea typeface="Arial" panose="020B0604020202020204" pitchFamily="34" charset="0"/>
              </a:rPr>
              <a:t> </a:t>
            </a:r>
            <a:r>
              <a:rPr lang="de-DE" sz="1400" b="1" dirty="0">
                <a:effectLst/>
                <a:latin typeface="Arial" panose="020B0604020202020204" pitchFamily="34" charset="0"/>
                <a:ea typeface="Arial" panose="020B0604020202020204" pitchFamily="34" charset="0"/>
              </a:rPr>
              <a:t>Dieter</a:t>
            </a:r>
            <a:r>
              <a:rPr lang="de-DE" sz="1400" b="1" spc="-55" dirty="0">
                <a:effectLst/>
                <a:latin typeface="Arial" panose="020B0604020202020204" pitchFamily="34" charset="0"/>
                <a:ea typeface="Arial" panose="020B0604020202020204" pitchFamily="34" charset="0"/>
              </a:rPr>
              <a:t> </a:t>
            </a:r>
            <a:r>
              <a:rPr lang="de-DE" sz="1400" b="1" dirty="0">
                <a:effectLst/>
                <a:latin typeface="Arial" panose="020B0604020202020204" pitchFamily="34" charset="0"/>
                <a:ea typeface="Arial" panose="020B0604020202020204" pitchFamily="34" charset="0"/>
              </a:rPr>
              <a:t>A.</a:t>
            </a:r>
            <a:r>
              <a:rPr lang="de-DE" sz="1400" b="1" spc="-75" dirty="0">
                <a:effectLst/>
                <a:latin typeface="Arial" panose="020B0604020202020204" pitchFamily="34" charset="0"/>
                <a:ea typeface="Arial" panose="020B0604020202020204" pitchFamily="34" charset="0"/>
              </a:rPr>
              <a:t> </a:t>
            </a:r>
            <a:r>
              <a:rPr lang="de-DE" sz="1400" b="1" dirty="0">
                <a:effectLst/>
                <a:latin typeface="Arial" panose="020B0604020202020204" pitchFamily="34" charset="0"/>
                <a:ea typeface="Arial" panose="020B0604020202020204" pitchFamily="34" charset="0"/>
              </a:rPr>
              <a:t>Binder,</a:t>
            </a:r>
            <a:r>
              <a:rPr lang="de-DE" sz="1400" b="1" spc="-70" dirty="0">
                <a:effectLst/>
                <a:latin typeface="Arial" panose="020B0604020202020204" pitchFamily="34" charset="0"/>
                <a:ea typeface="Arial" panose="020B0604020202020204" pitchFamily="34" charset="0"/>
              </a:rPr>
              <a:t> </a:t>
            </a:r>
            <a:r>
              <a:rPr lang="de-DE" sz="1400" b="1" dirty="0">
                <a:effectLst/>
                <a:latin typeface="Arial" panose="020B0604020202020204" pitchFamily="34" charset="0"/>
                <a:ea typeface="Arial" panose="020B0604020202020204" pitchFamily="34" charset="0"/>
              </a:rPr>
              <a:t>John</a:t>
            </a:r>
            <a:r>
              <a:rPr lang="de-DE" sz="1400" b="1" spc="-60" dirty="0">
                <a:effectLst/>
                <a:latin typeface="Arial" panose="020B0604020202020204" pitchFamily="34" charset="0"/>
                <a:ea typeface="Arial" panose="020B0604020202020204" pitchFamily="34" charset="0"/>
              </a:rPr>
              <a:t> </a:t>
            </a:r>
            <a:r>
              <a:rPr lang="de-DE" sz="1400" b="1" dirty="0">
                <a:effectLst/>
                <a:latin typeface="Arial" panose="020B0604020202020204" pitchFamily="34" charset="0"/>
                <a:ea typeface="Arial" panose="020B0604020202020204" pitchFamily="34" charset="0"/>
              </a:rPr>
              <a:t>W.</a:t>
            </a:r>
            <a:r>
              <a:rPr lang="de-DE" sz="1400" b="1" spc="-75" dirty="0">
                <a:effectLst/>
                <a:latin typeface="Arial" panose="020B0604020202020204" pitchFamily="34" charset="0"/>
                <a:ea typeface="Arial" panose="020B0604020202020204" pitchFamily="34" charset="0"/>
              </a:rPr>
              <a:t> </a:t>
            </a:r>
            <a:r>
              <a:rPr lang="de-DE" sz="1400" b="1" dirty="0">
                <a:effectLst/>
                <a:latin typeface="Arial" panose="020B0604020202020204" pitchFamily="34" charset="0"/>
                <a:ea typeface="Arial" panose="020B0604020202020204" pitchFamily="34" charset="0"/>
              </a:rPr>
              <a:t>Boyer,</a:t>
            </a:r>
            <a:r>
              <a:rPr lang="de-DE" sz="1400" b="1" spc="-70" dirty="0">
                <a:effectLst/>
                <a:latin typeface="Arial" panose="020B0604020202020204" pitchFamily="34" charset="0"/>
                <a:ea typeface="Arial" panose="020B0604020202020204" pitchFamily="34" charset="0"/>
              </a:rPr>
              <a:t> </a:t>
            </a:r>
            <a:r>
              <a:rPr lang="de-DE" sz="1400" b="1" dirty="0">
                <a:effectLst/>
                <a:latin typeface="Arial" panose="020B0604020202020204" pitchFamily="34" charset="0"/>
                <a:ea typeface="Arial" panose="020B0604020202020204" pitchFamily="34" charset="0"/>
              </a:rPr>
              <a:t>Helmut</a:t>
            </a:r>
            <a:r>
              <a:rPr lang="de-DE" sz="1400" b="1" spc="-60" dirty="0">
                <a:effectLst/>
                <a:latin typeface="Arial" panose="020B0604020202020204" pitchFamily="34" charset="0"/>
                <a:ea typeface="Arial" panose="020B0604020202020204" pitchFamily="34" charset="0"/>
              </a:rPr>
              <a:t> </a:t>
            </a:r>
            <a:r>
              <a:rPr lang="de-DE" sz="1400" b="1" dirty="0">
                <a:effectLst/>
                <a:latin typeface="Arial" panose="020B0604020202020204" pitchFamily="34" charset="0"/>
                <a:ea typeface="Arial" panose="020B0604020202020204" pitchFamily="34" charset="0"/>
              </a:rPr>
              <a:t>Konrad, Wolfgang Maderthaner, Oliver </a:t>
            </a:r>
            <a:r>
              <a:rPr lang="de-DE" sz="1400" b="1" dirty="0" err="1">
                <a:effectLst/>
                <a:latin typeface="Arial" panose="020B0604020202020204" pitchFamily="34" charset="0"/>
                <a:ea typeface="Arial" panose="020B0604020202020204" pitchFamily="34" charset="0"/>
              </a:rPr>
              <a:t>Rathkolb</a:t>
            </a:r>
            <a:r>
              <a:rPr lang="de-DE" sz="1400" b="1" dirty="0">
                <a:effectLst/>
                <a:latin typeface="Arial" panose="020B0604020202020204" pitchFamily="34" charset="0"/>
                <a:ea typeface="Arial" panose="020B0604020202020204" pitchFamily="34" charset="0"/>
              </a:rPr>
              <a:t>, Dirk </a:t>
            </a:r>
            <a:r>
              <a:rPr lang="de-DE" sz="1400" b="1" dirty="0" err="1">
                <a:effectLst/>
                <a:latin typeface="Arial" panose="020B0604020202020204" pitchFamily="34" charset="0"/>
                <a:ea typeface="Arial" panose="020B0604020202020204" pitchFamily="34" charset="0"/>
              </a:rPr>
              <a:t>Rupnow</a:t>
            </a:r>
            <a:r>
              <a:rPr lang="de-DE" sz="1400" b="1" dirty="0">
                <a:effectLst/>
                <a:latin typeface="Arial" panose="020B0604020202020204" pitchFamily="34" charset="0"/>
                <a:ea typeface="Arial" panose="020B0604020202020204" pitchFamily="34" charset="0"/>
              </a:rPr>
              <a:t>, Franz </a:t>
            </a:r>
            <a:r>
              <a:rPr lang="de-DE" sz="1400" b="1" dirty="0" err="1">
                <a:effectLst/>
                <a:latin typeface="Arial" panose="020B0604020202020204" pitchFamily="34" charset="0"/>
                <a:ea typeface="Arial" panose="020B0604020202020204" pitchFamily="34" charset="0"/>
              </a:rPr>
              <a:t>Schausberger</a:t>
            </a:r>
            <a:r>
              <a:rPr lang="de-DE" sz="1400" b="1" dirty="0">
                <a:effectLst/>
                <a:latin typeface="Arial" panose="020B0604020202020204" pitchFamily="34" charset="0"/>
                <a:ea typeface="Arial" panose="020B0604020202020204" pitchFamily="34" charset="0"/>
              </a:rPr>
              <a:t>, Heidemarie Uhl, Helmut </a:t>
            </a:r>
            <a:r>
              <a:rPr lang="de-DE" sz="1400" b="1" dirty="0" err="1">
                <a:effectLst/>
                <a:latin typeface="Arial" panose="020B0604020202020204" pitchFamily="34" charset="0"/>
                <a:ea typeface="Arial" panose="020B0604020202020204" pitchFamily="34" charset="0"/>
              </a:rPr>
              <a:t>Wohnout</a:t>
            </a:r>
            <a:r>
              <a:rPr lang="de-DE" sz="1400" b="1" dirty="0">
                <a:effectLst/>
                <a:latin typeface="Arial" panose="020B0604020202020204" pitchFamily="34" charset="0"/>
                <a:ea typeface="Arial" panose="020B0604020202020204" pitchFamily="34" charset="0"/>
              </a:rPr>
              <a:t> </a:t>
            </a:r>
          </a:p>
          <a:p>
            <a:pPr marL="376555" marR="1475740">
              <a:lnSpc>
                <a:spcPct val="97000"/>
              </a:lnSpc>
              <a:spcBef>
                <a:spcPts val="475"/>
              </a:spcBef>
              <a:spcAft>
                <a:spcPts val="0"/>
              </a:spcAft>
            </a:pPr>
            <a:r>
              <a:rPr lang="de-DE" sz="1200" dirty="0">
                <a:effectLst/>
                <a:latin typeface="Arial" panose="020B0604020202020204" pitchFamily="34" charset="0"/>
                <a:ea typeface="Arial" panose="020B0604020202020204" pitchFamily="34" charset="0"/>
              </a:rPr>
              <a:t>Sie alle sind Mitglieder des</a:t>
            </a:r>
            <a:r>
              <a:rPr lang="de-DE" sz="1200" spc="200" dirty="0">
                <a:effectLst/>
                <a:latin typeface="Arial" panose="020B0604020202020204" pitchFamily="34" charset="0"/>
                <a:ea typeface="Arial" panose="020B0604020202020204" pitchFamily="34" charset="0"/>
              </a:rPr>
              <a:t> </a:t>
            </a:r>
            <a:r>
              <a:rPr lang="de-DE" sz="1200" dirty="0">
                <a:effectLst/>
                <a:latin typeface="Arial" panose="020B0604020202020204" pitchFamily="34" charset="0"/>
                <a:ea typeface="Arial" panose="020B0604020202020204" pitchFamily="34" charset="0"/>
              </a:rPr>
              <a:t>wissenschaftlichen bzw.</a:t>
            </a:r>
            <a:r>
              <a:rPr lang="de-DE" sz="1200" spc="-5" dirty="0">
                <a:effectLst/>
                <a:latin typeface="Arial" panose="020B0604020202020204" pitchFamily="34" charset="0"/>
                <a:ea typeface="Arial" panose="020B0604020202020204" pitchFamily="34" charset="0"/>
              </a:rPr>
              <a:t> </a:t>
            </a:r>
            <a:r>
              <a:rPr lang="de-DE" sz="1200" dirty="0">
                <a:effectLst/>
                <a:latin typeface="Arial" panose="020B0604020202020204" pitchFamily="34" charset="0"/>
                <a:ea typeface="Arial" panose="020B0604020202020204" pitchFamily="34" charset="0"/>
              </a:rPr>
              <a:t>internationalen Beirats des Hauses der Geschichte Österreich – HDG.</a:t>
            </a:r>
          </a:p>
          <a:p>
            <a:pPr marL="376555" marR="1475740">
              <a:lnSpc>
                <a:spcPct val="97000"/>
              </a:lnSpc>
              <a:spcBef>
                <a:spcPts val="475"/>
              </a:spcBef>
              <a:spcAft>
                <a:spcPts val="0"/>
              </a:spcAft>
            </a:pPr>
            <a:r>
              <a:rPr lang="de-DE" sz="1200">
                <a:latin typeface="Arial" panose="020B0604020202020204" pitchFamily="34" charset="0"/>
                <a:ea typeface="Arial" panose="020B0604020202020204" pitchFamily="34" charset="0"/>
              </a:rPr>
              <a:t>Eigenständige Position </a:t>
            </a:r>
            <a:r>
              <a:rPr lang="de-DE" sz="1200" dirty="0">
                <a:latin typeface="Arial" panose="020B0604020202020204" pitchFamily="34" charset="0"/>
                <a:ea typeface="Arial" panose="020B0604020202020204" pitchFamily="34" charset="0"/>
              </a:rPr>
              <a:t>von Bertrand Michael Buchmann : Das autoritäre Österreich war ein</a:t>
            </a:r>
            <a:r>
              <a:rPr lang="de-DE" sz="1400" b="1" dirty="0">
                <a:latin typeface="Arial" panose="020B0604020202020204" pitchFamily="34" charset="0"/>
                <a:ea typeface="Arial" panose="020B0604020202020204" pitchFamily="34" charset="0"/>
              </a:rPr>
              <a:t> “Dollfuß-Schuschnigg-Kanzlerregime“</a:t>
            </a:r>
            <a:endParaRPr lang="de-DE" sz="1400" b="1"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3504089193"/>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6386010" y="842705"/>
            <a:ext cx="248786" cy="369332"/>
          </a:xfrm>
          <a:prstGeom prst="rect">
            <a:avLst/>
          </a:prstGeom>
        </p:spPr>
        <p:txBody>
          <a:bodyPr wrap="none">
            <a:spAutoFit/>
          </a:bodyPr>
          <a:lstStyle/>
          <a:p>
            <a:r>
              <a:rPr lang="de-DE" b="1" dirty="0"/>
              <a:t> </a:t>
            </a:r>
          </a:p>
        </p:txBody>
      </p:sp>
      <p:sp>
        <p:nvSpPr>
          <p:cNvPr id="6" name="Textfeld 5">
            <a:extLst>
              <a:ext uri="{FF2B5EF4-FFF2-40B4-BE49-F238E27FC236}">
                <a16:creationId xmlns:a16="http://schemas.microsoft.com/office/drawing/2014/main" id="{C08B7C9F-8B08-434A-9BA3-64CC898F991F}"/>
              </a:ext>
            </a:extLst>
          </p:cNvPr>
          <p:cNvSpPr txBox="1"/>
          <p:nvPr/>
        </p:nvSpPr>
        <p:spPr>
          <a:xfrm>
            <a:off x="648587" y="246482"/>
            <a:ext cx="10409274" cy="1138773"/>
          </a:xfrm>
          <a:prstGeom prst="rect">
            <a:avLst/>
          </a:prstGeom>
          <a:noFill/>
        </p:spPr>
        <p:txBody>
          <a:bodyPr wrap="square" rtlCol="0">
            <a:spAutoFit/>
          </a:bodyPr>
          <a:lstStyle/>
          <a:p>
            <a:r>
              <a:rPr lang="de-DE" b="1" dirty="0"/>
              <a:t>  </a:t>
            </a:r>
            <a:r>
              <a:rPr lang="de-DE" sz="2000" b="1" dirty="0"/>
              <a:t>Die Zeit der autoritären Diktatur</a:t>
            </a:r>
          </a:p>
          <a:p>
            <a:endParaRPr lang="de-DE" sz="1200" b="1" dirty="0"/>
          </a:p>
          <a:p>
            <a:endParaRPr lang="de-DE" b="1" dirty="0"/>
          </a:p>
          <a:p>
            <a:r>
              <a:rPr lang="de-DE" b="1" dirty="0"/>
              <a:t>  </a:t>
            </a:r>
          </a:p>
        </p:txBody>
      </p:sp>
      <p:sp>
        <p:nvSpPr>
          <p:cNvPr id="8" name="Graphic 11">
            <a:extLst>
              <a:ext uri="{FF2B5EF4-FFF2-40B4-BE49-F238E27FC236}">
                <a16:creationId xmlns:a16="http://schemas.microsoft.com/office/drawing/2014/main" id="{47E1C001-8723-4B88-8EBE-806CB610999D}"/>
              </a:ext>
            </a:extLst>
          </p:cNvPr>
          <p:cNvSpPr>
            <a:spLocks/>
          </p:cNvSpPr>
          <p:nvPr/>
        </p:nvSpPr>
        <p:spPr>
          <a:xfrm>
            <a:off x="917575" y="7352030"/>
            <a:ext cx="5755640" cy="1270"/>
          </a:xfrm>
          <a:custGeom>
            <a:avLst/>
            <a:gdLst/>
            <a:ahLst/>
            <a:cxnLst/>
            <a:rect l="l" t="t" r="r" b="b"/>
            <a:pathLst>
              <a:path w="5755640" h="1270">
                <a:moveTo>
                  <a:pt x="5755640" y="0"/>
                </a:moveTo>
                <a:lnTo>
                  <a:pt x="0" y="0"/>
                </a:lnTo>
                <a:lnTo>
                  <a:pt x="0" y="1269"/>
                </a:lnTo>
                <a:lnTo>
                  <a:pt x="5755640" y="1269"/>
                </a:lnTo>
                <a:lnTo>
                  <a:pt x="5755640" y="0"/>
                </a:lnTo>
                <a:close/>
              </a:path>
            </a:pathLst>
          </a:custGeom>
          <a:solidFill>
            <a:srgbClr val="333333"/>
          </a:solidFill>
        </p:spPr>
        <p:txBody>
          <a:bodyPr wrap="square" lIns="0" tIns="0" rIns="0" bIns="0" rtlCol="0">
            <a:prstTxWarp prst="textNoShape">
              <a:avLst/>
            </a:prstTxWarp>
            <a:noAutofit/>
          </a:bodyPr>
          <a:lstStyle/>
          <a:p>
            <a:endParaRPr lang="de-DE"/>
          </a:p>
        </p:txBody>
      </p:sp>
      <p:sp>
        <p:nvSpPr>
          <p:cNvPr id="11" name="Textfeld 10">
            <a:extLst>
              <a:ext uri="{FF2B5EF4-FFF2-40B4-BE49-F238E27FC236}">
                <a16:creationId xmlns:a16="http://schemas.microsoft.com/office/drawing/2014/main" id="{6E8A02F8-F1EF-439D-9230-B125DF6C150B}"/>
              </a:ext>
            </a:extLst>
          </p:cNvPr>
          <p:cNvSpPr txBox="1"/>
          <p:nvPr/>
        </p:nvSpPr>
        <p:spPr>
          <a:xfrm>
            <a:off x="770047" y="839988"/>
            <a:ext cx="9119561" cy="5909310"/>
          </a:xfrm>
          <a:prstGeom prst="rect">
            <a:avLst/>
          </a:prstGeom>
          <a:noFill/>
        </p:spPr>
        <p:txBody>
          <a:bodyPr wrap="square">
            <a:spAutoFit/>
          </a:bodyPr>
          <a:lstStyle/>
          <a:p>
            <a:r>
              <a:rPr lang="de-DE" b="1" dirty="0"/>
              <a:t>Zentrale Merkmale :</a:t>
            </a:r>
          </a:p>
          <a:p>
            <a:endParaRPr lang="de-DE" b="1" dirty="0"/>
          </a:p>
          <a:p>
            <a:r>
              <a:rPr lang="de-DE" dirty="0"/>
              <a:t>-	autoritäres Herrschaftssystem</a:t>
            </a:r>
          </a:p>
          <a:p>
            <a:endParaRPr lang="de-DE" dirty="0"/>
          </a:p>
          <a:p>
            <a:r>
              <a:rPr lang="de-DE" dirty="0"/>
              <a:t>-	Ausschaltung des Parlaments und des Verfassungsgerichtes </a:t>
            </a:r>
          </a:p>
          <a:p>
            <a:endParaRPr lang="de-DE" dirty="0"/>
          </a:p>
          <a:p>
            <a:r>
              <a:rPr lang="de-DE" dirty="0"/>
              <a:t>-	enge Zusammenarbeit mit der katholischen Kirche</a:t>
            </a:r>
          </a:p>
          <a:p>
            <a:endParaRPr lang="de-DE" dirty="0"/>
          </a:p>
          <a:p>
            <a:r>
              <a:rPr lang="de-DE" dirty="0"/>
              <a:t>-	Zensur der öffentlichen Meinung</a:t>
            </a:r>
          </a:p>
          <a:p>
            <a:endParaRPr lang="de-DE" dirty="0"/>
          </a:p>
          <a:p>
            <a:r>
              <a:rPr lang="de-DE" dirty="0"/>
              <a:t>-	Einheitspartei - "Vaterländische Front"</a:t>
            </a:r>
          </a:p>
          <a:p>
            <a:endParaRPr lang="de-DE" dirty="0"/>
          </a:p>
          <a:p>
            <a:r>
              <a:rPr lang="de-DE" dirty="0"/>
              <a:t>-	Verbot von anderen Parteien (Selbstauflösung der Christlich-Sozialen Partei)</a:t>
            </a:r>
          </a:p>
          <a:p>
            <a:endParaRPr lang="de-DE" dirty="0"/>
          </a:p>
          <a:p>
            <a:r>
              <a:rPr lang="de-DE" dirty="0"/>
              <a:t>-	bewaffneter Arm (Heimwehr, später Frontmiliz)</a:t>
            </a:r>
          </a:p>
          <a:p>
            <a:endParaRPr lang="de-DE" dirty="0"/>
          </a:p>
          <a:p>
            <a:pPr marL="285750" indent="-285750">
              <a:buFontTx/>
              <a:buChar char="-"/>
            </a:pPr>
            <a:r>
              <a:rPr lang="de-DE" dirty="0"/>
              <a:t>  Verfolgung politischer Gegner (</a:t>
            </a:r>
            <a:r>
              <a:rPr lang="de-DE" dirty="0" err="1"/>
              <a:t>Anhaltelager</a:t>
            </a:r>
            <a:r>
              <a:rPr lang="de-DE" dirty="0"/>
              <a:t> und Todesstrafe)</a:t>
            </a:r>
          </a:p>
          <a:p>
            <a:endParaRPr lang="de-DE" dirty="0"/>
          </a:p>
          <a:p>
            <a:r>
              <a:rPr lang="de-DE" dirty="0"/>
              <a:t>    </a:t>
            </a:r>
            <a:r>
              <a:rPr lang="de-DE" sz="1200" dirty="0"/>
              <a:t>aus:  ©www.mein-lernen.at [letzter Zugriff am 16.7.2023]</a:t>
            </a:r>
          </a:p>
          <a:p>
            <a:endParaRPr lang="de-DE" dirty="0"/>
          </a:p>
          <a:p>
            <a:endParaRPr lang="de-DE" dirty="0"/>
          </a:p>
        </p:txBody>
      </p:sp>
      <p:pic>
        <p:nvPicPr>
          <p:cNvPr id="13" name="Grafik 12">
            <a:extLst>
              <a:ext uri="{FF2B5EF4-FFF2-40B4-BE49-F238E27FC236}">
                <a16:creationId xmlns:a16="http://schemas.microsoft.com/office/drawing/2014/main" id="{B30D2380-B943-41B3-8059-069D6B6EAA28}"/>
              </a:ext>
            </a:extLst>
          </p:cNvPr>
          <p:cNvPicPr>
            <a:picLocks noChangeAspect="1"/>
          </p:cNvPicPr>
          <p:nvPr/>
        </p:nvPicPr>
        <p:blipFill>
          <a:blip r:embed="rId3"/>
          <a:stretch>
            <a:fillRect/>
          </a:stretch>
        </p:blipFill>
        <p:spPr>
          <a:xfrm>
            <a:off x="5329828" y="860910"/>
            <a:ext cx="5753599" cy="733974"/>
          </a:xfrm>
          <a:prstGeom prst="rect">
            <a:avLst/>
          </a:prstGeom>
        </p:spPr>
      </p:pic>
    </p:spTree>
    <p:extLst>
      <p:ext uri="{BB962C8B-B14F-4D97-AF65-F5344CB8AC3E}">
        <p14:creationId xmlns:p14="http://schemas.microsoft.com/office/powerpoint/2010/main" val="3014169841"/>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6386010" y="842705"/>
            <a:ext cx="248786" cy="369332"/>
          </a:xfrm>
          <a:prstGeom prst="rect">
            <a:avLst/>
          </a:prstGeom>
        </p:spPr>
        <p:txBody>
          <a:bodyPr wrap="none">
            <a:spAutoFit/>
          </a:bodyPr>
          <a:lstStyle/>
          <a:p>
            <a:r>
              <a:rPr lang="de-DE" b="1" dirty="0"/>
              <a:t> </a:t>
            </a:r>
          </a:p>
        </p:txBody>
      </p:sp>
      <p:sp>
        <p:nvSpPr>
          <p:cNvPr id="6" name="Textfeld 5">
            <a:extLst>
              <a:ext uri="{FF2B5EF4-FFF2-40B4-BE49-F238E27FC236}">
                <a16:creationId xmlns:a16="http://schemas.microsoft.com/office/drawing/2014/main" id="{C08B7C9F-8B08-434A-9BA3-64CC898F991F}"/>
              </a:ext>
            </a:extLst>
          </p:cNvPr>
          <p:cNvSpPr txBox="1"/>
          <p:nvPr/>
        </p:nvSpPr>
        <p:spPr>
          <a:xfrm>
            <a:off x="648587" y="246482"/>
            <a:ext cx="10409274" cy="5601533"/>
          </a:xfrm>
          <a:prstGeom prst="rect">
            <a:avLst/>
          </a:prstGeom>
          <a:noFill/>
        </p:spPr>
        <p:txBody>
          <a:bodyPr wrap="square" rtlCol="0">
            <a:spAutoFit/>
          </a:bodyPr>
          <a:lstStyle/>
          <a:p>
            <a:r>
              <a:rPr lang="de-DE" sz="2000" b="1" dirty="0"/>
              <a:t>Die Zeit der autoritären Diktatur   SCHULE untern KRUCKENKREUZ</a:t>
            </a:r>
          </a:p>
          <a:p>
            <a:endParaRPr lang="de-DE" sz="1400" b="1" dirty="0"/>
          </a:p>
          <a:p>
            <a:endParaRPr lang="de-DE" b="1" dirty="0"/>
          </a:p>
          <a:p>
            <a:r>
              <a:rPr lang="de-AT" b="1" spc="205" dirty="0">
                <a:latin typeface="Trebuchet MS" panose="020B0603020202020204" pitchFamily="34" charset="0"/>
              </a:rPr>
              <a:t>Neue Erziehungsprinzipien </a:t>
            </a:r>
          </a:p>
          <a:p>
            <a:endParaRPr lang="de-DE" sz="1800" b="1" dirty="0">
              <a:effectLst/>
              <a:ea typeface="Times New Roman" panose="02020603050405020304" pitchFamily="18" charset="0"/>
              <a:cs typeface="Times New Roman" panose="02020603050405020304" pitchFamily="18" charset="0"/>
            </a:endParaRPr>
          </a:p>
          <a:p>
            <a:r>
              <a:rPr lang="de-AT" sz="1800" dirty="0">
                <a:effectLst/>
                <a:ea typeface="Times New Roman" panose="02020603050405020304" pitchFamily="18" charset="0"/>
                <a:cs typeface="Times New Roman" panose="02020603050405020304" pitchFamily="18" charset="0"/>
              </a:rPr>
              <a:t>Im</a:t>
            </a:r>
            <a:r>
              <a:rPr lang="de-AT" sz="1800" spc="160" dirty="0">
                <a:effectLst/>
                <a:ea typeface="Times New Roman" panose="02020603050405020304" pitchFamily="18" charset="0"/>
                <a:cs typeface="Times New Roman" panose="02020603050405020304" pitchFamily="18" charset="0"/>
              </a:rPr>
              <a:t> </a:t>
            </a:r>
            <a:r>
              <a:rPr lang="de-AT" sz="1800" dirty="0">
                <a:effectLst/>
                <a:ea typeface="Times New Roman" panose="02020603050405020304" pitchFamily="18" charset="0"/>
                <a:cs typeface="Times New Roman" panose="02020603050405020304" pitchFamily="18" charset="0"/>
              </a:rPr>
              <a:t>Rahmen</a:t>
            </a:r>
            <a:r>
              <a:rPr lang="de-AT" sz="1800" spc="160" dirty="0">
                <a:effectLst/>
                <a:ea typeface="Times New Roman" panose="02020603050405020304" pitchFamily="18" charset="0"/>
                <a:cs typeface="Times New Roman" panose="02020603050405020304" pitchFamily="18" charset="0"/>
              </a:rPr>
              <a:t> </a:t>
            </a:r>
            <a:r>
              <a:rPr lang="de-AT" sz="1800" dirty="0">
                <a:effectLst/>
                <a:ea typeface="Times New Roman" panose="02020603050405020304" pitchFamily="18" charset="0"/>
                <a:cs typeface="Times New Roman" panose="02020603050405020304" pitchFamily="18" charset="0"/>
              </a:rPr>
              <a:t>einer</a:t>
            </a:r>
            <a:r>
              <a:rPr lang="de-AT" sz="1800" spc="160" dirty="0">
                <a:effectLst/>
                <a:ea typeface="Times New Roman" panose="02020603050405020304" pitchFamily="18" charset="0"/>
                <a:cs typeface="Times New Roman" panose="02020603050405020304" pitchFamily="18" charset="0"/>
              </a:rPr>
              <a:t> </a:t>
            </a:r>
            <a:r>
              <a:rPr lang="de-AT" sz="1800" dirty="0">
                <a:effectLst/>
                <a:ea typeface="Times New Roman" panose="02020603050405020304" pitchFamily="18" charset="0"/>
                <a:cs typeface="Times New Roman" panose="02020603050405020304" pitchFamily="18" charset="0"/>
              </a:rPr>
              <a:t>Rede</a:t>
            </a:r>
            <a:r>
              <a:rPr lang="de-AT" sz="1800" spc="160" dirty="0">
                <a:effectLst/>
                <a:ea typeface="Times New Roman" panose="02020603050405020304" pitchFamily="18" charset="0"/>
                <a:cs typeface="Times New Roman" panose="02020603050405020304" pitchFamily="18" charset="0"/>
              </a:rPr>
              <a:t> im Mai 1934 </a:t>
            </a:r>
            <a:r>
              <a:rPr lang="de-AT" sz="1800" dirty="0">
                <a:effectLst/>
                <a:ea typeface="Times New Roman" panose="02020603050405020304" pitchFamily="18" charset="0"/>
                <a:cs typeface="Times New Roman" panose="02020603050405020304" pitchFamily="18" charset="0"/>
              </a:rPr>
              <a:t>an</a:t>
            </a:r>
            <a:r>
              <a:rPr lang="de-AT" sz="1800" spc="160" dirty="0">
                <a:effectLst/>
                <a:ea typeface="Times New Roman" panose="02020603050405020304" pitchFamily="18" charset="0"/>
                <a:cs typeface="Times New Roman" panose="02020603050405020304" pitchFamily="18" charset="0"/>
              </a:rPr>
              <a:t> </a:t>
            </a:r>
            <a:r>
              <a:rPr lang="de-AT" sz="1800" dirty="0">
                <a:effectLst/>
                <a:ea typeface="Times New Roman" panose="02020603050405020304" pitchFamily="18" charset="0"/>
                <a:cs typeface="Times New Roman" panose="02020603050405020304" pitchFamily="18" charset="0"/>
              </a:rPr>
              <a:t>die österreichischen Schuljugend umriss Dollfuß die neuen Erziehungsprinzipien der österreichischen Schule:</a:t>
            </a:r>
            <a:endParaRPr lang="de-AT" spc="240" dirty="0">
              <a:ea typeface="Times New Roman" panose="02020603050405020304" pitchFamily="18" charset="0"/>
              <a:cs typeface="Times New Roman" panose="02020603050405020304" pitchFamily="18" charset="0"/>
            </a:endParaRPr>
          </a:p>
          <a:p>
            <a:pPr marL="285750" indent="-285750">
              <a:buFont typeface="Courier New" panose="02070309020205020404" pitchFamily="49" charset="0"/>
              <a:buChar char="o"/>
            </a:pPr>
            <a:r>
              <a:rPr lang="de-AT" sz="1800" dirty="0">
                <a:effectLst/>
                <a:ea typeface="Times New Roman" panose="02020603050405020304" pitchFamily="18" charset="0"/>
                <a:cs typeface="Times New Roman" panose="02020603050405020304" pitchFamily="18" charset="0"/>
              </a:rPr>
              <a:t>sittlich-religiöse Erziehung</a:t>
            </a:r>
            <a:endParaRPr lang="de-DE" dirty="0">
              <a:ea typeface="Times New Roman" panose="02020603050405020304" pitchFamily="18" charset="0"/>
              <a:cs typeface="Times New Roman" panose="02020603050405020304" pitchFamily="18" charset="0"/>
            </a:endParaRPr>
          </a:p>
          <a:p>
            <a:pPr marL="285750" indent="-285750">
              <a:buFont typeface="Courier New" panose="02070309020205020404" pitchFamily="49" charset="0"/>
              <a:buChar char="o"/>
            </a:pPr>
            <a:r>
              <a:rPr lang="de-AT" sz="1800" dirty="0">
                <a:effectLst/>
                <a:ea typeface="Times New Roman" panose="02020603050405020304" pitchFamily="18" charset="0"/>
              </a:rPr>
              <a:t>Hingabe</a:t>
            </a:r>
            <a:r>
              <a:rPr lang="de-AT" sz="1800" spc="30" dirty="0">
                <a:effectLst/>
                <a:ea typeface="Times New Roman" panose="02020603050405020304" pitchFamily="18" charset="0"/>
              </a:rPr>
              <a:t> </a:t>
            </a:r>
            <a:r>
              <a:rPr lang="de-AT" sz="1800" dirty="0">
                <a:effectLst/>
                <a:ea typeface="Times New Roman" panose="02020603050405020304" pitchFamily="18" charset="0"/>
              </a:rPr>
              <a:t>an</a:t>
            </a:r>
            <a:r>
              <a:rPr lang="de-AT" sz="1800" spc="30" dirty="0">
                <a:effectLst/>
                <a:ea typeface="Times New Roman" panose="02020603050405020304" pitchFamily="18" charset="0"/>
              </a:rPr>
              <a:t> </a:t>
            </a:r>
            <a:r>
              <a:rPr lang="de-AT" sz="1800" dirty="0">
                <a:effectLst/>
                <a:ea typeface="Times New Roman" panose="02020603050405020304" pitchFamily="18" charset="0"/>
              </a:rPr>
              <a:t>übergeordnete</a:t>
            </a:r>
            <a:r>
              <a:rPr lang="de-AT" sz="1800" spc="30" dirty="0">
                <a:effectLst/>
                <a:ea typeface="Times New Roman" panose="02020603050405020304" pitchFamily="18" charset="0"/>
              </a:rPr>
              <a:t> </a:t>
            </a:r>
            <a:r>
              <a:rPr lang="de-AT" sz="1800" dirty="0">
                <a:effectLst/>
                <a:ea typeface="Times New Roman" panose="02020603050405020304" pitchFamily="18" charset="0"/>
              </a:rPr>
              <a:t>Werte</a:t>
            </a:r>
            <a:r>
              <a:rPr lang="de-AT" sz="1800" spc="30" dirty="0">
                <a:effectLst/>
                <a:ea typeface="Times New Roman" panose="02020603050405020304" pitchFamily="18" charset="0"/>
              </a:rPr>
              <a:t>  </a:t>
            </a:r>
            <a:r>
              <a:rPr lang="de-AT" sz="1800" dirty="0">
                <a:effectLst/>
                <a:ea typeface="Times New Roman" panose="02020603050405020304" pitchFamily="18" charset="0"/>
              </a:rPr>
              <a:t> </a:t>
            </a:r>
          </a:p>
          <a:p>
            <a:pPr marL="285750" indent="-285750">
              <a:buFont typeface="Courier New" panose="02070309020205020404" pitchFamily="49" charset="0"/>
              <a:buChar char="o"/>
            </a:pPr>
            <a:r>
              <a:rPr lang="de-AT" sz="1800" dirty="0">
                <a:effectLst/>
                <a:ea typeface="Times New Roman" panose="02020603050405020304" pitchFamily="18" charset="0"/>
              </a:rPr>
              <a:t>Schulgebet</a:t>
            </a:r>
            <a:r>
              <a:rPr lang="de-AT" sz="1800" spc="205" dirty="0">
                <a:effectLst/>
                <a:ea typeface="Times New Roman" panose="02020603050405020304" pitchFamily="18" charset="0"/>
              </a:rPr>
              <a:t> </a:t>
            </a:r>
            <a:r>
              <a:rPr lang="de-AT" sz="1800" dirty="0">
                <a:effectLst/>
                <a:ea typeface="Times New Roman" panose="02020603050405020304" pitchFamily="18" charset="0"/>
              </a:rPr>
              <a:t>am</a:t>
            </a:r>
            <a:r>
              <a:rPr lang="de-AT" sz="1800" spc="205" dirty="0">
                <a:effectLst/>
                <a:ea typeface="Times New Roman" panose="02020603050405020304" pitchFamily="18" charset="0"/>
              </a:rPr>
              <a:t> </a:t>
            </a:r>
            <a:r>
              <a:rPr lang="de-AT" sz="1800" dirty="0">
                <a:effectLst/>
                <a:ea typeface="Times New Roman" panose="02020603050405020304" pitchFamily="18" charset="0"/>
              </a:rPr>
              <a:t>Anfang</a:t>
            </a:r>
            <a:r>
              <a:rPr lang="de-AT" sz="1800" spc="205" dirty="0">
                <a:effectLst/>
                <a:ea typeface="Times New Roman" panose="02020603050405020304" pitchFamily="18" charset="0"/>
              </a:rPr>
              <a:t> </a:t>
            </a:r>
            <a:r>
              <a:rPr lang="de-AT" sz="1800" dirty="0">
                <a:effectLst/>
                <a:ea typeface="Times New Roman" panose="02020603050405020304" pitchFamily="18" charset="0"/>
              </a:rPr>
              <a:t>und</a:t>
            </a:r>
            <a:r>
              <a:rPr lang="de-AT" sz="1800" spc="205" dirty="0">
                <a:effectLst/>
                <a:ea typeface="Times New Roman" panose="02020603050405020304" pitchFamily="18" charset="0"/>
              </a:rPr>
              <a:t> </a:t>
            </a:r>
            <a:r>
              <a:rPr lang="de-AT" sz="1800" dirty="0">
                <a:effectLst/>
                <a:ea typeface="Times New Roman" panose="02020603050405020304" pitchFamily="18" charset="0"/>
              </a:rPr>
              <a:t>am</a:t>
            </a:r>
            <a:r>
              <a:rPr lang="de-AT" sz="1800" spc="205" dirty="0">
                <a:effectLst/>
                <a:ea typeface="Times New Roman" panose="02020603050405020304" pitchFamily="18" charset="0"/>
              </a:rPr>
              <a:t> </a:t>
            </a:r>
            <a:r>
              <a:rPr lang="de-AT" sz="1800" dirty="0">
                <a:effectLst/>
                <a:ea typeface="Times New Roman" panose="02020603050405020304" pitchFamily="18" charset="0"/>
              </a:rPr>
              <a:t>Ende des</a:t>
            </a:r>
            <a:r>
              <a:rPr lang="de-AT" sz="1800" spc="35" dirty="0">
                <a:effectLst/>
                <a:ea typeface="Times New Roman" panose="02020603050405020304" pitchFamily="18" charset="0"/>
              </a:rPr>
              <a:t> </a:t>
            </a:r>
            <a:r>
              <a:rPr lang="de-AT" sz="1800" dirty="0">
                <a:effectLst/>
                <a:ea typeface="Times New Roman" panose="02020603050405020304" pitchFamily="18" charset="0"/>
              </a:rPr>
              <a:t>Unterrichts</a:t>
            </a:r>
            <a:r>
              <a:rPr lang="de-AT" sz="1800" spc="35" dirty="0">
                <a:effectLst/>
                <a:ea typeface="Times New Roman" panose="02020603050405020304" pitchFamily="18" charset="0"/>
              </a:rPr>
              <a:t> </a:t>
            </a:r>
          </a:p>
          <a:p>
            <a:pPr marL="285750" indent="-285750">
              <a:buFont typeface="Courier New" panose="02070309020205020404" pitchFamily="49" charset="0"/>
              <a:buChar char="o"/>
            </a:pPr>
            <a:endParaRPr lang="de-AT" b="1" spc="35" dirty="0"/>
          </a:p>
          <a:p>
            <a:r>
              <a:rPr lang="de-AT" dirty="0">
                <a:latin typeface="Trebuchet MS" panose="020B0603020202020204" pitchFamily="34" charset="0"/>
                <a:ea typeface="Times New Roman" panose="02020603050405020304" pitchFamily="18" charset="0"/>
              </a:rPr>
              <a:t>D</a:t>
            </a:r>
            <a:r>
              <a:rPr lang="de-AT" sz="1800" dirty="0">
                <a:effectLst/>
                <a:latin typeface="Trebuchet MS" panose="020B0603020202020204" pitchFamily="34" charset="0"/>
                <a:ea typeface="Times New Roman" panose="02020603050405020304" pitchFamily="18" charset="0"/>
              </a:rPr>
              <a:t>ie österreichischen</a:t>
            </a:r>
            <a:r>
              <a:rPr lang="de-AT" dirty="0">
                <a:latin typeface="Trebuchet MS" panose="020B0603020202020204" pitchFamily="34" charset="0"/>
                <a:ea typeface="Times New Roman" panose="02020603050405020304" pitchFamily="18" charset="0"/>
              </a:rPr>
              <a:t> </a:t>
            </a:r>
            <a:r>
              <a:rPr lang="de-AT" sz="1800" dirty="0">
                <a:effectLst/>
                <a:latin typeface="Trebuchet MS" panose="020B0603020202020204" pitchFamily="34" charset="0"/>
                <a:ea typeface="Times New Roman" panose="02020603050405020304" pitchFamily="18" charset="0"/>
              </a:rPr>
              <a:t>Bischöfe</a:t>
            </a:r>
            <a:r>
              <a:rPr lang="de-AT" dirty="0">
                <a:latin typeface="Trebuchet MS" panose="020B0603020202020204" pitchFamily="34" charset="0"/>
                <a:ea typeface="Times New Roman" panose="02020603050405020304" pitchFamily="18" charset="0"/>
              </a:rPr>
              <a:t> </a:t>
            </a:r>
            <a:r>
              <a:rPr lang="de-AT" sz="1800" dirty="0">
                <a:effectLst/>
                <a:latin typeface="Trebuchet MS" panose="020B0603020202020204" pitchFamily="34" charset="0"/>
                <a:ea typeface="Times New Roman" panose="02020603050405020304" pitchFamily="18" charset="0"/>
              </a:rPr>
              <a:t>waren begeistert und in </a:t>
            </a:r>
            <a:r>
              <a:rPr lang="de-AT" sz="1800" spc="-5" dirty="0">
                <a:effectLst/>
                <a:latin typeface="Trebuchet MS" panose="020B0603020202020204" pitchFamily="34" charset="0"/>
                <a:ea typeface="Times New Roman" panose="02020603050405020304" pitchFamily="18" charset="0"/>
              </a:rPr>
              <a:t>e</a:t>
            </a:r>
            <a:r>
              <a:rPr lang="de-AT" sz="1800" dirty="0">
                <a:effectLst/>
                <a:latin typeface="Trebuchet MS" panose="020B0603020202020204" pitchFamily="34" charset="0"/>
                <a:ea typeface="Times New Roman" panose="02020603050405020304" pitchFamily="18" charset="0"/>
              </a:rPr>
              <a:t>inem Hirtenbrief wurden alle  Gläubigen aufgefordert </a:t>
            </a:r>
            <a:r>
              <a:rPr lang="de-AT" sz="1800" spc="-225" dirty="0">
                <a:effectLst/>
                <a:latin typeface="Trebuchet MS" panose="020B0603020202020204" pitchFamily="34" charset="0"/>
                <a:ea typeface="Times New Roman" panose="02020603050405020304" pitchFamily="18" charset="0"/>
              </a:rPr>
              <a:t> </a:t>
            </a:r>
            <a:r>
              <a:rPr lang="de-AT" sz="1800" dirty="0">
                <a:effectLst/>
                <a:latin typeface="Trebuchet MS" panose="020B0603020202020204" pitchFamily="34" charset="0"/>
                <a:ea typeface="Times New Roman" panose="02020603050405020304" pitchFamily="18" charset="0"/>
              </a:rPr>
              <a:t>“…zu </a:t>
            </a:r>
            <a:r>
              <a:rPr lang="de-AT" sz="1800" spc="-225" dirty="0">
                <a:effectLst/>
                <a:latin typeface="Trebuchet MS" panose="020B0603020202020204" pitchFamily="34" charset="0"/>
                <a:ea typeface="Times New Roman" panose="02020603050405020304" pitchFamily="18" charset="0"/>
              </a:rPr>
              <a:t> </a:t>
            </a:r>
            <a:r>
              <a:rPr lang="de-AT" sz="1800" dirty="0">
                <a:effectLst/>
                <a:latin typeface="Trebuchet MS" panose="020B0603020202020204" pitchFamily="34" charset="0"/>
                <a:ea typeface="Times New Roman" panose="02020603050405020304" pitchFamily="18" charset="0"/>
              </a:rPr>
              <a:t>dieser </a:t>
            </a:r>
            <a:r>
              <a:rPr lang="de-AT" sz="1800" spc="-225" dirty="0">
                <a:effectLst/>
                <a:latin typeface="Trebuchet MS" panose="020B0603020202020204" pitchFamily="34" charset="0"/>
                <a:ea typeface="Times New Roman" panose="02020603050405020304" pitchFamily="18" charset="0"/>
              </a:rPr>
              <a:t> </a:t>
            </a:r>
            <a:r>
              <a:rPr lang="de-AT" sz="1800" dirty="0">
                <a:effectLst/>
                <a:latin typeface="Trebuchet MS" panose="020B0603020202020204" pitchFamily="34" charset="0"/>
                <a:ea typeface="Times New Roman" panose="02020603050405020304" pitchFamily="18" charset="0"/>
              </a:rPr>
              <a:t>unserer </a:t>
            </a:r>
            <a:r>
              <a:rPr lang="de-AT" sz="1800" spc="-225" dirty="0">
                <a:effectLst/>
                <a:latin typeface="Trebuchet MS" panose="020B0603020202020204" pitchFamily="34" charset="0"/>
                <a:ea typeface="Times New Roman" panose="02020603050405020304" pitchFamily="18" charset="0"/>
              </a:rPr>
              <a:t> autoritären  </a:t>
            </a:r>
            <a:r>
              <a:rPr lang="de-AT" sz="1800" dirty="0">
                <a:effectLst/>
                <a:latin typeface="Trebuchet MS" panose="020B0603020202020204" pitchFamily="34" charset="0"/>
                <a:ea typeface="Times New Roman" panose="02020603050405020304" pitchFamily="18" charset="0"/>
              </a:rPr>
              <a:t>Regierung </a:t>
            </a:r>
            <a:r>
              <a:rPr lang="de-AT" sz="1800" spc="-225" dirty="0">
                <a:effectLst/>
                <a:latin typeface="Trebuchet MS" panose="020B0603020202020204" pitchFamily="34" charset="0"/>
                <a:ea typeface="Times New Roman" panose="02020603050405020304" pitchFamily="18" charset="0"/>
              </a:rPr>
              <a:t> </a:t>
            </a:r>
            <a:r>
              <a:rPr lang="de-AT" sz="1800" dirty="0">
                <a:effectLst/>
                <a:latin typeface="Trebuchet MS" panose="020B0603020202020204" pitchFamily="34" charset="0"/>
                <a:ea typeface="Times New Roman" panose="02020603050405020304" pitchFamily="18" charset="0"/>
              </a:rPr>
              <a:t>zu stehen!“</a:t>
            </a:r>
            <a:r>
              <a:rPr lang="de-AT" sz="1800" spc="205" dirty="0">
                <a:effectLst/>
                <a:latin typeface="Trebuchet MS" panose="020B0603020202020204" pitchFamily="34" charset="0"/>
                <a:ea typeface="Times New Roman" panose="02020603050405020304" pitchFamily="18" charset="0"/>
              </a:rPr>
              <a:t> </a:t>
            </a:r>
          </a:p>
          <a:p>
            <a:r>
              <a:rPr lang="de-AT" b="1" spc="205" dirty="0">
                <a:latin typeface="Trebuchet MS" panose="020B0603020202020204" pitchFamily="34" charset="0"/>
              </a:rPr>
              <a:t>   </a:t>
            </a:r>
          </a:p>
          <a:p>
            <a:r>
              <a:rPr lang="de-AT" b="1" spc="205" dirty="0">
                <a:latin typeface="Trebuchet MS" panose="020B0603020202020204" pitchFamily="34" charset="0"/>
              </a:rPr>
              <a:t>Neue Vorschriften für </a:t>
            </a:r>
            <a:r>
              <a:rPr lang="de-AT" b="1" spc="205" dirty="0" err="1">
                <a:latin typeface="Trebuchet MS" panose="020B0603020202020204" pitchFamily="34" charset="0"/>
              </a:rPr>
              <a:t>Lehrer:innen</a:t>
            </a:r>
            <a:r>
              <a:rPr lang="de-AT" b="1" spc="205" dirty="0">
                <a:latin typeface="Trebuchet MS" panose="020B0603020202020204" pitchFamily="34" charset="0"/>
              </a:rPr>
              <a:t> </a:t>
            </a:r>
          </a:p>
          <a:p>
            <a:endParaRPr lang="de-AT" b="1" spc="205" dirty="0">
              <a:latin typeface="Trebuchet MS" panose="020B0603020202020204" pitchFamily="34" charset="0"/>
            </a:endParaRPr>
          </a:p>
          <a:p>
            <a:r>
              <a:rPr lang="de-AT" sz="1800" dirty="0">
                <a:effectLst/>
                <a:ea typeface="Times New Roman" panose="02020603050405020304" pitchFamily="18" charset="0"/>
              </a:rPr>
              <a:t>Anfang</a:t>
            </a:r>
            <a:r>
              <a:rPr lang="de-AT" dirty="0">
                <a:ea typeface="Times New Roman" panose="02020603050405020304" pitchFamily="18" charset="0"/>
              </a:rPr>
              <a:t> </a:t>
            </a:r>
            <a:r>
              <a:rPr lang="de-AT" sz="1800" dirty="0">
                <a:effectLst/>
                <a:ea typeface="Times New Roman" panose="02020603050405020304" pitchFamily="18" charset="0"/>
              </a:rPr>
              <a:t>1934	verkündete Unterrichtsminister Kurt von Schuschnigg:</a:t>
            </a:r>
            <a:r>
              <a:rPr lang="de-AT" dirty="0">
                <a:ea typeface="Times New Roman" panose="02020603050405020304" pitchFamily="18" charset="0"/>
              </a:rPr>
              <a:t> </a:t>
            </a:r>
            <a:r>
              <a:rPr lang="de-AT" sz="1800" dirty="0">
                <a:effectLst/>
                <a:ea typeface="Times New Roman" panose="02020603050405020304" pitchFamily="18" charset="0"/>
              </a:rPr>
              <a:t>“Ein</a:t>
            </a:r>
            <a:r>
              <a:rPr lang="de-AT" dirty="0">
                <a:ea typeface="Times New Roman" panose="02020603050405020304" pitchFamily="18" charset="0"/>
              </a:rPr>
              <a:t> </a:t>
            </a:r>
            <a:r>
              <a:rPr lang="de-AT" sz="1800" dirty="0">
                <a:effectLst/>
                <a:ea typeface="Times New Roman" panose="02020603050405020304" pitchFamily="18" charset="0"/>
              </a:rPr>
              <a:t>christlicher	Staat</a:t>
            </a:r>
            <a:r>
              <a:rPr lang="de-AT" dirty="0">
                <a:ea typeface="Times New Roman" panose="02020603050405020304" pitchFamily="18" charset="0"/>
              </a:rPr>
              <a:t> </a:t>
            </a:r>
            <a:r>
              <a:rPr lang="de-AT" sz="1800" dirty="0">
                <a:effectLst/>
                <a:ea typeface="Times New Roman" panose="02020603050405020304" pitchFamily="18" charset="0"/>
              </a:rPr>
              <a:t>braucht christliche Lehrer“.</a:t>
            </a:r>
            <a:r>
              <a:rPr lang="de-AT" sz="1800" spc="160" dirty="0">
                <a:effectLst/>
                <a:ea typeface="Times New Roman" panose="02020603050405020304" pitchFamily="18" charset="0"/>
              </a:rPr>
              <a:t> </a:t>
            </a:r>
            <a:r>
              <a:rPr lang="de-AT" sz="1800" dirty="0">
                <a:effectLst/>
                <a:ea typeface="Times New Roman" panose="02020603050405020304" pitchFamily="18" charset="0"/>
              </a:rPr>
              <a:t>U</a:t>
            </a:r>
            <a:r>
              <a:rPr lang="de-AT" sz="1800" spc="-5" dirty="0">
                <a:effectLst/>
                <a:ea typeface="Times New Roman" panose="02020603050405020304" pitchFamily="18" charset="0"/>
              </a:rPr>
              <a:t>n</a:t>
            </a:r>
            <a:r>
              <a:rPr lang="de-AT" sz="1800" dirty="0">
                <a:effectLst/>
                <a:ea typeface="Times New Roman" panose="02020603050405020304" pitchFamily="18" charset="0"/>
              </a:rPr>
              <a:t>ter</a:t>
            </a:r>
            <a:r>
              <a:rPr lang="de-AT" sz="1800" spc="160" dirty="0">
                <a:effectLst/>
                <a:ea typeface="Times New Roman" panose="02020603050405020304" pitchFamily="18" charset="0"/>
              </a:rPr>
              <a:t> </a:t>
            </a:r>
            <a:r>
              <a:rPr lang="de-AT" sz="1800" dirty="0">
                <a:effectLst/>
                <a:ea typeface="Times New Roman" panose="02020603050405020304" pitchFamily="18" charset="0"/>
              </a:rPr>
              <a:t>Zuhilfenahme</a:t>
            </a:r>
            <a:r>
              <a:rPr lang="de-AT" sz="1800" spc="160" dirty="0">
                <a:effectLst/>
                <a:ea typeface="Times New Roman" panose="02020603050405020304" pitchFamily="18" charset="0"/>
              </a:rPr>
              <a:t> </a:t>
            </a:r>
            <a:r>
              <a:rPr lang="de-AT" sz="1800" dirty="0">
                <a:effectLst/>
                <a:ea typeface="Times New Roman" panose="02020603050405020304" pitchFamily="18" charset="0"/>
              </a:rPr>
              <a:t>des</a:t>
            </a:r>
            <a:r>
              <a:rPr lang="de-AT" sz="1800" spc="160" dirty="0">
                <a:effectLst/>
                <a:ea typeface="Times New Roman" panose="02020603050405020304" pitchFamily="18" charset="0"/>
              </a:rPr>
              <a:t> </a:t>
            </a:r>
            <a:r>
              <a:rPr lang="de-AT" sz="1800" dirty="0">
                <a:effectLst/>
                <a:ea typeface="Times New Roman" panose="02020603050405020304" pitchFamily="18" charset="0"/>
              </a:rPr>
              <a:t>nach wie</a:t>
            </a:r>
            <a:r>
              <a:rPr lang="de-AT" sz="1800" spc="205" dirty="0">
                <a:effectLst/>
                <a:ea typeface="Times New Roman" panose="02020603050405020304" pitchFamily="18" charset="0"/>
              </a:rPr>
              <a:t> </a:t>
            </a:r>
            <a:r>
              <a:rPr lang="de-AT" sz="1800" dirty="0">
                <a:effectLst/>
                <a:ea typeface="Times New Roman" panose="02020603050405020304" pitchFamily="18" charset="0"/>
              </a:rPr>
              <a:t>vor</a:t>
            </a:r>
            <a:r>
              <a:rPr lang="de-AT" sz="1800" spc="205" dirty="0">
                <a:effectLst/>
                <a:ea typeface="Times New Roman" panose="02020603050405020304" pitchFamily="18" charset="0"/>
              </a:rPr>
              <a:t> </a:t>
            </a:r>
            <a:r>
              <a:rPr lang="de-AT" sz="1800" spc="5" dirty="0">
                <a:effectLst/>
                <a:ea typeface="Times New Roman" panose="02020603050405020304" pitchFamily="18" charset="0"/>
              </a:rPr>
              <a:t>g</a:t>
            </a:r>
            <a:r>
              <a:rPr lang="de-AT" sz="1800" dirty="0">
                <a:effectLst/>
                <a:ea typeface="Times New Roman" panose="02020603050405020304" pitchFamily="18" charset="0"/>
              </a:rPr>
              <a:t>ültigen Lehrerdienstrechts </a:t>
            </a:r>
            <a:r>
              <a:rPr lang="de-AT" sz="1800" spc="205" dirty="0">
                <a:effectLst/>
                <a:ea typeface="Times New Roman" panose="02020603050405020304" pitchFamily="18" charset="0"/>
              </a:rPr>
              <a:t> </a:t>
            </a:r>
            <a:r>
              <a:rPr lang="de-AT" sz="1800" dirty="0">
                <a:effectLst/>
                <a:ea typeface="Times New Roman" panose="02020603050405020304" pitchFamily="18" charset="0"/>
              </a:rPr>
              <a:t>wurde</a:t>
            </a:r>
            <a:r>
              <a:rPr lang="de-AT" sz="1800" spc="205" dirty="0">
                <a:effectLst/>
                <a:ea typeface="Times New Roman" panose="02020603050405020304" pitchFamily="18" charset="0"/>
              </a:rPr>
              <a:t> </a:t>
            </a:r>
            <a:r>
              <a:rPr lang="de-AT" sz="1800" spc="5" dirty="0">
                <a:effectLst/>
                <a:ea typeface="Times New Roman" panose="02020603050405020304" pitchFamily="18" charset="0"/>
              </a:rPr>
              <a:t>d</a:t>
            </a:r>
            <a:r>
              <a:rPr lang="de-AT" sz="1800" dirty="0">
                <a:effectLst/>
                <a:ea typeface="Times New Roman" panose="02020603050405020304" pitchFamily="18" charset="0"/>
              </a:rPr>
              <a:t>ie</a:t>
            </a:r>
            <a:r>
              <a:rPr lang="de-AT" sz="1800" spc="205" dirty="0">
                <a:effectLst/>
                <a:ea typeface="Times New Roman" panose="02020603050405020304" pitchFamily="18" charset="0"/>
              </a:rPr>
              <a:t> </a:t>
            </a:r>
            <a:r>
              <a:rPr lang="de-AT" sz="1800" dirty="0">
                <a:effectLst/>
                <a:ea typeface="Times New Roman" panose="02020603050405020304" pitchFamily="18" charset="0"/>
              </a:rPr>
              <a:t>Anwesenheit des Lehrers bei religiösen</a:t>
            </a:r>
            <a:r>
              <a:rPr lang="de-AT" dirty="0">
                <a:ea typeface="Times New Roman" panose="02020603050405020304" pitchFamily="18" charset="0"/>
              </a:rPr>
              <a:t> </a:t>
            </a:r>
            <a:r>
              <a:rPr lang="de-AT" sz="1800" dirty="0">
                <a:effectLst/>
                <a:ea typeface="Times New Roman" panose="02020603050405020304" pitchFamily="18" charset="0"/>
              </a:rPr>
              <a:t>Veranstaltungen für </a:t>
            </a:r>
            <a:r>
              <a:rPr lang="de-AT" sz="1800" spc="-5" dirty="0">
                <a:effectLst/>
                <a:ea typeface="Times New Roman" panose="02020603050405020304" pitchFamily="18" charset="0"/>
              </a:rPr>
              <a:t>a</a:t>
            </a:r>
            <a:r>
              <a:rPr lang="de-AT" sz="1800" dirty="0">
                <a:effectLst/>
                <a:ea typeface="Times New Roman" panose="02020603050405020304" pitchFamily="18" charset="0"/>
              </a:rPr>
              <a:t>bsolut verpflichtend</a:t>
            </a:r>
            <a:r>
              <a:rPr lang="de-AT" dirty="0">
                <a:ea typeface="Times New Roman" panose="02020603050405020304" pitchFamily="18" charset="0"/>
              </a:rPr>
              <a:t> </a:t>
            </a:r>
            <a:r>
              <a:rPr lang="de-AT" sz="1800" dirty="0">
                <a:effectLst/>
                <a:ea typeface="Times New Roman" panose="02020603050405020304" pitchFamily="18" charset="0"/>
              </a:rPr>
              <a:t>erklärt,</a:t>
            </a:r>
            <a:r>
              <a:rPr lang="de-AT" dirty="0">
                <a:ea typeface="Times New Roman" panose="02020603050405020304" pitchFamily="18" charset="0"/>
              </a:rPr>
              <a:t> </a:t>
            </a:r>
            <a:r>
              <a:rPr lang="de-AT" sz="1800" dirty="0">
                <a:effectLst/>
                <a:ea typeface="Times New Roman" panose="02020603050405020304" pitchFamily="18" charset="0"/>
              </a:rPr>
              <a:t>ein</a:t>
            </a:r>
            <a:r>
              <a:rPr lang="de-AT" dirty="0">
                <a:ea typeface="Times New Roman" panose="02020603050405020304" pitchFamily="18" charset="0"/>
              </a:rPr>
              <a:t> </a:t>
            </a:r>
            <a:r>
              <a:rPr lang="de-AT" sz="1800" dirty="0">
                <a:effectLst/>
                <a:ea typeface="Times New Roman" panose="02020603050405020304" pitchFamily="18" charset="0"/>
              </a:rPr>
              <a:t>allfälliger Kirchenaustritt</a:t>
            </a:r>
            <a:r>
              <a:rPr lang="de-AT" dirty="0">
                <a:ea typeface="Times New Roman" panose="02020603050405020304" pitchFamily="18" charset="0"/>
              </a:rPr>
              <a:t> </a:t>
            </a:r>
            <a:r>
              <a:rPr lang="de-AT" sz="1800" dirty="0">
                <a:effectLst/>
                <a:ea typeface="Times New Roman" panose="02020603050405020304" pitchFamily="18" charset="0"/>
              </a:rPr>
              <a:t>mit </a:t>
            </a:r>
            <a:r>
              <a:rPr lang="de-AT" sz="1800" dirty="0" err="1">
                <a:effectLst/>
                <a:ea typeface="Times New Roman" panose="02020603050405020304" pitchFamily="18" charset="0"/>
              </a:rPr>
              <a:t>Zwangspsychiatrierung</a:t>
            </a:r>
            <a:r>
              <a:rPr lang="de-AT" dirty="0">
                <a:ea typeface="Times New Roman" panose="02020603050405020304" pitchFamily="18" charset="0"/>
              </a:rPr>
              <a:t> </a:t>
            </a:r>
            <a:r>
              <a:rPr lang="de-AT" sz="1800" dirty="0">
                <a:effectLst/>
                <a:ea typeface="Times New Roman" panose="02020603050405020304" pitchFamily="18" charset="0"/>
              </a:rPr>
              <a:t>geahndet.	</a:t>
            </a:r>
            <a:endParaRPr lang="de-DE" b="1" dirty="0"/>
          </a:p>
        </p:txBody>
      </p:sp>
      <p:sp>
        <p:nvSpPr>
          <p:cNvPr id="8" name="Graphic 11">
            <a:extLst>
              <a:ext uri="{FF2B5EF4-FFF2-40B4-BE49-F238E27FC236}">
                <a16:creationId xmlns:a16="http://schemas.microsoft.com/office/drawing/2014/main" id="{47E1C001-8723-4B88-8EBE-806CB610999D}"/>
              </a:ext>
            </a:extLst>
          </p:cNvPr>
          <p:cNvSpPr>
            <a:spLocks/>
          </p:cNvSpPr>
          <p:nvPr/>
        </p:nvSpPr>
        <p:spPr>
          <a:xfrm>
            <a:off x="917575" y="7352030"/>
            <a:ext cx="5755640" cy="1270"/>
          </a:xfrm>
          <a:custGeom>
            <a:avLst/>
            <a:gdLst/>
            <a:ahLst/>
            <a:cxnLst/>
            <a:rect l="l" t="t" r="r" b="b"/>
            <a:pathLst>
              <a:path w="5755640" h="1270">
                <a:moveTo>
                  <a:pt x="5755640" y="0"/>
                </a:moveTo>
                <a:lnTo>
                  <a:pt x="0" y="0"/>
                </a:lnTo>
                <a:lnTo>
                  <a:pt x="0" y="1269"/>
                </a:lnTo>
                <a:lnTo>
                  <a:pt x="5755640" y="1269"/>
                </a:lnTo>
                <a:lnTo>
                  <a:pt x="5755640" y="0"/>
                </a:lnTo>
                <a:close/>
              </a:path>
            </a:pathLst>
          </a:custGeom>
          <a:solidFill>
            <a:srgbClr val="333333"/>
          </a:solidFill>
        </p:spPr>
        <p:txBody>
          <a:bodyPr wrap="square" lIns="0" tIns="0" rIns="0" bIns="0" rtlCol="0">
            <a:prstTxWarp prst="textNoShape">
              <a:avLst/>
            </a:prstTxWarp>
            <a:noAutofit/>
          </a:bodyPr>
          <a:lstStyle/>
          <a:p>
            <a:endParaRPr lang="de-DE"/>
          </a:p>
        </p:txBody>
      </p:sp>
    </p:spTree>
    <p:extLst>
      <p:ext uri="{BB962C8B-B14F-4D97-AF65-F5344CB8AC3E}">
        <p14:creationId xmlns:p14="http://schemas.microsoft.com/office/powerpoint/2010/main" val="3082123877"/>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6386010" y="842705"/>
            <a:ext cx="248786" cy="369332"/>
          </a:xfrm>
          <a:prstGeom prst="rect">
            <a:avLst/>
          </a:prstGeom>
        </p:spPr>
        <p:txBody>
          <a:bodyPr wrap="none">
            <a:spAutoFit/>
          </a:bodyPr>
          <a:lstStyle/>
          <a:p>
            <a:r>
              <a:rPr lang="de-DE" b="1" dirty="0"/>
              <a:t> </a:t>
            </a:r>
          </a:p>
        </p:txBody>
      </p:sp>
      <p:sp>
        <p:nvSpPr>
          <p:cNvPr id="6" name="Textfeld 5">
            <a:extLst>
              <a:ext uri="{FF2B5EF4-FFF2-40B4-BE49-F238E27FC236}">
                <a16:creationId xmlns:a16="http://schemas.microsoft.com/office/drawing/2014/main" id="{C08B7C9F-8B08-434A-9BA3-64CC898F991F}"/>
              </a:ext>
            </a:extLst>
          </p:cNvPr>
          <p:cNvSpPr txBox="1"/>
          <p:nvPr/>
        </p:nvSpPr>
        <p:spPr>
          <a:xfrm>
            <a:off x="584792" y="289012"/>
            <a:ext cx="10409274" cy="8094524"/>
          </a:xfrm>
          <a:prstGeom prst="rect">
            <a:avLst/>
          </a:prstGeom>
          <a:noFill/>
        </p:spPr>
        <p:txBody>
          <a:bodyPr wrap="square" rtlCol="0">
            <a:spAutoFit/>
          </a:bodyPr>
          <a:lstStyle/>
          <a:p>
            <a:r>
              <a:rPr lang="de-DE" sz="2000" b="1" dirty="0"/>
              <a:t>Die Zeit der autoritären Diktatur   SCHULE untern KRUCKENKREUZ</a:t>
            </a:r>
          </a:p>
          <a:p>
            <a:endParaRPr lang="de-DE" sz="1400" b="1" dirty="0"/>
          </a:p>
          <a:p>
            <a:endParaRPr lang="de-DE" b="1" dirty="0"/>
          </a:p>
          <a:p>
            <a:r>
              <a:rPr lang="de-AT" b="1" spc="205" dirty="0">
                <a:latin typeface="Trebuchet MS" panose="020B0603020202020204" pitchFamily="34" charset="0"/>
              </a:rPr>
              <a:t>Neue Inhalte bei Lehrbüchern</a:t>
            </a:r>
          </a:p>
          <a:p>
            <a:r>
              <a:rPr lang="de-AT" b="1" spc="205" dirty="0">
                <a:latin typeface="Trebuchet MS" panose="020B0603020202020204" pitchFamily="34" charset="0"/>
              </a:rPr>
              <a:t> </a:t>
            </a:r>
          </a:p>
          <a:p>
            <a:r>
              <a:rPr lang="de-AT" sz="1800" dirty="0">
                <a:effectLst/>
                <a:ea typeface="Times New Roman" panose="02020603050405020304" pitchFamily="18" charset="0"/>
              </a:rPr>
              <a:t>Die</a:t>
            </a:r>
            <a:r>
              <a:rPr lang="de-AT" dirty="0">
                <a:ea typeface="Times New Roman" panose="02020603050405020304" pitchFamily="18" charset="0"/>
              </a:rPr>
              <a:t> </a:t>
            </a:r>
            <a:r>
              <a:rPr lang="de-AT" sz="1800" dirty="0">
                <a:effectLst/>
                <a:ea typeface="Times New Roman" panose="02020603050405020304" pitchFamily="18" charset="0"/>
              </a:rPr>
              <a:t>neue Schulordnung verpflichtete</a:t>
            </a:r>
            <a:r>
              <a:rPr lang="de-AT" dirty="0">
                <a:ea typeface="Times New Roman" panose="02020603050405020304" pitchFamily="18" charset="0"/>
              </a:rPr>
              <a:t> </a:t>
            </a:r>
            <a:r>
              <a:rPr lang="de-AT" sz="1800" dirty="0">
                <a:effectLst/>
                <a:ea typeface="Times New Roman" panose="02020603050405020304" pitchFamily="18" charset="0"/>
              </a:rPr>
              <a:t>insbesondere</a:t>
            </a:r>
            <a:r>
              <a:rPr lang="de-AT" dirty="0">
                <a:ea typeface="Times New Roman" panose="02020603050405020304" pitchFamily="18" charset="0"/>
              </a:rPr>
              <a:t> </a:t>
            </a:r>
            <a:r>
              <a:rPr lang="de-AT" sz="1800" dirty="0">
                <a:effectLst/>
                <a:ea typeface="Times New Roman" panose="02020603050405020304" pitchFamily="18" charset="0"/>
              </a:rPr>
              <a:t>die </a:t>
            </a:r>
            <a:r>
              <a:rPr lang="de-AT" sz="1800" dirty="0" err="1">
                <a:effectLst/>
                <a:ea typeface="Times New Roman" panose="02020603050405020304" pitchFamily="18" charset="0"/>
              </a:rPr>
              <a:t>Geschichtelehrer:innen</a:t>
            </a:r>
            <a:r>
              <a:rPr lang="de-AT" sz="1800" dirty="0">
                <a:effectLst/>
                <a:ea typeface="Times New Roman" panose="02020603050405020304" pitchFamily="18" charset="0"/>
              </a:rPr>
              <a:t> </a:t>
            </a:r>
            <a:r>
              <a:rPr lang="de-AT" sz="1800" spc="135" dirty="0">
                <a:effectLst/>
                <a:ea typeface="Times New Roman" panose="02020603050405020304" pitchFamily="18" charset="0"/>
              </a:rPr>
              <a:t> </a:t>
            </a:r>
            <a:r>
              <a:rPr lang="de-AT" sz="1800" dirty="0">
                <a:effectLst/>
                <a:ea typeface="Times New Roman" panose="02020603050405020304" pitchFamily="18" charset="0"/>
              </a:rPr>
              <a:t>v</a:t>
            </a:r>
            <a:r>
              <a:rPr lang="de-AT" sz="1800" spc="5" dirty="0">
                <a:effectLst/>
                <a:ea typeface="Times New Roman" panose="02020603050405020304" pitchFamily="18" charset="0"/>
              </a:rPr>
              <a:t>a</a:t>
            </a:r>
            <a:r>
              <a:rPr lang="de-AT" sz="1800" dirty="0">
                <a:effectLst/>
                <a:ea typeface="Times New Roman" panose="02020603050405020304" pitchFamily="18" charset="0"/>
              </a:rPr>
              <a:t>terländisch</a:t>
            </a:r>
            <a:r>
              <a:rPr lang="de-AT" sz="1800" spc="135" dirty="0">
                <a:effectLst/>
                <a:ea typeface="Times New Roman" panose="02020603050405020304" pitchFamily="18" charset="0"/>
              </a:rPr>
              <a:t> </a:t>
            </a:r>
            <a:r>
              <a:rPr lang="de-AT" sz="1800" dirty="0">
                <a:effectLst/>
                <a:ea typeface="Times New Roman" panose="02020603050405020304" pitchFamily="18" charset="0"/>
              </a:rPr>
              <a:t>und s</a:t>
            </a:r>
            <a:r>
              <a:rPr lang="de-AT" sz="1800" spc="5" dirty="0">
                <a:effectLst/>
                <a:ea typeface="Times New Roman" panose="02020603050405020304" pitchFamily="18" charset="0"/>
              </a:rPr>
              <a:t>o</a:t>
            </a:r>
            <a:r>
              <a:rPr lang="de-AT" sz="1800" dirty="0">
                <a:effectLst/>
                <a:ea typeface="Times New Roman" panose="02020603050405020304" pitchFamily="18" charset="0"/>
              </a:rPr>
              <a:t>zial-volkstreu zu</a:t>
            </a:r>
            <a:r>
              <a:rPr lang="de-AT" sz="1800" spc="145" dirty="0">
                <a:effectLst/>
                <a:ea typeface="Times New Roman" panose="02020603050405020304" pitchFamily="18" charset="0"/>
              </a:rPr>
              <a:t> </a:t>
            </a:r>
            <a:r>
              <a:rPr lang="de-AT" sz="1800" dirty="0">
                <a:effectLst/>
                <a:ea typeface="Times New Roman" panose="02020603050405020304" pitchFamily="18" charset="0"/>
              </a:rPr>
              <a:t>denken,</a:t>
            </a:r>
            <a:r>
              <a:rPr lang="de-AT" sz="1800" spc="145" dirty="0">
                <a:effectLst/>
                <a:ea typeface="Times New Roman" panose="02020603050405020304" pitchFamily="18" charset="0"/>
              </a:rPr>
              <a:t> </a:t>
            </a:r>
            <a:r>
              <a:rPr lang="de-AT" sz="1800" dirty="0">
                <a:effectLst/>
                <a:ea typeface="Times New Roman" panose="02020603050405020304" pitchFamily="18" charset="0"/>
              </a:rPr>
              <a:t>zu</a:t>
            </a:r>
            <a:r>
              <a:rPr lang="de-AT" sz="1800" spc="145" dirty="0">
                <a:effectLst/>
                <a:ea typeface="Times New Roman" panose="02020603050405020304" pitchFamily="18" charset="0"/>
              </a:rPr>
              <a:t> </a:t>
            </a:r>
            <a:r>
              <a:rPr lang="de-AT" sz="1800" dirty="0">
                <a:effectLst/>
                <a:ea typeface="Times New Roman" panose="02020603050405020304" pitchFamily="18" charset="0"/>
              </a:rPr>
              <a:t>fühlen</a:t>
            </a:r>
            <a:r>
              <a:rPr lang="de-AT" sz="1800" spc="145" dirty="0">
                <a:effectLst/>
                <a:ea typeface="Times New Roman" panose="02020603050405020304" pitchFamily="18" charset="0"/>
              </a:rPr>
              <a:t> </a:t>
            </a:r>
            <a:r>
              <a:rPr lang="de-AT" sz="1800" dirty="0">
                <a:effectLst/>
                <a:ea typeface="Times New Roman" panose="02020603050405020304" pitchFamily="18" charset="0"/>
              </a:rPr>
              <a:t>und</a:t>
            </a:r>
            <a:r>
              <a:rPr lang="de-AT" sz="1800" spc="145" dirty="0">
                <a:effectLst/>
                <a:ea typeface="Times New Roman" panose="02020603050405020304" pitchFamily="18" charset="0"/>
              </a:rPr>
              <a:t> </a:t>
            </a:r>
            <a:r>
              <a:rPr lang="de-AT" sz="1800" dirty="0">
                <a:effectLst/>
                <a:ea typeface="Times New Roman" panose="02020603050405020304" pitchFamily="18" charset="0"/>
              </a:rPr>
              <a:t>zu</a:t>
            </a:r>
            <a:r>
              <a:rPr lang="de-AT" sz="1800" spc="145" dirty="0">
                <a:effectLst/>
                <a:ea typeface="Times New Roman" panose="02020603050405020304" pitchFamily="18" charset="0"/>
              </a:rPr>
              <a:t> lehren. </a:t>
            </a:r>
          </a:p>
          <a:p>
            <a:r>
              <a:rPr lang="de-AT" spc="145" dirty="0">
                <a:ea typeface="Times New Roman" panose="02020603050405020304" pitchFamily="18" charset="0"/>
              </a:rPr>
              <a:t>Es </a:t>
            </a:r>
            <a:r>
              <a:rPr lang="de-AT" sz="1800" spc="145" dirty="0">
                <a:effectLst/>
                <a:ea typeface="Times New Roman" panose="02020603050405020304" pitchFamily="18" charset="0"/>
              </a:rPr>
              <a:t>wurden vor allem die Schulbücher </a:t>
            </a:r>
            <a:r>
              <a:rPr lang="de-AT" spc="145" dirty="0">
                <a:ea typeface="Times New Roman" panose="02020603050405020304" pitchFamily="18" charset="0"/>
              </a:rPr>
              <a:t>für das Fach Geschichte </a:t>
            </a:r>
            <a:r>
              <a:rPr lang="de-AT" sz="1800" spc="145" dirty="0">
                <a:effectLst/>
                <a:ea typeface="Times New Roman" panose="02020603050405020304" pitchFamily="18" charset="0"/>
              </a:rPr>
              <a:t>dementsprechend neu konzipiert.</a:t>
            </a:r>
          </a:p>
          <a:p>
            <a:endParaRPr lang="de-AT" sz="1800" spc="145" dirty="0">
              <a:effectLst/>
              <a:ea typeface="Times New Roman" panose="02020603050405020304" pitchFamily="18" charset="0"/>
            </a:endParaRPr>
          </a:p>
          <a:p>
            <a:endParaRPr lang="de-AT" sz="1800" spc="145" dirty="0">
              <a:effectLst/>
              <a:ea typeface="Times New Roman" panose="02020603050405020304" pitchFamily="18" charset="0"/>
            </a:endParaRPr>
          </a:p>
          <a:p>
            <a:r>
              <a:rPr lang="de-AT" sz="1800" dirty="0">
                <a:effectLst/>
                <a:ea typeface="Times New Roman" panose="02020603050405020304" pitchFamily="18" charset="0"/>
              </a:rPr>
              <a:t>Drei Argumentationslinien wurden in diesen </a:t>
            </a:r>
            <a:r>
              <a:rPr lang="de-AT" dirty="0">
                <a:ea typeface="Times New Roman" panose="02020603050405020304" pitchFamily="18" charset="0"/>
              </a:rPr>
              <a:t>neuen </a:t>
            </a:r>
            <a:r>
              <a:rPr lang="de-AT" sz="1800" dirty="0">
                <a:effectLst/>
                <a:ea typeface="Times New Roman" panose="02020603050405020304" pitchFamily="18" charset="0"/>
              </a:rPr>
              <a:t>Lehrbüchern durchgehend </a:t>
            </a:r>
            <a:r>
              <a:rPr lang="de-AT" dirty="0">
                <a:ea typeface="Times New Roman" panose="02020603050405020304" pitchFamily="18" charset="0"/>
              </a:rPr>
              <a:t>umgesetzt</a:t>
            </a:r>
            <a:r>
              <a:rPr lang="de-AT" sz="1800" dirty="0">
                <a:effectLst/>
                <a:ea typeface="Times New Roman" panose="02020603050405020304" pitchFamily="18" charset="0"/>
              </a:rPr>
              <a:t>:</a:t>
            </a:r>
          </a:p>
          <a:p>
            <a:r>
              <a:rPr lang="de-AT" sz="1800" dirty="0">
                <a:effectLst/>
                <a:ea typeface="Times New Roman" panose="02020603050405020304" pitchFamily="18" charset="0"/>
              </a:rPr>
              <a:t>	</a:t>
            </a:r>
          </a:p>
          <a:p>
            <a:pPr marL="285750" indent="-285750">
              <a:buFont typeface="Courier New" panose="02070309020205020404" pitchFamily="49" charset="0"/>
              <a:buChar char="o"/>
            </a:pPr>
            <a:r>
              <a:rPr lang="de-AT" sz="1800" dirty="0">
                <a:effectLst/>
                <a:ea typeface="Times New Roman" panose="02020603050405020304" pitchFamily="18" charset="0"/>
              </a:rPr>
              <a:t>Die Zugehörigkeit zum deutschen</a:t>
            </a:r>
            <a:r>
              <a:rPr lang="de-AT" dirty="0">
                <a:ea typeface="Times New Roman" panose="02020603050405020304" pitchFamily="18" charset="0"/>
              </a:rPr>
              <a:t> </a:t>
            </a:r>
            <a:r>
              <a:rPr lang="de-AT" sz="1800" dirty="0">
                <a:effectLst/>
                <a:ea typeface="Times New Roman" panose="02020603050405020304" pitchFamily="18" charset="0"/>
              </a:rPr>
              <a:t>Volk als ein eigener österreichischer Stamm</a:t>
            </a:r>
          </a:p>
          <a:p>
            <a:pPr marL="285750" indent="-285750">
              <a:buFont typeface="Courier New" panose="02070309020205020404" pitchFamily="49" charset="0"/>
              <a:buChar char="o"/>
            </a:pPr>
            <a:endParaRPr lang="de-AT" sz="1800" dirty="0">
              <a:effectLst/>
              <a:ea typeface="Times New Roman" panose="02020603050405020304" pitchFamily="18" charset="0"/>
            </a:endParaRPr>
          </a:p>
          <a:p>
            <a:pPr marL="285750" indent="-285750">
              <a:buFont typeface="Courier New" panose="02070309020205020404" pitchFamily="49" charset="0"/>
              <a:buChar char="o"/>
            </a:pPr>
            <a:r>
              <a:rPr lang="de-AT" dirty="0">
                <a:ea typeface="Times New Roman" panose="02020603050405020304" pitchFamily="18" charset="0"/>
              </a:rPr>
              <a:t>D</a:t>
            </a:r>
            <a:r>
              <a:rPr lang="de-AT" sz="1800" dirty="0">
                <a:effectLst/>
                <a:ea typeface="Times New Roman" panose="02020603050405020304" pitchFamily="18" charset="0"/>
              </a:rPr>
              <a:t>ie</a:t>
            </a:r>
            <a:r>
              <a:rPr lang="de-AT" dirty="0">
                <a:ea typeface="Times New Roman" panose="02020603050405020304" pitchFamily="18" charset="0"/>
              </a:rPr>
              <a:t> </a:t>
            </a:r>
            <a:r>
              <a:rPr lang="de-AT" sz="1800" spc="5" dirty="0">
                <a:effectLst/>
                <a:ea typeface="Times New Roman" panose="02020603050405020304" pitchFamily="18" charset="0"/>
              </a:rPr>
              <a:t>b</a:t>
            </a:r>
            <a:r>
              <a:rPr lang="de-AT" sz="1800" dirty="0">
                <a:effectLst/>
                <a:ea typeface="Times New Roman" panose="02020603050405020304" pitchFamily="18" charset="0"/>
              </a:rPr>
              <a:t>esondere	Ausprägung d</a:t>
            </a:r>
            <a:r>
              <a:rPr lang="de-AT" sz="1800" spc="5" dirty="0">
                <a:effectLst/>
                <a:ea typeface="Times New Roman" panose="02020603050405020304" pitchFamily="18" charset="0"/>
              </a:rPr>
              <a:t>e</a:t>
            </a:r>
            <a:r>
              <a:rPr lang="de-AT" sz="1800" dirty="0">
                <a:effectLst/>
                <a:ea typeface="Times New Roman" panose="02020603050405020304" pitchFamily="18" charset="0"/>
              </a:rPr>
              <a:t>s österreichischen</a:t>
            </a:r>
            <a:r>
              <a:rPr lang="de-AT" sz="1800" spc="240" dirty="0">
                <a:effectLst/>
                <a:ea typeface="Times New Roman" panose="02020603050405020304" pitchFamily="18" charset="0"/>
              </a:rPr>
              <a:t> </a:t>
            </a:r>
            <a:r>
              <a:rPr lang="de-AT" sz="1800" dirty="0">
                <a:effectLst/>
                <a:ea typeface="Times New Roman" panose="02020603050405020304" pitchFamily="18" charset="0"/>
              </a:rPr>
              <a:t>Wesens</a:t>
            </a:r>
          </a:p>
          <a:p>
            <a:endParaRPr lang="de-AT" sz="1800" dirty="0">
              <a:effectLst/>
              <a:ea typeface="Times New Roman" panose="02020603050405020304" pitchFamily="18" charset="0"/>
            </a:endParaRPr>
          </a:p>
          <a:p>
            <a:pPr marL="285750" indent="-285750">
              <a:buFont typeface="Courier New" panose="02070309020205020404" pitchFamily="49" charset="0"/>
              <a:buChar char="o"/>
            </a:pPr>
            <a:r>
              <a:rPr lang="de-AT" spc="240" dirty="0">
                <a:ea typeface="Times New Roman" panose="02020603050405020304" pitchFamily="18" charset="0"/>
              </a:rPr>
              <a:t>Die </a:t>
            </a:r>
            <a:r>
              <a:rPr lang="de-AT" sz="1800" dirty="0">
                <a:effectLst/>
                <a:ea typeface="Times New Roman" panose="02020603050405020304" pitchFamily="18" charset="0"/>
              </a:rPr>
              <a:t>besondere</a:t>
            </a:r>
            <a:r>
              <a:rPr lang="de-AT" sz="1800" spc="240" dirty="0">
                <a:effectLst/>
                <a:ea typeface="Times New Roman" panose="02020603050405020304" pitchFamily="18" charset="0"/>
              </a:rPr>
              <a:t> </a:t>
            </a:r>
            <a:r>
              <a:rPr lang="de-AT" sz="1800" dirty="0">
                <a:effectLst/>
                <a:ea typeface="Times New Roman" panose="02020603050405020304" pitchFamily="18" charset="0"/>
              </a:rPr>
              <a:t>Rolle Österreichs im Deutschen Reich</a:t>
            </a:r>
            <a:endParaRPr lang="de-AT" sz="1800" spc="145" dirty="0">
              <a:effectLst/>
              <a:ea typeface="Times New Roman" panose="02020603050405020304" pitchFamily="18" charset="0"/>
            </a:endParaRPr>
          </a:p>
          <a:p>
            <a:endParaRPr lang="de-AT" b="1" spc="145" dirty="0">
              <a:ea typeface="Times New Roman" panose="02020603050405020304" pitchFamily="18" charset="0"/>
              <a:cs typeface="Times New Roman" panose="02020603050405020304" pitchFamily="18" charset="0"/>
            </a:endParaRPr>
          </a:p>
          <a:p>
            <a:endParaRPr lang="de-AT" sz="1800" b="1" spc="145" dirty="0">
              <a:effectLst/>
              <a:ea typeface="Times New Roman" panose="02020603050405020304" pitchFamily="18" charset="0"/>
              <a:cs typeface="Times New Roman" panose="02020603050405020304" pitchFamily="18" charset="0"/>
            </a:endParaRPr>
          </a:p>
          <a:p>
            <a:endParaRPr lang="de-AT" b="1" spc="145" dirty="0">
              <a:ea typeface="Times New Roman" panose="02020603050405020304" pitchFamily="18" charset="0"/>
              <a:cs typeface="Times New Roman" panose="02020603050405020304" pitchFamily="18" charset="0"/>
            </a:endParaRPr>
          </a:p>
          <a:p>
            <a:endParaRPr lang="de-AT" sz="1800" b="1" spc="145" dirty="0">
              <a:effectLst/>
              <a:ea typeface="Times New Roman" panose="02020603050405020304" pitchFamily="18" charset="0"/>
              <a:cs typeface="Times New Roman" panose="02020603050405020304" pitchFamily="18" charset="0"/>
            </a:endParaRPr>
          </a:p>
          <a:p>
            <a:endParaRPr lang="de-AT" b="1" spc="145" dirty="0">
              <a:ea typeface="Times New Roman" panose="02020603050405020304" pitchFamily="18" charset="0"/>
              <a:cs typeface="Times New Roman" panose="02020603050405020304" pitchFamily="18" charset="0"/>
            </a:endParaRPr>
          </a:p>
          <a:p>
            <a:endParaRPr lang="de-AT" sz="1800" b="1" spc="145" dirty="0">
              <a:effectLst/>
              <a:ea typeface="Times New Roman" panose="02020603050405020304" pitchFamily="18" charset="0"/>
              <a:cs typeface="Times New Roman" panose="02020603050405020304" pitchFamily="18" charset="0"/>
            </a:endParaRPr>
          </a:p>
          <a:p>
            <a:endParaRPr lang="de-AT" b="1" spc="145" dirty="0">
              <a:ea typeface="Times New Roman" panose="02020603050405020304" pitchFamily="18" charset="0"/>
              <a:cs typeface="Times New Roman" panose="02020603050405020304" pitchFamily="18" charset="0"/>
            </a:endParaRPr>
          </a:p>
          <a:p>
            <a:endParaRPr lang="de-AT" sz="1800" b="1" spc="145" dirty="0">
              <a:effectLst/>
              <a:ea typeface="Times New Roman" panose="02020603050405020304" pitchFamily="18" charset="0"/>
              <a:cs typeface="Times New Roman" panose="02020603050405020304" pitchFamily="18" charset="0"/>
            </a:endParaRPr>
          </a:p>
          <a:p>
            <a:endParaRPr lang="de-AT" b="1" spc="145" dirty="0">
              <a:ea typeface="Times New Roman" panose="02020603050405020304" pitchFamily="18" charset="0"/>
              <a:cs typeface="Times New Roman" panose="02020603050405020304" pitchFamily="18" charset="0"/>
            </a:endParaRPr>
          </a:p>
          <a:p>
            <a:endParaRPr lang="de-AT" sz="1800" b="1" spc="145" dirty="0">
              <a:effectLst/>
              <a:ea typeface="Times New Roman" panose="02020603050405020304" pitchFamily="18" charset="0"/>
              <a:cs typeface="Times New Roman" panose="02020603050405020304" pitchFamily="18" charset="0"/>
            </a:endParaRPr>
          </a:p>
          <a:p>
            <a:endParaRPr lang="de-DE" sz="1800" b="1" dirty="0">
              <a:effectLst/>
              <a:ea typeface="Times New Roman" panose="02020603050405020304" pitchFamily="18" charset="0"/>
              <a:cs typeface="Times New Roman" panose="02020603050405020304" pitchFamily="18" charset="0"/>
            </a:endParaRPr>
          </a:p>
        </p:txBody>
      </p:sp>
      <p:sp>
        <p:nvSpPr>
          <p:cNvPr id="8" name="Graphic 11">
            <a:extLst>
              <a:ext uri="{FF2B5EF4-FFF2-40B4-BE49-F238E27FC236}">
                <a16:creationId xmlns:a16="http://schemas.microsoft.com/office/drawing/2014/main" id="{47E1C001-8723-4B88-8EBE-806CB610999D}"/>
              </a:ext>
            </a:extLst>
          </p:cNvPr>
          <p:cNvSpPr>
            <a:spLocks/>
          </p:cNvSpPr>
          <p:nvPr/>
        </p:nvSpPr>
        <p:spPr>
          <a:xfrm>
            <a:off x="917575" y="7352030"/>
            <a:ext cx="5755640" cy="1270"/>
          </a:xfrm>
          <a:custGeom>
            <a:avLst/>
            <a:gdLst/>
            <a:ahLst/>
            <a:cxnLst/>
            <a:rect l="l" t="t" r="r" b="b"/>
            <a:pathLst>
              <a:path w="5755640" h="1270">
                <a:moveTo>
                  <a:pt x="5755640" y="0"/>
                </a:moveTo>
                <a:lnTo>
                  <a:pt x="0" y="0"/>
                </a:lnTo>
                <a:lnTo>
                  <a:pt x="0" y="1269"/>
                </a:lnTo>
                <a:lnTo>
                  <a:pt x="5755640" y="1269"/>
                </a:lnTo>
                <a:lnTo>
                  <a:pt x="5755640" y="0"/>
                </a:lnTo>
                <a:close/>
              </a:path>
            </a:pathLst>
          </a:custGeom>
          <a:solidFill>
            <a:srgbClr val="333333"/>
          </a:solidFill>
        </p:spPr>
        <p:txBody>
          <a:bodyPr wrap="square" lIns="0" tIns="0" rIns="0" bIns="0" rtlCol="0">
            <a:prstTxWarp prst="textNoShape">
              <a:avLst/>
            </a:prstTxWarp>
            <a:noAutofit/>
          </a:bodyPr>
          <a:lstStyle/>
          <a:p>
            <a:endParaRPr lang="de-DE"/>
          </a:p>
        </p:txBody>
      </p:sp>
    </p:spTree>
    <p:extLst>
      <p:ext uri="{BB962C8B-B14F-4D97-AF65-F5344CB8AC3E}">
        <p14:creationId xmlns:p14="http://schemas.microsoft.com/office/powerpoint/2010/main" val="3456168695"/>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6386010" y="842705"/>
            <a:ext cx="248786" cy="369332"/>
          </a:xfrm>
          <a:prstGeom prst="rect">
            <a:avLst/>
          </a:prstGeom>
        </p:spPr>
        <p:txBody>
          <a:bodyPr wrap="none">
            <a:spAutoFit/>
          </a:bodyPr>
          <a:lstStyle/>
          <a:p>
            <a:r>
              <a:rPr lang="de-DE" b="1" dirty="0"/>
              <a:t> </a:t>
            </a:r>
          </a:p>
        </p:txBody>
      </p:sp>
      <p:sp>
        <p:nvSpPr>
          <p:cNvPr id="6" name="Textfeld 5">
            <a:extLst>
              <a:ext uri="{FF2B5EF4-FFF2-40B4-BE49-F238E27FC236}">
                <a16:creationId xmlns:a16="http://schemas.microsoft.com/office/drawing/2014/main" id="{C08B7C9F-8B08-434A-9BA3-64CC898F991F}"/>
              </a:ext>
            </a:extLst>
          </p:cNvPr>
          <p:cNvSpPr txBox="1"/>
          <p:nvPr/>
        </p:nvSpPr>
        <p:spPr>
          <a:xfrm>
            <a:off x="1382234" y="255181"/>
            <a:ext cx="6581552" cy="8515152"/>
          </a:xfrm>
          <a:prstGeom prst="rect">
            <a:avLst/>
          </a:prstGeom>
          <a:noFill/>
        </p:spPr>
        <p:txBody>
          <a:bodyPr wrap="square" rtlCol="0">
            <a:spAutoFit/>
          </a:bodyPr>
          <a:lstStyle/>
          <a:p>
            <a:r>
              <a:rPr lang="de-DE" sz="2000" b="1" dirty="0"/>
              <a:t>Die Zeit der autoritären Diktatur   SCHULE untern KRUCKENKREUZ</a:t>
            </a:r>
          </a:p>
          <a:p>
            <a:endParaRPr lang="de-DE" b="1" dirty="0"/>
          </a:p>
          <a:p>
            <a:r>
              <a:rPr lang="de-AT" b="1" spc="205" dirty="0">
                <a:latin typeface="Trebuchet MS" panose="020B0603020202020204" pitchFamily="34" charset="0"/>
              </a:rPr>
              <a:t>Ausgewählte Beispiele für neue Inhalte bei Lehrbüchern</a:t>
            </a:r>
          </a:p>
          <a:p>
            <a:r>
              <a:rPr lang="de-AT" b="1" spc="205" dirty="0">
                <a:latin typeface="Trebuchet MS" panose="020B0603020202020204" pitchFamily="34" charset="0"/>
              </a:rPr>
              <a:t> </a:t>
            </a:r>
          </a:p>
          <a:p>
            <a:r>
              <a:rPr lang="de-AT" sz="1800" b="1" dirty="0">
                <a:effectLst/>
                <a:ea typeface="Times New Roman" panose="02020603050405020304" pitchFamily="18" charset="0"/>
                <a:cs typeface="Times New Roman" panose="02020603050405020304" pitchFamily="18" charset="0"/>
              </a:rPr>
              <a:t>Topos 1: ÖSTERREICHS SENDUNG</a:t>
            </a:r>
          </a:p>
          <a:p>
            <a:endParaRPr lang="de-AT" sz="1800" b="1" dirty="0">
              <a:effectLst/>
              <a:ea typeface="Times New Roman" panose="02020603050405020304" pitchFamily="18" charset="0"/>
              <a:cs typeface="Times New Roman" panose="02020603050405020304" pitchFamily="18" charset="0"/>
            </a:endParaRPr>
          </a:p>
          <a:p>
            <a:r>
              <a:rPr lang="de-AT" sz="1600" dirty="0">
                <a:effectLst/>
                <a:ea typeface="Times New Roman" panose="02020603050405020304" pitchFamily="18" charset="0"/>
                <a:cs typeface="Times New Roman" panose="02020603050405020304" pitchFamily="18" charset="0"/>
              </a:rPr>
              <a:t>In einem Lehrbuch hieß es dazu</a:t>
            </a:r>
            <a:r>
              <a:rPr lang="de-AT" sz="1600" b="1" dirty="0">
                <a:effectLst/>
                <a:ea typeface="Times New Roman" panose="02020603050405020304" pitchFamily="18" charset="0"/>
                <a:cs typeface="Times New Roman" panose="02020603050405020304" pitchFamily="18" charset="0"/>
              </a:rPr>
              <a:t>: </a:t>
            </a:r>
            <a:r>
              <a:rPr lang="de-AT" sz="1600" dirty="0">
                <a:effectLst/>
                <a:ea typeface="Times New Roman" panose="02020603050405020304" pitchFamily="18" charset="0"/>
                <a:cs typeface="Times New Roman" panose="02020603050405020304" pitchFamily="18" charset="0"/>
              </a:rPr>
              <a:t>“Die</a:t>
            </a:r>
            <a:r>
              <a:rPr lang="de-AT" sz="1600" spc="120" dirty="0">
                <a:effectLst/>
                <a:ea typeface="Times New Roman" panose="02020603050405020304" pitchFamily="18" charset="0"/>
                <a:cs typeface="Times New Roman" panose="02020603050405020304" pitchFamily="18" charset="0"/>
              </a:rPr>
              <a:t> </a:t>
            </a:r>
            <a:r>
              <a:rPr lang="de-AT" sz="1600" dirty="0">
                <a:effectLst/>
                <a:ea typeface="Times New Roman" panose="02020603050405020304" pitchFamily="18" charset="0"/>
                <a:cs typeface="Times New Roman" panose="02020603050405020304" pitchFamily="18" charset="0"/>
              </a:rPr>
              <a:t>Besiedelung</a:t>
            </a:r>
            <a:r>
              <a:rPr lang="de-AT" sz="1600" spc="120" dirty="0">
                <a:effectLst/>
                <a:ea typeface="Times New Roman" panose="02020603050405020304" pitchFamily="18" charset="0"/>
                <a:cs typeface="Times New Roman" panose="02020603050405020304" pitchFamily="18" charset="0"/>
              </a:rPr>
              <a:t> </a:t>
            </a:r>
            <a:r>
              <a:rPr lang="de-AT" sz="1600" dirty="0">
                <a:effectLst/>
                <a:ea typeface="Times New Roman" panose="02020603050405020304" pitchFamily="18" charset="0"/>
                <a:cs typeface="Times New Roman" panose="02020603050405020304" pitchFamily="18" charset="0"/>
              </a:rPr>
              <a:t>unseres</a:t>
            </a:r>
            <a:r>
              <a:rPr lang="de-AT" sz="1600" spc="120" dirty="0">
                <a:effectLst/>
                <a:ea typeface="Times New Roman" panose="02020603050405020304" pitchFamily="18" charset="0"/>
                <a:cs typeface="Times New Roman" panose="02020603050405020304" pitchFamily="18" charset="0"/>
              </a:rPr>
              <a:t> </a:t>
            </a:r>
            <a:r>
              <a:rPr lang="de-AT" sz="1600" dirty="0">
                <a:effectLst/>
                <a:ea typeface="Times New Roman" panose="02020603050405020304" pitchFamily="18" charset="0"/>
                <a:cs typeface="Times New Roman" panose="02020603050405020304" pitchFamily="18" charset="0"/>
              </a:rPr>
              <a:t>Vaterlandes</a:t>
            </a:r>
            <a:r>
              <a:rPr lang="de-AT" sz="1600" spc="120" dirty="0">
                <a:effectLst/>
                <a:ea typeface="Times New Roman" panose="02020603050405020304" pitchFamily="18" charset="0"/>
                <a:cs typeface="Times New Roman" panose="02020603050405020304" pitchFamily="18" charset="0"/>
              </a:rPr>
              <a:t> </a:t>
            </a:r>
            <a:r>
              <a:rPr lang="de-AT" sz="1600" dirty="0">
                <a:effectLst/>
                <a:ea typeface="Times New Roman" panose="02020603050405020304" pitchFamily="18" charset="0"/>
                <a:cs typeface="Times New Roman" panose="02020603050405020304" pitchFamily="18" charset="0"/>
              </a:rPr>
              <a:t>durch</a:t>
            </a:r>
            <a:r>
              <a:rPr lang="de-AT" sz="1600" spc="120" dirty="0">
                <a:effectLst/>
                <a:ea typeface="Times New Roman" panose="02020603050405020304" pitchFamily="18" charset="0"/>
                <a:cs typeface="Times New Roman" panose="02020603050405020304" pitchFamily="18" charset="0"/>
              </a:rPr>
              <a:t> </a:t>
            </a:r>
            <a:r>
              <a:rPr lang="de-AT" sz="1600" dirty="0">
                <a:effectLst/>
                <a:ea typeface="Times New Roman" panose="02020603050405020304" pitchFamily="18" charset="0"/>
                <a:cs typeface="Times New Roman" panose="02020603050405020304" pitchFamily="18" charset="0"/>
              </a:rPr>
              <a:t>Bajuwaren</a:t>
            </a:r>
            <a:r>
              <a:rPr lang="de-AT" sz="1600" spc="120" dirty="0">
                <a:effectLst/>
                <a:ea typeface="Times New Roman" panose="02020603050405020304" pitchFamily="18" charset="0"/>
                <a:cs typeface="Times New Roman" panose="02020603050405020304" pitchFamily="18" charset="0"/>
              </a:rPr>
              <a:t> </a:t>
            </a:r>
            <a:r>
              <a:rPr lang="de-AT" sz="1600" dirty="0">
                <a:effectLst/>
                <a:ea typeface="Times New Roman" panose="02020603050405020304" pitchFamily="18" charset="0"/>
                <a:cs typeface="Times New Roman" panose="02020603050405020304" pitchFamily="18" charset="0"/>
              </a:rPr>
              <a:t>machte</a:t>
            </a:r>
            <a:r>
              <a:rPr lang="de-AT" sz="1600" spc="120" dirty="0">
                <a:effectLst/>
                <a:ea typeface="Times New Roman" panose="02020603050405020304" pitchFamily="18" charset="0"/>
                <a:cs typeface="Times New Roman" panose="02020603050405020304" pitchFamily="18" charset="0"/>
              </a:rPr>
              <a:t> </a:t>
            </a:r>
            <a:r>
              <a:rPr lang="de-AT" sz="1600" dirty="0">
                <a:effectLst/>
                <a:ea typeface="Times New Roman" panose="02020603050405020304" pitchFamily="18" charset="0"/>
                <a:cs typeface="Times New Roman" panose="02020603050405020304" pitchFamily="18" charset="0"/>
              </a:rPr>
              <a:t>es</a:t>
            </a:r>
            <a:r>
              <a:rPr lang="de-DE" sz="1600" dirty="0">
                <a:ea typeface="Times New Roman" panose="02020603050405020304" pitchFamily="18" charset="0"/>
                <a:cs typeface="Times New Roman" panose="02020603050405020304" pitchFamily="18" charset="0"/>
              </a:rPr>
              <a:t> zu einem deutschen Lande  und ein </a:t>
            </a:r>
            <a:r>
              <a:rPr lang="de-AT" sz="1600" dirty="0">
                <a:effectLst/>
                <a:ea typeface="Times New Roman" panose="02020603050405020304" pitchFamily="18" charset="0"/>
                <a:cs typeface="Times New Roman" panose="02020603050405020304" pitchFamily="18" charset="0"/>
              </a:rPr>
              <a:t>solches </a:t>
            </a:r>
            <a:r>
              <a:rPr lang="de-AT" sz="1600" spc="-215" dirty="0">
                <a:effectLst/>
                <a:ea typeface="Times New Roman" panose="02020603050405020304" pitchFamily="18" charset="0"/>
                <a:cs typeface="Times New Roman" panose="02020603050405020304" pitchFamily="18" charset="0"/>
              </a:rPr>
              <a:t> </a:t>
            </a:r>
            <a:r>
              <a:rPr lang="de-AT" sz="1600" dirty="0">
                <a:effectLst/>
                <a:ea typeface="Times New Roman" panose="02020603050405020304" pitchFamily="18" charset="0"/>
                <a:cs typeface="Times New Roman" panose="02020603050405020304" pitchFamily="18" charset="0"/>
              </a:rPr>
              <a:t>blieb </a:t>
            </a:r>
            <a:r>
              <a:rPr lang="de-AT" sz="1600" spc="-215" dirty="0">
                <a:effectLst/>
                <a:ea typeface="Times New Roman" panose="02020603050405020304" pitchFamily="18" charset="0"/>
                <a:cs typeface="Times New Roman" panose="02020603050405020304" pitchFamily="18" charset="0"/>
              </a:rPr>
              <a:t> </a:t>
            </a:r>
            <a:r>
              <a:rPr lang="de-AT" sz="1600" dirty="0">
                <a:effectLst/>
                <a:ea typeface="Times New Roman" panose="02020603050405020304" pitchFamily="18" charset="0"/>
                <a:cs typeface="Times New Roman" panose="02020603050405020304" pitchFamily="18" charset="0"/>
              </a:rPr>
              <a:t>es </a:t>
            </a:r>
            <a:r>
              <a:rPr lang="de-AT" sz="1600" spc="-215" dirty="0">
                <a:effectLst/>
                <a:ea typeface="Times New Roman" panose="02020603050405020304" pitchFamily="18" charset="0"/>
                <a:cs typeface="Times New Roman" panose="02020603050405020304" pitchFamily="18" charset="0"/>
              </a:rPr>
              <a:t> </a:t>
            </a:r>
            <a:r>
              <a:rPr lang="de-AT" sz="1600" dirty="0">
                <a:effectLst/>
                <a:ea typeface="Times New Roman" panose="02020603050405020304" pitchFamily="18" charset="0"/>
                <a:cs typeface="Times New Roman" panose="02020603050405020304" pitchFamily="18" charset="0"/>
              </a:rPr>
              <a:t>bis </a:t>
            </a:r>
            <a:r>
              <a:rPr lang="de-AT" sz="1600" spc="-215" dirty="0">
                <a:effectLst/>
                <a:ea typeface="Times New Roman" panose="02020603050405020304" pitchFamily="18" charset="0"/>
                <a:cs typeface="Times New Roman" panose="02020603050405020304" pitchFamily="18" charset="0"/>
              </a:rPr>
              <a:t> </a:t>
            </a:r>
            <a:r>
              <a:rPr lang="de-AT" sz="1600" dirty="0">
                <a:effectLst/>
                <a:ea typeface="Times New Roman" panose="02020603050405020304" pitchFamily="18" charset="0"/>
                <a:cs typeface="Times New Roman" panose="02020603050405020304" pitchFamily="18" charset="0"/>
              </a:rPr>
              <a:t>zum heutigen</a:t>
            </a:r>
            <a:r>
              <a:rPr lang="de-AT" sz="1600" dirty="0">
                <a:ea typeface="Times New Roman" panose="02020603050405020304" pitchFamily="18" charset="0"/>
                <a:cs typeface="Times New Roman" panose="02020603050405020304" pitchFamily="18" charset="0"/>
              </a:rPr>
              <a:t> </a:t>
            </a:r>
            <a:r>
              <a:rPr lang="de-AT" sz="1600" dirty="0">
                <a:effectLst/>
                <a:ea typeface="Times New Roman" panose="02020603050405020304" pitchFamily="18" charset="0"/>
                <a:cs typeface="Times New Roman" panose="02020603050405020304" pitchFamily="18" charset="0"/>
              </a:rPr>
              <a:t>Tage</a:t>
            </a:r>
            <a:r>
              <a:rPr lang="de-AT" sz="1600" b="1" dirty="0">
                <a:effectLst/>
                <a:ea typeface="Times New Roman" panose="02020603050405020304" pitchFamily="18" charset="0"/>
                <a:cs typeface="Times New Roman" panose="02020603050405020304" pitchFamily="18" charset="0"/>
              </a:rPr>
              <a:t>…“</a:t>
            </a:r>
            <a:r>
              <a:rPr lang="de-AT" sz="1600" b="1" dirty="0">
                <a:ea typeface="Times New Roman" panose="02020603050405020304" pitchFamily="18" charset="0"/>
                <a:cs typeface="Times New Roman" panose="02020603050405020304" pitchFamily="18" charset="0"/>
              </a:rPr>
              <a:t> </a:t>
            </a:r>
            <a:r>
              <a:rPr lang="de-AT" sz="1600" b="1" dirty="0">
                <a:effectLst/>
                <a:ea typeface="Times New Roman" panose="02020603050405020304" pitchFamily="18" charset="0"/>
                <a:cs typeface="Times New Roman" panose="02020603050405020304" pitchFamily="18" charset="0"/>
              </a:rPr>
              <a:t>Freilich</a:t>
            </a:r>
            <a:r>
              <a:rPr lang="de-AT" sz="1600" b="1" dirty="0">
                <a:ea typeface="Times New Roman" panose="02020603050405020304" pitchFamily="18" charset="0"/>
                <a:cs typeface="Times New Roman" panose="02020603050405020304" pitchFamily="18" charset="0"/>
              </a:rPr>
              <a:t> </a:t>
            </a:r>
            <a:r>
              <a:rPr lang="de-AT" sz="1600" b="1" dirty="0">
                <a:effectLst/>
                <a:ea typeface="Times New Roman" panose="02020603050405020304" pitchFamily="18" charset="0"/>
                <a:cs typeface="Times New Roman" panose="02020603050405020304" pitchFamily="18" charset="0"/>
              </a:rPr>
              <a:t>erst</a:t>
            </a:r>
            <a:r>
              <a:rPr lang="de-AT" sz="1600" b="1" dirty="0">
                <a:ea typeface="Times New Roman" panose="02020603050405020304" pitchFamily="18" charset="0"/>
                <a:cs typeface="Times New Roman" panose="02020603050405020304" pitchFamily="18" charset="0"/>
              </a:rPr>
              <a:t> </a:t>
            </a:r>
            <a:r>
              <a:rPr lang="de-AT" sz="1600" b="1" dirty="0">
                <a:effectLst/>
                <a:ea typeface="Times New Roman" panose="02020603050405020304" pitchFamily="18" charset="0"/>
                <a:cs typeface="Times New Roman" panose="02020603050405020304" pitchFamily="18" charset="0"/>
              </a:rPr>
              <a:t>d</a:t>
            </a:r>
            <a:r>
              <a:rPr lang="de-AT" sz="1600" b="1" spc="-5" dirty="0">
                <a:effectLst/>
                <a:ea typeface="Times New Roman" panose="02020603050405020304" pitchFamily="18" charset="0"/>
                <a:cs typeface="Times New Roman" panose="02020603050405020304" pitchFamily="18" charset="0"/>
              </a:rPr>
              <a:t>i</a:t>
            </a:r>
            <a:r>
              <a:rPr lang="de-AT" sz="1600" b="1" dirty="0">
                <a:effectLst/>
                <a:ea typeface="Times New Roman" panose="02020603050405020304" pitchFamily="18" charset="0"/>
                <a:cs typeface="Times New Roman" panose="02020603050405020304" pitchFamily="18" charset="0"/>
              </a:rPr>
              <a:t>e Verschmelzung  mit</a:t>
            </a:r>
            <a:r>
              <a:rPr lang="de-AT" sz="1600" b="1" dirty="0">
                <a:ea typeface="Times New Roman" panose="02020603050405020304" pitchFamily="18" charset="0"/>
                <a:cs typeface="Times New Roman" panose="02020603050405020304" pitchFamily="18" charset="0"/>
              </a:rPr>
              <a:t> </a:t>
            </a:r>
            <a:r>
              <a:rPr lang="de-AT" sz="1600" b="1" dirty="0">
                <a:effectLst/>
                <a:ea typeface="Times New Roman" panose="02020603050405020304" pitchFamily="18" charset="0"/>
                <a:cs typeface="Times New Roman" panose="02020603050405020304" pitchFamily="18" charset="0"/>
              </a:rPr>
              <a:t>anderen</a:t>
            </a:r>
            <a:r>
              <a:rPr lang="de-AT" sz="1600" b="1" dirty="0">
                <a:ea typeface="Times New Roman" panose="02020603050405020304" pitchFamily="18" charset="0"/>
                <a:cs typeface="Times New Roman" panose="02020603050405020304" pitchFamily="18" charset="0"/>
              </a:rPr>
              <a:t> </a:t>
            </a:r>
            <a:r>
              <a:rPr lang="de-AT" sz="1600" b="1" dirty="0">
                <a:effectLst/>
                <a:ea typeface="Times New Roman" panose="02020603050405020304" pitchFamily="18" charset="0"/>
                <a:cs typeface="Times New Roman" panose="02020603050405020304" pitchFamily="18" charset="0"/>
              </a:rPr>
              <a:t>Volksgruppen</a:t>
            </a:r>
            <a:r>
              <a:rPr lang="de-AT" sz="1600" b="1" dirty="0">
                <a:ea typeface="Times New Roman" panose="02020603050405020304" pitchFamily="18" charset="0"/>
                <a:cs typeface="Times New Roman" panose="02020603050405020304" pitchFamily="18" charset="0"/>
              </a:rPr>
              <a:t> </a:t>
            </a:r>
            <a:r>
              <a:rPr lang="de-AT" sz="1600" b="1" dirty="0">
                <a:effectLst/>
                <a:ea typeface="Times New Roman" panose="02020603050405020304" pitchFamily="18" charset="0"/>
                <a:cs typeface="Times New Roman" panose="02020603050405020304" pitchFamily="18" charset="0"/>
              </a:rPr>
              <a:t>habe</a:t>
            </a:r>
            <a:r>
              <a:rPr lang="de-AT" sz="1600" b="1" dirty="0">
                <a:ea typeface="Times New Roman" panose="02020603050405020304" pitchFamily="18" charset="0"/>
                <a:cs typeface="Times New Roman" panose="02020603050405020304" pitchFamily="18" charset="0"/>
              </a:rPr>
              <a:t> </a:t>
            </a:r>
            <a:r>
              <a:rPr lang="de-AT" sz="1600" b="1" dirty="0">
                <a:effectLst/>
                <a:ea typeface="Times New Roman" panose="02020603050405020304" pitchFamily="18" charset="0"/>
                <a:cs typeface="Times New Roman" panose="02020603050405020304" pitchFamily="18" charset="0"/>
              </a:rPr>
              <a:t>einen österreichischen</a:t>
            </a:r>
            <a:r>
              <a:rPr lang="de-AT" sz="1600" b="1" spc="135" dirty="0">
                <a:effectLst/>
                <a:ea typeface="Times New Roman" panose="02020603050405020304" pitchFamily="18" charset="0"/>
                <a:cs typeface="Times New Roman" panose="02020603050405020304" pitchFamily="18" charset="0"/>
              </a:rPr>
              <a:t> </a:t>
            </a:r>
            <a:r>
              <a:rPr lang="de-AT" sz="1600" b="1" dirty="0">
                <a:effectLst/>
                <a:ea typeface="Times New Roman" panose="02020603050405020304" pitchFamily="18" charset="0"/>
                <a:cs typeface="Times New Roman" panose="02020603050405020304" pitchFamily="18" charset="0"/>
              </a:rPr>
              <a:t>Stamm</a:t>
            </a:r>
            <a:r>
              <a:rPr lang="de-AT" sz="1600" b="1" spc="135" dirty="0">
                <a:effectLst/>
                <a:ea typeface="Times New Roman" panose="02020603050405020304" pitchFamily="18" charset="0"/>
                <a:cs typeface="Times New Roman" panose="02020603050405020304" pitchFamily="18" charset="0"/>
              </a:rPr>
              <a:t> </a:t>
            </a:r>
            <a:r>
              <a:rPr lang="de-AT" sz="1600" b="1" dirty="0">
                <a:effectLst/>
                <a:ea typeface="Times New Roman" panose="02020603050405020304" pitchFamily="18" charset="0"/>
                <a:cs typeface="Times New Roman" panose="02020603050405020304" pitchFamily="18" charset="0"/>
              </a:rPr>
              <a:t>geschaffen</a:t>
            </a:r>
            <a:r>
              <a:rPr lang="de-AT" sz="1600" b="1" spc="135" dirty="0">
                <a:effectLst/>
                <a:ea typeface="Times New Roman" panose="02020603050405020304" pitchFamily="18" charset="0"/>
                <a:cs typeface="Times New Roman" panose="02020603050405020304" pitchFamily="18" charset="0"/>
              </a:rPr>
              <a:t> </a:t>
            </a:r>
            <a:r>
              <a:rPr lang="de-AT" sz="1600" b="1" dirty="0">
                <a:effectLst/>
                <a:ea typeface="Times New Roman" panose="02020603050405020304" pitchFamily="18" charset="0"/>
                <a:cs typeface="Times New Roman" panose="02020603050405020304" pitchFamily="18" charset="0"/>
              </a:rPr>
              <a:t>“mit</a:t>
            </a:r>
            <a:r>
              <a:rPr lang="de-AT" sz="1600" b="1" spc="145" dirty="0">
                <a:effectLst/>
                <a:ea typeface="Times New Roman" panose="02020603050405020304" pitchFamily="18" charset="0"/>
                <a:cs typeface="Times New Roman" panose="02020603050405020304" pitchFamily="18" charset="0"/>
              </a:rPr>
              <a:t> </a:t>
            </a:r>
            <a:r>
              <a:rPr lang="de-AT" sz="1600" b="1" dirty="0">
                <a:effectLst/>
                <a:ea typeface="Times New Roman" panose="02020603050405020304" pitchFamily="18" charset="0"/>
                <a:cs typeface="Times New Roman" panose="02020603050405020304" pitchFamily="18" charset="0"/>
              </a:rPr>
              <a:t>seinem</a:t>
            </a:r>
            <a:r>
              <a:rPr lang="de-AT" sz="1600" b="1" spc="135" dirty="0">
                <a:effectLst/>
                <a:ea typeface="Times New Roman" panose="02020603050405020304" pitchFamily="18" charset="0"/>
                <a:cs typeface="Times New Roman" panose="02020603050405020304" pitchFamily="18" charset="0"/>
              </a:rPr>
              <a:t> </a:t>
            </a:r>
            <a:r>
              <a:rPr lang="de-AT" sz="1600" b="1" dirty="0">
                <a:effectLst/>
                <a:ea typeface="Times New Roman" panose="02020603050405020304" pitchFamily="18" charset="0"/>
                <a:cs typeface="Times New Roman" panose="02020603050405020304" pitchFamily="18" charset="0"/>
              </a:rPr>
              <a:t>etwas</a:t>
            </a:r>
            <a:r>
              <a:rPr lang="de-AT" sz="1600" b="1" spc="135" dirty="0">
                <a:effectLst/>
                <a:ea typeface="Times New Roman" panose="02020603050405020304" pitchFamily="18" charset="0"/>
                <a:cs typeface="Times New Roman" panose="02020603050405020304" pitchFamily="18" charset="0"/>
              </a:rPr>
              <a:t> </a:t>
            </a:r>
            <a:r>
              <a:rPr lang="de-AT" sz="1600" b="1" dirty="0">
                <a:effectLst/>
                <a:ea typeface="Times New Roman" panose="02020603050405020304" pitchFamily="18" charset="0"/>
                <a:cs typeface="Times New Roman" panose="02020603050405020304" pitchFamily="18" charset="0"/>
              </a:rPr>
              <a:t>südliche</a:t>
            </a:r>
            <a:r>
              <a:rPr lang="de-AT" sz="1600" b="1" spc="5" dirty="0">
                <a:effectLst/>
                <a:ea typeface="Times New Roman" panose="02020603050405020304" pitchFamily="18" charset="0"/>
                <a:cs typeface="Times New Roman" panose="02020603050405020304" pitchFamily="18" charset="0"/>
              </a:rPr>
              <a:t>n</a:t>
            </a:r>
            <a:r>
              <a:rPr lang="de-AT" sz="1600" b="1" dirty="0">
                <a:effectLst/>
                <a:ea typeface="Times New Roman" panose="02020603050405020304" pitchFamily="18" charset="0"/>
                <a:cs typeface="Times New Roman" panose="02020603050405020304" pitchFamily="18" charset="0"/>
              </a:rPr>
              <a:t>, weichen Einschlag und</a:t>
            </a:r>
            <a:r>
              <a:rPr lang="de-AT" sz="1600" b="1" dirty="0">
                <a:ea typeface="Times New Roman" panose="02020603050405020304" pitchFamily="18" charset="0"/>
                <a:cs typeface="Times New Roman" panose="02020603050405020304" pitchFamily="18" charset="0"/>
              </a:rPr>
              <a:t> </a:t>
            </a:r>
            <a:r>
              <a:rPr lang="de-AT" sz="1600" b="1" dirty="0">
                <a:effectLst/>
                <a:ea typeface="Times New Roman" panose="02020603050405020304" pitchFamily="18" charset="0"/>
                <a:cs typeface="Times New Roman" panose="02020603050405020304" pitchFamily="18" charset="0"/>
              </a:rPr>
              <a:t>seiner kulturellen Empfänglichkeit…“.</a:t>
            </a:r>
          </a:p>
          <a:p>
            <a:endParaRPr lang="de-AT" sz="1600" spc="35" dirty="0">
              <a:ea typeface="Times New Roman" panose="02020603050405020304" pitchFamily="18" charset="0"/>
              <a:cs typeface="Times New Roman" panose="02020603050405020304" pitchFamily="18" charset="0"/>
            </a:endParaRPr>
          </a:p>
          <a:p>
            <a:r>
              <a:rPr lang="de-AT" sz="1600" dirty="0">
                <a:effectLst/>
                <a:ea typeface="Times New Roman" panose="02020603050405020304" pitchFamily="18" charset="0"/>
                <a:cs typeface="Times New Roman" panose="02020603050405020304" pitchFamily="18" charset="0"/>
              </a:rPr>
              <a:t>D</a:t>
            </a:r>
            <a:r>
              <a:rPr lang="de-AT" sz="1600" spc="-5" dirty="0">
                <a:effectLst/>
                <a:ea typeface="Times New Roman" panose="02020603050405020304" pitchFamily="18" charset="0"/>
                <a:cs typeface="Times New Roman" panose="02020603050405020304" pitchFamily="18" charset="0"/>
              </a:rPr>
              <a:t>a</a:t>
            </a:r>
            <a:r>
              <a:rPr lang="de-AT" sz="1600" dirty="0">
                <a:effectLst/>
                <a:ea typeface="Times New Roman" panose="02020603050405020304" pitchFamily="18" charset="0"/>
                <a:cs typeface="Times New Roman" panose="02020603050405020304" pitchFamily="18" charset="0"/>
              </a:rPr>
              <a:t>ss</a:t>
            </a:r>
            <a:r>
              <a:rPr lang="de-AT" sz="1600" spc="35" dirty="0">
                <a:effectLst/>
                <a:ea typeface="Times New Roman" panose="02020603050405020304" pitchFamily="18" charset="0"/>
                <a:cs typeface="Times New Roman" panose="02020603050405020304" pitchFamily="18" charset="0"/>
              </a:rPr>
              <a:t> </a:t>
            </a:r>
            <a:r>
              <a:rPr lang="de-AT" sz="1600" dirty="0">
                <a:effectLst/>
                <a:ea typeface="Times New Roman" panose="02020603050405020304" pitchFamily="18" charset="0"/>
                <a:cs typeface="Times New Roman" panose="02020603050405020304" pitchFamily="18" charset="0"/>
              </a:rPr>
              <a:t>damit</a:t>
            </a:r>
            <a:r>
              <a:rPr lang="de-AT" sz="1600" spc="35" dirty="0">
                <a:effectLst/>
                <a:ea typeface="Times New Roman" panose="02020603050405020304" pitchFamily="18" charset="0"/>
                <a:cs typeface="Times New Roman" panose="02020603050405020304" pitchFamily="18" charset="0"/>
              </a:rPr>
              <a:t> </a:t>
            </a:r>
            <a:r>
              <a:rPr lang="de-AT" sz="1600" spc="-5" dirty="0">
                <a:effectLst/>
                <a:ea typeface="Times New Roman" panose="02020603050405020304" pitchFamily="18" charset="0"/>
                <a:cs typeface="Times New Roman" panose="02020603050405020304" pitchFamily="18" charset="0"/>
              </a:rPr>
              <a:t>a</a:t>
            </a:r>
            <a:r>
              <a:rPr lang="de-AT" sz="1600" dirty="0">
                <a:effectLst/>
                <a:ea typeface="Times New Roman" panose="02020603050405020304" pitchFamily="18" charset="0"/>
                <a:cs typeface="Times New Roman" panose="02020603050405020304" pitchFamily="18" charset="0"/>
              </a:rPr>
              <a:t>ber</a:t>
            </a:r>
            <a:r>
              <a:rPr lang="de-DE" sz="1600" dirty="0">
                <a:ea typeface="Times New Roman" panose="02020603050405020304" pitchFamily="18" charset="0"/>
                <a:cs typeface="Times New Roman" panose="02020603050405020304" pitchFamily="18" charset="0"/>
              </a:rPr>
              <a:t> n</a:t>
            </a:r>
            <a:r>
              <a:rPr lang="de-AT" sz="1600" dirty="0">
                <a:effectLst/>
                <a:ea typeface="Times New Roman" panose="02020603050405020304" pitchFamily="18" charset="0"/>
                <a:cs typeface="Times New Roman" panose="02020603050405020304" pitchFamily="18" charset="0"/>
              </a:rPr>
              <a:t>och </a:t>
            </a:r>
            <a:r>
              <a:rPr lang="de-AT" sz="1600" spc="-260" dirty="0">
                <a:effectLst/>
                <a:ea typeface="Times New Roman" panose="02020603050405020304" pitchFamily="18" charset="0"/>
                <a:cs typeface="Times New Roman" panose="02020603050405020304" pitchFamily="18" charset="0"/>
              </a:rPr>
              <a:t> </a:t>
            </a:r>
            <a:r>
              <a:rPr lang="de-AT" sz="1600" dirty="0">
                <a:effectLst/>
                <a:ea typeface="Times New Roman" panose="02020603050405020304" pitchFamily="18" charset="0"/>
                <a:cs typeface="Times New Roman" panose="02020603050405020304" pitchFamily="18" charset="0"/>
              </a:rPr>
              <a:t>nicht </a:t>
            </a:r>
            <a:r>
              <a:rPr lang="de-AT" sz="1600" spc="-260" dirty="0">
                <a:effectLst/>
                <a:ea typeface="Times New Roman" panose="02020603050405020304" pitchFamily="18" charset="0"/>
                <a:cs typeface="Times New Roman" panose="02020603050405020304" pitchFamily="18" charset="0"/>
              </a:rPr>
              <a:t> </a:t>
            </a:r>
            <a:r>
              <a:rPr lang="de-AT" sz="1600" dirty="0">
                <a:effectLst/>
                <a:ea typeface="Times New Roman" panose="02020603050405020304" pitchFamily="18" charset="0"/>
                <a:cs typeface="Times New Roman" panose="02020603050405020304" pitchFamily="18" charset="0"/>
              </a:rPr>
              <a:t>wirklich </a:t>
            </a:r>
            <a:r>
              <a:rPr lang="de-AT" sz="1600" spc="-260" dirty="0">
                <a:effectLst/>
                <a:ea typeface="Times New Roman" panose="02020603050405020304" pitchFamily="18" charset="0"/>
                <a:cs typeface="Times New Roman" panose="02020603050405020304" pitchFamily="18" charset="0"/>
              </a:rPr>
              <a:t> </a:t>
            </a:r>
            <a:r>
              <a:rPr lang="de-AT" sz="1600" dirty="0">
                <a:effectLst/>
                <a:ea typeface="Times New Roman" panose="02020603050405020304" pitchFamily="18" charset="0"/>
                <a:cs typeface="Times New Roman" panose="02020603050405020304" pitchFamily="18" charset="0"/>
              </a:rPr>
              <a:t>eine </a:t>
            </a:r>
            <a:r>
              <a:rPr lang="de-AT" sz="1600" spc="-260" dirty="0">
                <a:effectLst/>
                <a:ea typeface="Times New Roman" panose="02020603050405020304" pitchFamily="18" charset="0"/>
                <a:cs typeface="Times New Roman" panose="02020603050405020304" pitchFamily="18" charset="0"/>
              </a:rPr>
              <a:t> </a:t>
            </a:r>
            <a:r>
              <a:rPr lang="de-AT" sz="1600" dirty="0">
                <a:effectLst/>
                <a:ea typeface="Times New Roman" panose="02020603050405020304" pitchFamily="18" charset="0"/>
                <a:cs typeface="Times New Roman" panose="02020603050405020304" pitchFamily="18" charset="0"/>
              </a:rPr>
              <a:t>e</a:t>
            </a:r>
            <a:r>
              <a:rPr lang="de-AT" sz="1600" spc="-5" dirty="0">
                <a:effectLst/>
                <a:ea typeface="Times New Roman" panose="02020603050405020304" pitchFamily="18" charset="0"/>
                <a:cs typeface="Times New Roman" panose="02020603050405020304" pitchFamily="18" charset="0"/>
              </a:rPr>
              <a:t>i</a:t>
            </a:r>
            <a:r>
              <a:rPr lang="de-AT" sz="1600" dirty="0">
                <a:effectLst/>
                <a:ea typeface="Times New Roman" panose="02020603050405020304" pitchFamily="18" charset="0"/>
                <a:cs typeface="Times New Roman" panose="02020603050405020304" pitchFamily="18" charset="0"/>
              </a:rPr>
              <a:t>genständige </a:t>
            </a:r>
            <a:r>
              <a:rPr lang="de-AT" sz="1600" spc="-260" dirty="0">
                <a:effectLst/>
                <a:ea typeface="Times New Roman" panose="02020603050405020304" pitchFamily="18" charset="0"/>
                <a:cs typeface="Times New Roman" panose="02020603050405020304" pitchFamily="18" charset="0"/>
              </a:rPr>
              <a:t> </a:t>
            </a:r>
            <a:r>
              <a:rPr lang="de-AT" sz="1600" dirty="0">
                <a:effectLst/>
                <a:ea typeface="Times New Roman" panose="02020603050405020304" pitchFamily="18" charset="0"/>
                <a:cs typeface="Times New Roman" panose="02020603050405020304" pitchFamily="18" charset="0"/>
              </a:rPr>
              <a:t>Entwicklung </a:t>
            </a:r>
            <a:r>
              <a:rPr lang="de-AT" sz="1600" spc="-260" dirty="0">
                <a:effectLst/>
                <a:ea typeface="Times New Roman" panose="02020603050405020304" pitchFamily="18" charset="0"/>
                <a:cs typeface="Times New Roman" panose="02020603050405020304" pitchFamily="18" charset="0"/>
              </a:rPr>
              <a:t> </a:t>
            </a:r>
            <a:r>
              <a:rPr lang="de-AT" sz="1600" dirty="0">
                <a:effectLst/>
                <a:ea typeface="Times New Roman" panose="02020603050405020304" pitchFamily="18" charset="0"/>
                <a:cs typeface="Times New Roman" panose="02020603050405020304" pitchFamily="18" charset="0"/>
              </a:rPr>
              <a:t>verbunden sein konnte, wird deutlich,</a:t>
            </a:r>
            <a:r>
              <a:rPr lang="de-AT" sz="1600" dirty="0">
                <a:ea typeface="Times New Roman" panose="02020603050405020304" pitchFamily="18" charset="0"/>
                <a:cs typeface="Times New Roman" panose="02020603050405020304" pitchFamily="18" charset="0"/>
              </a:rPr>
              <a:t> </a:t>
            </a:r>
            <a:r>
              <a:rPr lang="de-AT" sz="1600" dirty="0">
                <a:effectLst/>
                <a:ea typeface="Times New Roman" panose="02020603050405020304" pitchFamily="18" charset="0"/>
                <a:cs typeface="Times New Roman" panose="02020603050405020304" pitchFamily="18" charset="0"/>
              </a:rPr>
              <a:t>wenn es</a:t>
            </a:r>
            <a:r>
              <a:rPr lang="de-AT" sz="1600" dirty="0">
                <a:ea typeface="Times New Roman" panose="02020603050405020304" pitchFamily="18" charset="0"/>
                <a:cs typeface="Times New Roman" panose="02020603050405020304" pitchFamily="18" charset="0"/>
              </a:rPr>
              <a:t> </a:t>
            </a:r>
            <a:r>
              <a:rPr lang="de-AT" sz="1600" dirty="0">
                <a:effectLst/>
                <a:ea typeface="Times New Roman" panose="02020603050405020304" pitchFamily="18" charset="0"/>
                <a:cs typeface="Times New Roman" panose="02020603050405020304" pitchFamily="18" charset="0"/>
              </a:rPr>
              <a:t>etwa in einem anderen Lehrbuch hieß:</a:t>
            </a:r>
            <a:r>
              <a:rPr lang="de-AT" sz="1600" spc="100" dirty="0">
                <a:effectLst/>
                <a:ea typeface="Times New Roman" panose="02020603050405020304" pitchFamily="18" charset="0"/>
                <a:cs typeface="Times New Roman" panose="02020603050405020304" pitchFamily="18" charset="0"/>
              </a:rPr>
              <a:t> </a:t>
            </a:r>
            <a:r>
              <a:rPr lang="de-AT" sz="1600" b="1" dirty="0">
                <a:effectLst/>
                <a:ea typeface="Times New Roman" panose="02020603050405020304" pitchFamily="18" charset="0"/>
                <a:cs typeface="Times New Roman" panose="02020603050405020304" pitchFamily="18" charset="0"/>
              </a:rPr>
              <a:t>“D</a:t>
            </a:r>
            <a:r>
              <a:rPr lang="de-AT" sz="1600" b="1" spc="5" dirty="0">
                <a:effectLst/>
                <a:ea typeface="Times New Roman" panose="02020603050405020304" pitchFamily="18" charset="0"/>
                <a:cs typeface="Times New Roman" panose="02020603050405020304" pitchFamily="18" charset="0"/>
              </a:rPr>
              <a:t>i</a:t>
            </a:r>
            <a:r>
              <a:rPr lang="de-AT" sz="1600" b="1" dirty="0">
                <a:effectLst/>
                <a:ea typeface="Times New Roman" panose="02020603050405020304" pitchFamily="18" charset="0"/>
                <a:cs typeface="Times New Roman" panose="02020603050405020304" pitchFamily="18" charset="0"/>
              </a:rPr>
              <a:t>e</a:t>
            </a:r>
            <a:r>
              <a:rPr lang="de-AT" sz="1600" b="1" spc="100" dirty="0">
                <a:effectLst/>
                <a:ea typeface="Times New Roman" panose="02020603050405020304" pitchFamily="18" charset="0"/>
                <a:cs typeface="Times New Roman" panose="02020603050405020304" pitchFamily="18" charset="0"/>
              </a:rPr>
              <a:t> </a:t>
            </a:r>
            <a:r>
              <a:rPr lang="de-AT" sz="1600" b="1" dirty="0">
                <a:effectLst/>
                <a:ea typeface="Times New Roman" panose="02020603050405020304" pitchFamily="18" charset="0"/>
                <a:cs typeface="Times New Roman" panose="02020603050405020304" pitchFamily="18" charset="0"/>
              </a:rPr>
              <a:t>deutsche</a:t>
            </a:r>
            <a:r>
              <a:rPr lang="de-AT" sz="1600" b="1" spc="105" dirty="0">
                <a:effectLst/>
                <a:ea typeface="Times New Roman" panose="02020603050405020304" pitchFamily="18" charset="0"/>
                <a:cs typeface="Times New Roman" panose="02020603050405020304" pitchFamily="18" charset="0"/>
              </a:rPr>
              <a:t> </a:t>
            </a:r>
            <a:r>
              <a:rPr lang="de-AT" sz="1600" b="1" dirty="0">
                <a:effectLst/>
                <a:ea typeface="Times New Roman" panose="02020603050405020304" pitchFamily="18" charset="0"/>
                <a:cs typeface="Times New Roman" panose="02020603050405020304" pitchFamily="18" charset="0"/>
              </a:rPr>
              <a:t>Bevölker</a:t>
            </a:r>
            <a:r>
              <a:rPr lang="de-AT" sz="1600" b="1" spc="5" dirty="0">
                <a:effectLst/>
                <a:ea typeface="Times New Roman" panose="02020603050405020304" pitchFamily="18" charset="0"/>
                <a:cs typeface="Times New Roman" panose="02020603050405020304" pitchFamily="18" charset="0"/>
              </a:rPr>
              <a:t>u</a:t>
            </a:r>
            <a:r>
              <a:rPr lang="de-AT" sz="1600" b="1" dirty="0">
                <a:effectLst/>
                <a:ea typeface="Times New Roman" panose="02020603050405020304" pitchFamily="18" charset="0"/>
                <a:cs typeface="Times New Roman" panose="02020603050405020304" pitchFamily="18" charset="0"/>
              </a:rPr>
              <a:t>ng</a:t>
            </a:r>
            <a:r>
              <a:rPr lang="de-AT" sz="1600" b="1" spc="100" dirty="0">
                <a:effectLst/>
                <a:ea typeface="Times New Roman" panose="02020603050405020304" pitchFamily="18" charset="0"/>
                <a:cs typeface="Times New Roman" panose="02020603050405020304" pitchFamily="18" charset="0"/>
              </a:rPr>
              <a:t> </a:t>
            </a:r>
            <a:r>
              <a:rPr lang="de-AT" sz="1600" b="1" dirty="0">
                <a:effectLst/>
                <a:ea typeface="Times New Roman" panose="02020603050405020304" pitchFamily="18" charset="0"/>
                <a:cs typeface="Times New Roman" panose="02020603050405020304" pitchFamily="18" charset="0"/>
              </a:rPr>
              <a:t>Österr</a:t>
            </a:r>
            <a:r>
              <a:rPr lang="de-AT" sz="1600" b="1" spc="5" dirty="0">
                <a:effectLst/>
                <a:ea typeface="Times New Roman" panose="02020603050405020304" pitchFamily="18" charset="0"/>
                <a:cs typeface="Times New Roman" panose="02020603050405020304" pitchFamily="18" charset="0"/>
              </a:rPr>
              <a:t>e</a:t>
            </a:r>
            <a:r>
              <a:rPr lang="de-AT" sz="1600" b="1" dirty="0">
                <a:effectLst/>
                <a:ea typeface="Times New Roman" panose="02020603050405020304" pitchFamily="18" charset="0"/>
                <a:cs typeface="Times New Roman" panose="02020603050405020304" pitchFamily="18" charset="0"/>
              </a:rPr>
              <a:t>ichs</a:t>
            </a:r>
            <a:r>
              <a:rPr lang="de-AT" sz="1600" b="1" spc="100" dirty="0">
                <a:effectLst/>
                <a:ea typeface="Times New Roman" panose="02020603050405020304" pitchFamily="18" charset="0"/>
                <a:cs typeface="Times New Roman" panose="02020603050405020304" pitchFamily="18" charset="0"/>
              </a:rPr>
              <a:t> </a:t>
            </a:r>
            <a:r>
              <a:rPr lang="de-AT" sz="1600" b="1" dirty="0">
                <a:effectLst/>
                <a:ea typeface="Times New Roman" panose="02020603050405020304" pitchFamily="18" charset="0"/>
                <a:cs typeface="Times New Roman" panose="02020603050405020304" pitchFamily="18" charset="0"/>
              </a:rPr>
              <a:t>hat</a:t>
            </a:r>
            <a:r>
              <a:rPr lang="de-AT" sz="1600" b="1" spc="105" dirty="0">
                <a:effectLst/>
                <a:ea typeface="Times New Roman" panose="02020603050405020304" pitchFamily="18" charset="0"/>
                <a:cs typeface="Times New Roman" panose="02020603050405020304" pitchFamily="18" charset="0"/>
              </a:rPr>
              <a:t> </a:t>
            </a:r>
            <a:r>
              <a:rPr lang="de-AT" sz="1600" b="1" dirty="0">
                <a:effectLst/>
                <a:ea typeface="Times New Roman" panose="02020603050405020304" pitchFamily="18" charset="0"/>
                <a:cs typeface="Times New Roman" panose="02020603050405020304" pitchFamily="18" charset="0"/>
              </a:rPr>
              <a:t>sich</a:t>
            </a:r>
            <a:r>
              <a:rPr lang="de-AT" sz="1600" b="1" spc="100" dirty="0">
                <a:effectLst/>
                <a:ea typeface="Times New Roman" panose="02020603050405020304" pitchFamily="18" charset="0"/>
                <a:cs typeface="Times New Roman" panose="02020603050405020304" pitchFamily="18" charset="0"/>
              </a:rPr>
              <a:t> </a:t>
            </a:r>
            <a:r>
              <a:rPr lang="de-AT" sz="1600" b="1" dirty="0">
                <a:effectLst/>
                <a:ea typeface="Times New Roman" panose="02020603050405020304" pitchFamily="18" charset="0"/>
                <a:cs typeface="Times New Roman" panose="02020603050405020304" pitchFamily="18" charset="0"/>
              </a:rPr>
              <a:t>dabei</a:t>
            </a:r>
            <a:r>
              <a:rPr lang="de-AT" sz="1600" b="1" spc="105" dirty="0">
                <a:effectLst/>
                <a:ea typeface="Times New Roman" panose="02020603050405020304" pitchFamily="18" charset="0"/>
                <a:cs typeface="Times New Roman" panose="02020603050405020304" pitchFamily="18" charset="0"/>
              </a:rPr>
              <a:t> </a:t>
            </a:r>
            <a:r>
              <a:rPr lang="de-AT" sz="1600" b="1" dirty="0">
                <a:effectLst/>
                <a:ea typeface="Times New Roman" panose="02020603050405020304" pitchFamily="18" charset="0"/>
                <a:cs typeface="Times New Roman" panose="02020603050405020304" pitchFamily="18" charset="0"/>
              </a:rPr>
              <a:t>zu einer </a:t>
            </a:r>
            <a:r>
              <a:rPr lang="de-AT" sz="1600" b="1" spc="-225" dirty="0">
                <a:effectLst/>
                <a:ea typeface="Times New Roman" panose="02020603050405020304" pitchFamily="18" charset="0"/>
                <a:cs typeface="Times New Roman" panose="02020603050405020304" pitchFamily="18" charset="0"/>
              </a:rPr>
              <a:t> </a:t>
            </a:r>
            <a:r>
              <a:rPr lang="de-AT" sz="1600" b="1" dirty="0">
                <a:effectLst/>
                <a:ea typeface="Times New Roman" panose="02020603050405020304" pitchFamily="18" charset="0"/>
                <a:cs typeface="Times New Roman" panose="02020603050405020304" pitchFamily="18" charset="0"/>
              </a:rPr>
              <a:t>eigenen </a:t>
            </a:r>
            <a:r>
              <a:rPr lang="de-AT" sz="1600" b="1" spc="-225" dirty="0">
                <a:effectLst/>
                <a:ea typeface="Times New Roman" panose="02020603050405020304" pitchFamily="18" charset="0"/>
                <a:cs typeface="Times New Roman" panose="02020603050405020304" pitchFamily="18" charset="0"/>
              </a:rPr>
              <a:t> </a:t>
            </a:r>
            <a:r>
              <a:rPr lang="de-AT" sz="1600" b="1" dirty="0">
                <a:effectLst/>
                <a:ea typeface="Times New Roman" panose="02020603050405020304" pitchFamily="18" charset="0"/>
                <a:cs typeface="Times New Roman" panose="02020603050405020304" pitchFamily="18" charset="0"/>
              </a:rPr>
              <a:t>Volksgemeinschaft </a:t>
            </a:r>
            <a:r>
              <a:rPr lang="de-AT" sz="1600" b="1" spc="-225" dirty="0">
                <a:effectLst/>
                <a:ea typeface="Times New Roman" panose="02020603050405020304" pitchFamily="18" charset="0"/>
                <a:cs typeface="Times New Roman" panose="02020603050405020304" pitchFamily="18" charset="0"/>
              </a:rPr>
              <a:t> </a:t>
            </a:r>
            <a:r>
              <a:rPr lang="de-AT" sz="1600" b="1" dirty="0">
                <a:effectLst/>
                <a:ea typeface="Times New Roman" panose="02020603050405020304" pitchFamily="18" charset="0"/>
                <a:cs typeface="Times New Roman" panose="02020603050405020304" pitchFamily="18" charset="0"/>
              </a:rPr>
              <a:t>entwickelt, </a:t>
            </a:r>
            <a:r>
              <a:rPr lang="de-AT" sz="1600" b="1" spc="-225" dirty="0">
                <a:effectLst/>
                <a:ea typeface="Times New Roman" panose="02020603050405020304" pitchFamily="18" charset="0"/>
                <a:cs typeface="Times New Roman" panose="02020603050405020304" pitchFamily="18" charset="0"/>
              </a:rPr>
              <a:t> </a:t>
            </a:r>
            <a:r>
              <a:rPr lang="de-AT" sz="1600" b="1" dirty="0">
                <a:effectLst/>
                <a:ea typeface="Times New Roman" panose="02020603050405020304" pitchFamily="18" charset="0"/>
                <a:cs typeface="Times New Roman" panose="02020603050405020304" pitchFamily="18" charset="0"/>
              </a:rPr>
              <a:t>da </a:t>
            </a:r>
            <a:r>
              <a:rPr lang="de-AT" sz="1600" b="1" spc="-225" dirty="0">
                <a:effectLst/>
                <a:ea typeface="Times New Roman" panose="02020603050405020304" pitchFamily="18" charset="0"/>
                <a:cs typeface="Times New Roman" panose="02020603050405020304" pitchFamily="18" charset="0"/>
              </a:rPr>
              <a:t> </a:t>
            </a:r>
            <a:r>
              <a:rPr lang="de-AT" sz="1600" b="1" dirty="0">
                <a:effectLst/>
                <a:ea typeface="Times New Roman" panose="02020603050405020304" pitchFamily="18" charset="0"/>
                <a:cs typeface="Times New Roman" panose="02020603050405020304" pitchFamily="18" charset="0"/>
              </a:rPr>
              <a:t>sie </a:t>
            </a:r>
            <a:r>
              <a:rPr lang="de-AT" sz="1600" b="1" spc="-225" dirty="0">
                <a:effectLst/>
                <a:ea typeface="Times New Roman" panose="02020603050405020304" pitchFamily="18" charset="0"/>
                <a:cs typeface="Times New Roman" panose="02020603050405020304" pitchFamily="18" charset="0"/>
              </a:rPr>
              <a:t> </a:t>
            </a:r>
            <a:r>
              <a:rPr lang="de-AT" sz="1600" b="1" dirty="0">
                <a:effectLst/>
                <a:ea typeface="Times New Roman" panose="02020603050405020304" pitchFamily="18" charset="0"/>
                <a:cs typeface="Times New Roman" panose="02020603050405020304" pitchFamily="18" charset="0"/>
              </a:rPr>
              <a:t>in </a:t>
            </a:r>
            <a:r>
              <a:rPr lang="de-AT" sz="1600" b="1" spc="-225" dirty="0">
                <a:effectLst/>
                <a:ea typeface="Times New Roman" panose="02020603050405020304" pitchFamily="18" charset="0"/>
                <a:cs typeface="Times New Roman" panose="02020603050405020304" pitchFamily="18" charset="0"/>
              </a:rPr>
              <a:t> </a:t>
            </a:r>
            <a:r>
              <a:rPr lang="de-AT" sz="1600" b="1" dirty="0">
                <a:effectLst/>
                <a:ea typeface="Times New Roman" panose="02020603050405020304" pitchFamily="18" charset="0"/>
                <a:cs typeface="Times New Roman" panose="02020603050405020304" pitchFamily="18" charset="0"/>
              </a:rPr>
              <a:t>einem selbständigen Staatswesen lebte, dem eine besondere</a:t>
            </a:r>
            <a:r>
              <a:rPr lang="de-DE" sz="1600" b="1" dirty="0">
                <a:ea typeface="Times New Roman" panose="02020603050405020304" pitchFamily="18" charset="0"/>
                <a:cs typeface="Times New Roman" panose="02020603050405020304" pitchFamily="18" charset="0"/>
              </a:rPr>
              <a:t> </a:t>
            </a:r>
            <a:r>
              <a:rPr lang="de-AT" sz="1600" b="1" dirty="0">
                <a:effectLst/>
                <a:ea typeface="Times New Roman" panose="02020603050405020304" pitchFamily="18" charset="0"/>
              </a:rPr>
              <a:t>geschichtliche</a:t>
            </a:r>
            <a:r>
              <a:rPr lang="de-AT" sz="1600" b="1" spc="100" dirty="0">
                <a:effectLst/>
                <a:ea typeface="Times New Roman" panose="02020603050405020304" pitchFamily="18" charset="0"/>
              </a:rPr>
              <a:t> </a:t>
            </a:r>
            <a:r>
              <a:rPr lang="de-AT" sz="1600" b="1" dirty="0">
                <a:effectLst/>
                <a:ea typeface="Times New Roman" panose="02020603050405020304" pitchFamily="18" charset="0"/>
              </a:rPr>
              <a:t>Aufg</a:t>
            </a:r>
            <a:r>
              <a:rPr lang="de-AT" sz="1600" b="1" spc="5" dirty="0">
                <a:effectLst/>
                <a:ea typeface="Times New Roman" panose="02020603050405020304" pitchFamily="18" charset="0"/>
              </a:rPr>
              <a:t>a</a:t>
            </a:r>
            <a:r>
              <a:rPr lang="de-AT" sz="1600" b="1" dirty="0">
                <a:effectLst/>
                <a:ea typeface="Times New Roman" panose="02020603050405020304" pitchFamily="18" charset="0"/>
              </a:rPr>
              <a:t>be</a:t>
            </a:r>
            <a:r>
              <a:rPr lang="de-AT" sz="1600" b="1" spc="100" dirty="0">
                <a:effectLst/>
                <a:ea typeface="Times New Roman" panose="02020603050405020304" pitchFamily="18" charset="0"/>
              </a:rPr>
              <a:t> </a:t>
            </a:r>
            <a:r>
              <a:rPr lang="de-AT" sz="1600" b="1" dirty="0">
                <a:effectLst/>
                <a:ea typeface="Times New Roman" panose="02020603050405020304" pitchFamily="18" charset="0"/>
              </a:rPr>
              <a:t>gestel</a:t>
            </a:r>
            <a:r>
              <a:rPr lang="de-AT" sz="1600" b="1" spc="5" dirty="0">
                <a:effectLst/>
                <a:ea typeface="Times New Roman" panose="02020603050405020304" pitchFamily="18" charset="0"/>
              </a:rPr>
              <a:t>l</a:t>
            </a:r>
            <a:r>
              <a:rPr lang="de-AT" sz="1600" b="1" dirty="0">
                <a:effectLst/>
                <a:ea typeface="Times New Roman" panose="02020603050405020304" pitchFamily="18" charset="0"/>
              </a:rPr>
              <a:t>t</a:t>
            </a:r>
            <a:r>
              <a:rPr lang="de-AT" sz="1600" b="1" spc="100" dirty="0">
                <a:effectLst/>
                <a:ea typeface="Times New Roman" panose="02020603050405020304" pitchFamily="18" charset="0"/>
              </a:rPr>
              <a:t> </a:t>
            </a:r>
            <a:r>
              <a:rPr lang="de-AT" sz="1600" b="1" dirty="0">
                <a:effectLst/>
                <a:ea typeface="Times New Roman" panose="02020603050405020304" pitchFamily="18" charset="0"/>
              </a:rPr>
              <a:t>war…“</a:t>
            </a:r>
          </a:p>
          <a:p>
            <a:pPr marL="762000" marR="57785">
              <a:lnSpc>
                <a:spcPct val="150000"/>
              </a:lnSpc>
              <a:spcAft>
                <a:spcPts val="1000"/>
              </a:spcAft>
              <a:tabLst>
                <a:tab pos="1460500" algn="l"/>
                <a:tab pos="1536700" algn="l"/>
                <a:tab pos="2044700" algn="l"/>
                <a:tab pos="2324100" algn="l"/>
                <a:tab pos="2565400" algn="l"/>
                <a:tab pos="2705100" algn="l"/>
                <a:tab pos="3175000" algn="l"/>
                <a:tab pos="3352800" algn="l"/>
                <a:tab pos="3492500" algn="l"/>
                <a:tab pos="4114800" algn="l"/>
                <a:tab pos="4368800" algn="l"/>
                <a:tab pos="4610100" algn="l"/>
                <a:tab pos="4889500" algn="l"/>
                <a:tab pos="5207000" algn="l"/>
                <a:tab pos="5359400" algn="l"/>
              </a:tabLst>
            </a:pPr>
            <a:endParaRPr lang="de-AT" sz="1400" b="1" spc="145" dirty="0">
              <a:ea typeface="Times New Roman" panose="02020603050405020304" pitchFamily="18" charset="0"/>
              <a:cs typeface="Times New Roman" panose="02020603050405020304" pitchFamily="18" charset="0"/>
            </a:endParaRPr>
          </a:p>
          <a:p>
            <a:endParaRPr lang="de-AT" b="1" spc="145" dirty="0">
              <a:ea typeface="Times New Roman" panose="02020603050405020304" pitchFamily="18" charset="0"/>
              <a:cs typeface="Times New Roman" panose="02020603050405020304" pitchFamily="18" charset="0"/>
            </a:endParaRPr>
          </a:p>
          <a:p>
            <a:endParaRPr lang="de-AT" sz="1800" b="1" spc="145" dirty="0">
              <a:effectLst/>
              <a:ea typeface="Times New Roman" panose="02020603050405020304" pitchFamily="18" charset="0"/>
              <a:cs typeface="Times New Roman" panose="02020603050405020304" pitchFamily="18" charset="0"/>
            </a:endParaRPr>
          </a:p>
          <a:p>
            <a:endParaRPr lang="de-AT" b="1" spc="145" dirty="0">
              <a:ea typeface="Times New Roman" panose="02020603050405020304" pitchFamily="18" charset="0"/>
              <a:cs typeface="Times New Roman" panose="02020603050405020304" pitchFamily="18" charset="0"/>
            </a:endParaRPr>
          </a:p>
          <a:p>
            <a:endParaRPr lang="de-AT" sz="1800" b="1" spc="145" dirty="0">
              <a:effectLst/>
              <a:ea typeface="Times New Roman" panose="02020603050405020304" pitchFamily="18" charset="0"/>
              <a:cs typeface="Times New Roman" panose="02020603050405020304" pitchFamily="18" charset="0"/>
            </a:endParaRPr>
          </a:p>
          <a:p>
            <a:endParaRPr lang="de-AT" b="1" spc="145" dirty="0">
              <a:ea typeface="Times New Roman" panose="02020603050405020304" pitchFamily="18" charset="0"/>
              <a:cs typeface="Times New Roman" panose="02020603050405020304" pitchFamily="18" charset="0"/>
            </a:endParaRPr>
          </a:p>
          <a:p>
            <a:endParaRPr lang="de-AT" sz="1800" b="1" spc="145" dirty="0">
              <a:effectLst/>
              <a:ea typeface="Times New Roman" panose="02020603050405020304" pitchFamily="18" charset="0"/>
              <a:cs typeface="Times New Roman" panose="02020603050405020304" pitchFamily="18" charset="0"/>
            </a:endParaRPr>
          </a:p>
          <a:p>
            <a:endParaRPr lang="de-AT" b="1" spc="145" dirty="0">
              <a:ea typeface="Times New Roman" panose="02020603050405020304" pitchFamily="18" charset="0"/>
              <a:cs typeface="Times New Roman" panose="02020603050405020304" pitchFamily="18" charset="0"/>
            </a:endParaRPr>
          </a:p>
          <a:p>
            <a:endParaRPr lang="de-AT" sz="1800" b="1" spc="145" dirty="0">
              <a:effectLst/>
              <a:ea typeface="Times New Roman" panose="02020603050405020304" pitchFamily="18" charset="0"/>
              <a:cs typeface="Times New Roman" panose="02020603050405020304" pitchFamily="18" charset="0"/>
            </a:endParaRPr>
          </a:p>
          <a:p>
            <a:endParaRPr lang="de-DE" sz="1800" b="1" dirty="0">
              <a:effectLst/>
              <a:ea typeface="Times New Roman" panose="02020603050405020304" pitchFamily="18" charset="0"/>
              <a:cs typeface="Times New Roman" panose="02020603050405020304" pitchFamily="18" charset="0"/>
            </a:endParaRPr>
          </a:p>
        </p:txBody>
      </p:sp>
      <p:sp>
        <p:nvSpPr>
          <p:cNvPr id="8" name="Graphic 11">
            <a:extLst>
              <a:ext uri="{FF2B5EF4-FFF2-40B4-BE49-F238E27FC236}">
                <a16:creationId xmlns:a16="http://schemas.microsoft.com/office/drawing/2014/main" id="{47E1C001-8723-4B88-8EBE-806CB610999D}"/>
              </a:ext>
            </a:extLst>
          </p:cNvPr>
          <p:cNvSpPr>
            <a:spLocks/>
          </p:cNvSpPr>
          <p:nvPr/>
        </p:nvSpPr>
        <p:spPr>
          <a:xfrm>
            <a:off x="917575" y="7352030"/>
            <a:ext cx="5755640" cy="1270"/>
          </a:xfrm>
          <a:custGeom>
            <a:avLst/>
            <a:gdLst/>
            <a:ahLst/>
            <a:cxnLst/>
            <a:rect l="l" t="t" r="r" b="b"/>
            <a:pathLst>
              <a:path w="5755640" h="1270">
                <a:moveTo>
                  <a:pt x="5755640" y="0"/>
                </a:moveTo>
                <a:lnTo>
                  <a:pt x="0" y="0"/>
                </a:lnTo>
                <a:lnTo>
                  <a:pt x="0" y="1269"/>
                </a:lnTo>
                <a:lnTo>
                  <a:pt x="5755640" y="1269"/>
                </a:lnTo>
                <a:lnTo>
                  <a:pt x="5755640" y="0"/>
                </a:lnTo>
                <a:close/>
              </a:path>
            </a:pathLst>
          </a:custGeom>
          <a:solidFill>
            <a:srgbClr val="333333"/>
          </a:solidFill>
        </p:spPr>
        <p:txBody>
          <a:bodyPr wrap="square" lIns="0" tIns="0" rIns="0" bIns="0" rtlCol="0">
            <a:prstTxWarp prst="textNoShape">
              <a:avLst/>
            </a:prstTxWarp>
            <a:noAutofit/>
          </a:bodyPr>
          <a:lstStyle/>
          <a:p>
            <a:endParaRPr lang="de-DE"/>
          </a:p>
        </p:txBody>
      </p:sp>
    </p:spTree>
    <p:extLst>
      <p:ext uri="{BB962C8B-B14F-4D97-AF65-F5344CB8AC3E}">
        <p14:creationId xmlns:p14="http://schemas.microsoft.com/office/powerpoint/2010/main" val="1465079428"/>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6386010" y="842705"/>
            <a:ext cx="248786" cy="369332"/>
          </a:xfrm>
          <a:prstGeom prst="rect">
            <a:avLst/>
          </a:prstGeom>
        </p:spPr>
        <p:txBody>
          <a:bodyPr wrap="none">
            <a:spAutoFit/>
          </a:bodyPr>
          <a:lstStyle/>
          <a:p>
            <a:r>
              <a:rPr lang="de-DE" b="1" dirty="0"/>
              <a:t> </a:t>
            </a:r>
          </a:p>
        </p:txBody>
      </p:sp>
      <p:sp>
        <p:nvSpPr>
          <p:cNvPr id="6" name="Textfeld 5">
            <a:extLst>
              <a:ext uri="{FF2B5EF4-FFF2-40B4-BE49-F238E27FC236}">
                <a16:creationId xmlns:a16="http://schemas.microsoft.com/office/drawing/2014/main" id="{C08B7C9F-8B08-434A-9BA3-64CC898F991F}"/>
              </a:ext>
            </a:extLst>
          </p:cNvPr>
          <p:cNvSpPr txBox="1"/>
          <p:nvPr/>
        </p:nvSpPr>
        <p:spPr>
          <a:xfrm>
            <a:off x="584792" y="289012"/>
            <a:ext cx="9090836" cy="5632311"/>
          </a:xfrm>
          <a:prstGeom prst="rect">
            <a:avLst/>
          </a:prstGeom>
          <a:noFill/>
        </p:spPr>
        <p:txBody>
          <a:bodyPr wrap="square" rtlCol="0">
            <a:spAutoFit/>
          </a:bodyPr>
          <a:lstStyle/>
          <a:p>
            <a:r>
              <a:rPr lang="de-DE" sz="2000" b="1" dirty="0"/>
              <a:t>           Die Zeit der autoritären Diktatur   SCHULE untern KRUCKENKREUZ</a:t>
            </a:r>
          </a:p>
          <a:p>
            <a:endParaRPr lang="de-DE" b="1" dirty="0"/>
          </a:p>
          <a:p>
            <a:r>
              <a:rPr lang="de-AT" b="1" spc="205" dirty="0">
                <a:latin typeface="Trebuchet MS" panose="020B0603020202020204" pitchFamily="34" charset="0"/>
              </a:rPr>
              <a:t>         Ausgewählte Beispiele für neue Inhalte bei Lehrbüchern</a:t>
            </a:r>
          </a:p>
          <a:p>
            <a:r>
              <a:rPr lang="de-AT" b="1" spc="205" dirty="0">
                <a:latin typeface="Trebuchet MS" panose="020B0603020202020204" pitchFamily="34" charset="0"/>
              </a:rPr>
              <a:t> </a:t>
            </a:r>
          </a:p>
          <a:p>
            <a:pPr marL="762000" marR="57785" algn="just">
              <a:lnSpc>
                <a:spcPct val="150000"/>
              </a:lnSpc>
              <a:spcAft>
                <a:spcPts val="1000"/>
              </a:spcAft>
              <a:tabLst>
                <a:tab pos="1460500" algn="l"/>
                <a:tab pos="1536700" algn="l"/>
                <a:tab pos="2044700" algn="l"/>
                <a:tab pos="2324100" algn="l"/>
                <a:tab pos="2565400" algn="l"/>
                <a:tab pos="2705100" algn="l"/>
                <a:tab pos="3175000" algn="l"/>
                <a:tab pos="3352800" algn="l"/>
                <a:tab pos="3492500" algn="l"/>
                <a:tab pos="4114800" algn="l"/>
                <a:tab pos="4368800" algn="l"/>
                <a:tab pos="4610100" algn="l"/>
                <a:tab pos="4889500" algn="l"/>
                <a:tab pos="5207000" algn="l"/>
                <a:tab pos="5359400" algn="l"/>
              </a:tabLst>
            </a:pPr>
            <a:r>
              <a:rPr lang="de-AT" b="1" spc="145" dirty="0">
                <a:effectLst/>
                <a:ea typeface="Times New Roman" panose="02020603050405020304" pitchFamily="18" charset="0"/>
                <a:cs typeface="Times New Roman" panose="02020603050405020304" pitchFamily="18" charset="0"/>
              </a:rPr>
              <a:t>Topos 2: HELDENZEITALTER  (Türkenkriege, Napoleon) </a:t>
            </a:r>
          </a:p>
          <a:p>
            <a:pPr marL="762000" marR="57785">
              <a:lnSpc>
                <a:spcPct val="150000"/>
              </a:lnSpc>
              <a:spcAft>
                <a:spcPts val="1000"/>
              </a:spcAft>
              <a:tabLst>
                <a:tab pos="1117600" algn="l"/>
                <a:tab pos="1295400" algn="l"/>
                <a:tab pos="1752600" algn="l"/>
                <a:tab pos="1828800" algn="l"/>
                <a:tab pos="1917700" algn="l"/>
                <a:tab pos="2133600" algn="l"/>
                <a:tab pos="2209800" algn="l"/>
                <a:tab pos="2527300" algn="l"/>
                <a:tab pos="2755900" algn="l"/>
                <a:tab pos="2832100" algn="l"/>
                <a:tab pos="3009900" algn="l"/>
                <a:tab pos="3213100" algn="l"/>
                <a:tab pos="3352800" algn="l"/>
                <a:tab pos="3441700" algn="l"/>
                <a:tab pos="3594100" algn="l"/>
                <a:tab pos="3949700" algn="l"/>
                <a:tab pos="4102100" algn="l"/>
                <a:tab pos="4203700" algn="l"/>
                <a:tab pos="4432300" algn="l"/>
                <a:tab pos="4457700" algn="l"/>
                <a:tab pos="4749800" algn="l"/>
                <a:tab pos="4876800" algn="l"/>
                <a:tab pos="5207000" algn="l"/>
                <a:tab pos="5359400" algn="l"/>
              </a:tabLst>
            </a:pPr>
            <a:r>
              <a:rPr lang="de-AT" sz="1600" dirty="0">
                <a:effectLst/>
                <a:ea typeface="Times New Roman" panose="02020603050405020304" pitchFamily="18" charset="0"/>
                <a:cs typeface="Times New Roman" panose="02020603050405020304" pitchFamily="18" charset="0"/>
              </a:rPr>
              <a:t>Bei		den Türkenkriegen	</a:t>
            </a:r>
            <a:r>
              <a:rPr lang="de-AT" sz="1600" dirty="0">
                <a:ea typeface="Times New Roman" panose="02020603050405020304" pitchFamily="18" charset="0"/>
                <a:cs typeface="Times New Roman" panose="02020603050405020304" pitchFamily="18" charset="0"/>
              </a:rPr>
              <a:t> </a:t>
            </a:r>
            <a:r>
              <a:rPr lang="de-AT" sz="1600" dirty="0">
                <a:effectLst/>
                <a:ea typeface="Times New Roman" panose="02020603050405020304" pitchFamily="18" charset="0"/>
                <a:cs typeface="Times New Roman" panose="02020603050405020304" pitchFamily="18" charset="0"/>
              </a:rPr>
              <a:t>gab es</a:t>
            </a:r>
            <a:r>
              <a:rPr lang="de-AT" sz="1600" dirty="0">
                <a:ea typeface="Times New Roman" panose="02020603050405020304" pitchFamily="18" charset="0"/>
                <a:cs typeface="Times New Roman" panose="02020603050405020304" pitchFamily="18" charset="0"/>
              </a:rPr>
              <a:t> laut einem Lehrbuch </a:t>
            </a:r>
            <a:r>
              <a:rPr lang="de-AT" sz="1600" dirty="0">
                <a:effectLst/>
                <a:ea typeface="Times New Roman" panose="02020603050405020304" pitchFamily="18" charset="0"/>
                <a:cs typeface="Times New Roman" panose="02020603050405020304" pitchFamily="18" charset="0"/>
              </a:rPr>
              <a:t>keine</a:t>
            </a:r>
            <a:r>
              <a:rPr lang="de-AT" sz="1600" dirty="0">
                <a:ea typeface="Times New Roman" panose="02020603050405020304" pitchFamily="18" charset="0"/>
                <a:cs typeface="Times New Roman" panose="02020603050405020304" pitchFamily="18" charset="0"/>
              </a:rPr>
              <a:t> </a:t>
            </a:r>
            <a:r>
              <a:rPr lang="de-AT" sz="1600" dirty="0">
                <a:effectLst/>
                <a:ea typeface="Times New Roman" panose="02020603050405020304" pitchFamily="18" charset="0"/>
                <a:cs typeface="Times New Roman" panose="02020603050405020304" pitchFamily="18" charset="0"/>
              </a:rPr>
              <a:t>Zweifel, </a:t>
            </a:r>
            <a:r>
              <a:rPr lang="de-AT" sz="1600" b="1" dirty="0">
                <a:effectLst/>
                <a:ea typeface="Times New Roman" panose="02020603050405020304" pitchFamily="18" charset="0"/>
                <a:cs typeface="Times New Roman" panose="02020603050405020304" pitchFamily="18" charset="0"/>
              </a:rPr>
              <a:t>“da</a:t>
            </a:r>
            <a:r>
              <a:rPr lang="de-AT" sz="1600" b="1" spc="5" dirty="0">
                <a:effectLst/>
                <a:ea typeface="Times New Roman" panose="02020603050405020304" pitchFamily="18" charset="0"/>
                <a:cs typeface="Times New Roman" panose="02020603050405020304" pitchFamily="18" charset="0"/>
              </a:rPr>
              <a:t>s</a:t>
            </a:r>
            <a:r>
              <a:rPr lang="de-AT" sz="1600" b="1" dirty="0">
                <a:effectLst/>
                <a:ea typeface="Times New Roman" panose="02020603050405020304" pitchFamily="18" charset="0"/>
                <a:cs typeface="Times New Roman" panose="02020603050405020304" pitchFamily="18" charset="0"/>
              </a:rPr>
              <a:t>s obwohl</a:t>
            </a:r>
            <a:r>
              <a:rPr lang="de-AT" sz="1600" b="1" spc="160" dirty="0">
                <a:effectLst/>
                <a:ea typeface="Times New Roman" panose="02020603050405020304" pitchFamily="18" charset="0"/>
                <a:cs typeface="Times New Roman" panose="02020603050405020304" pitchFamily="18" charset="0"/>
              </a:rPr>
              <a:t> </a:t>
            </a:r>
            <a:r>
              <a:rPr lang="de-AT" sz="1600" b="1" dirty="0">
                <a:effectLst/>
                <a:ea typeface="Times New Roman" panose="02020603050405020304" pitchFamily="18" charset="0"/>
                <a:cs typeface="Times New Roman" panose="02020603050405020304" pitchFamily="18" charset="0"/>
              </a:rPr>
              <a:t>furchtbar</a:t>
            </a:r>
            <a:r>
              <a:rPr lang="de-AT" sz="1600" b="1" spc="160" dirty="0">
                <a:effectLst/>
                <a:ea typeface="Times New Roman" panose="02020603050405020304" pitchFamily="18" charset="0"/>
                <a:cs typeface="Times New Roman" panose="02020603050405020304" pitchFamily="18" charset="0"/>
              </a:rPr>
              <a:t> </a:t>
            </a:r>
            <a:r>
              <a:rPr lang="de-AT" sz="1600" b="1" dirty="0">
                <a:effectLst/>
                <a:ea typeface="Times New Roman" panose="02020603050405020304" pitchFamily="18" charset="0"/>
                <a:cs typeface="Times New Roman" panose="02020603050405020304" pitchFamily="18" charset="0"/>
              </a:rPr>
              <a:t>viel</a:t>
            </a:r>
            <a:r>
              <a:rPr lang="de-AT" sz="1600" b="1" spc="160" dirty="0">
                <a:effectLst/>
                <a:ea typeface="Times New Roman" panose="02020603050405020304" pitchFamily="18" charset="0"/>
                <a:cs typeface="Times New Roman" panose="02020603050405020304" pitchFamily="18" charset="0"/>
              </a:rPr>
              <a:t> </a:t>
            </a:r>
            <a:r>
              <a:rPr lang="de-AT" sz="1600" b="1" dirty="0">
                <a:effectLst/>
                <a:ea typeface="Times New Roman" panose="02020603050405020304" pitchFamily="18" charset="0"/>
                <a:cs typeface="Times New Roman" panose="02020603050405020304" pitchFamily="18" charset="0"/>
              </a:rPr>
              <a:t>für</a:t>
            </a:r>
            <a:r>
              <a:rPr lang="de-AT" sz="1600" b="1" spc="160" dirty="0">
                <a:effectLst/>
                <a:ea typeface="Times New Roman" panose="02020603050405020304" pitchFamily="18" charset="0"/>
                <a:cs typeface="Times New Roman" panose="02020603050405020304" pitchFamily="18" charset="0"/>
              </a:rPr>
              <a:t> </a:t>
            </a:r>
            <a:r>
              <a:rPr lang="de-AT" sz="1600" b="1" spc="-5" dirty="0">
                <a:effectLst/>
                <a:ea typeface="Times New Roman" panose="02020603050405020304" pitchFamily="18" charset="0"/>
                <a:cs typeface="Times New Roman" panose="02020603050405020304" pitchFamily="18" charset="0"/>
              </a:rPr>
              <a:t>d</a:t>
            </a:r>
            <a:r>
              <a:rPr lang="de-AT" sz="1600" b="1" dirty="0">
                <a:effectLst/>
                <a:ea typeface="Times New Roman" panose="02020603050405020304" pitchFamily="18" charset="0"/>
                <a:cs typeface="Times New Roman" panose="02020603050405020304" pitchFamily="18" charset="0"/>
              </a:rPr>
              <a:t>as</a:t>
            </a:r>
            <a:r>
              <a:rPr lang="de-AT" sz="1600" b="1" spc="160" dirty="0">
                <a:effectLst/>
                <a:ea typeface="Times New Roman" panose="02020603050405020304" pitchFamily="18" charset="0"/>
                <a:cs typeface="Times New Roman" panose="02020603050405020304" pitchFamily="18" charset="0"/>
              </a:rPr>
              <a:t> </a:t>
            </a:r>
            <a:r>
              <a:rPr lang="de-AT" sz="1600" b="1" dirty="0">
                <a:effectLst/>
                <a:ea typeface="Times New Roman" panose="02020603050405020304" pitchFamily="18" charset="0"/>
                <a:cs typeface="Times New Roman" panose="02020603050405020304" pitchFamily="18" charset="0"/>
              </a:rPr>
              <a:t>Abendland</a:t>
            </a:r>
            <a:r>
              <a:rPr lang="de-AT" sz="1600" b="1" spc="160" dirty="0">
                <a:effectLst/>
                <a:ea typeface="Times New Roman" panose="02020603050405020304" pitchFamily="18" charset="0"/>
                <a:cs typeface="Times New Roman" panose="02020603050405020304" pitchFamily="18" charset="0"/>
              </a:rPr>
              <a:t> </a:t>
            </a:r>
            <a:r>
              <a:rPr lang="de-AT" sz="1600" b="1" dirty="0">
                <a:effectLst/>
                <a:ea typeface="Times New Roman" panose="02020603050405020304" pitchFamily="18" charset="0"/>
                <a:cs typeface="Times New Roman" panose="02020603050405020304" pitchFamily="18" charset="0"/>
              </a:rPr>
              <a:t>auf</a:t>
            </a:r>
            <a:r>
              <a:rPr lang="de-AT" sz="1600" b="1" spc="160" dirty="0">
                <a:effectLst/>
                <a:ea typeface="Times New Roman" panose="02020603050405020304" pitchFamily="18" charset="0"/>
                <a:cs typeface="Times New Roman" panose="02020603050405020304" pitchFamily="18" charset="0"/>
              </a:rPr>
              <a:t> </a:t>
            </a:r>
            <a:r>
              <a:rPr lang="de-AT" sz="1600" b="1" spc="-5" dirty="0">
                <a:effectLst/>
                <a:ea typeface="Times New Roman" panose="02020603050405020304" pitchFamily="18" charset="0"/>
                <a:cs typeface="Times New Roman" panose="02020603050405020304" pitchFamily="18" charset="0"/>
              </a:rPr>
              <a:t>d</a:t>
            </a:r>
            <a:r>
              <a:rPr lang="de-AT" sz="1600" b="1" dirty="0">
                <a:effectLst/>
                <a:ea typeface="Times New Roman" panose="02020603050405020304" pitchFamily="18" charset="0"/>
                <a:cs typeface="Times New Roman" panose="02020603050405020304" pitchFamily="18" charset="0"/>
              </a:rPr>
              <a:t>em</a:t>
            </a:r>
            <a:r>
              <a:rPr lang="de-AT" sz="1600" b="1" spc="160" dirty="0">
                <a:effectLst/>
                <a:ea typeface="Times New Roman" panose="02020603050405020304" pitchFamily="18" charset="0"/>
                <a:cs typeface="Times New Roman" panose="02020603050405020304" pitchFamily="18" charset="0"/>
              </a:rPr>
              <a:t> </a:t>
            </a:r>
            <a:r>
              <a:rPr lang="de-AT" sz="1600" b="1" dirty="0">
                <a:effectLst/>
                <a:ea typeface="Times New Roman" panose="02020603050405020304" pitchFamily="18" charset="0"/>
                <a:cs typeface="Times New Roman" panose="02020603050405020304" pitchFamily="18" charset="0"/>
              </a:rPr>
              <a:t>Spiele</a:t>
            </a:r>
            <a:r>
              <a:rPr lang="de-AT" sz="1600" b="1" spc="160" dirty="0">
                <a:effectLst/>
                <a:ea typeface="Times New Roman" panose="02020603050405020304" pitchFamily="18" charset="0"/>
                <a:cs typeface="Times New Roman" panose="02020603050405020304" pitchFamily="18" charset="0"/>
              </a:rPr>
              <a:t> </a:t>
            </a:r>
            <a:r>
              <a:rPr lang="de-AT" sz="1600" b="1" dirty="0">
                <a:effectLst/>
                <a:ea typeface="Times New Roman" panose="02020603050405020304" pitchFamily="18" charset="0"/>
                <a:cs typeface="Times New Roman" panose="02020603050405020304" pitchFamily="18" charset="0"/>
              </a:rPr>
              <a:t>stand,</a:t>
            </a:r>
            <a:r>
              <a:rPr lang="de-DE" sz="1600" b="1" dirty="0">
                <a:effectLst/>
                <a:ea typeface="Times New Roman" panose="02020603050405020304" pitchFamily="18" charset="0"/>
                <a:cs typeface="Times New Roman" panose="02020603050405020304" pitchFamily="18" charset="0"/>
              </a:rPr>
              <a:t> </a:t>
            </a:r>
            <a:r>
              <a:rPr lang="de-AT" sz="1600" b="1" dirty="0">
                <a:effectLst/>
                <a:ea typeface="Times New Roman" panose="02020603050405020304" pitchFamily="18" charset="0"/>
              </a:rPr>
              <a:t>das</a:t>
            </a:r>
            <a:r>
              <a:rPr lang="de-AT" sz="1600" b="1" spc="100" dirty="0">
                <a:effectLst/>
                <a:ea typeface="Times New Roman" panose="02020603050405020304" pitchFamily="18" charset="0"/>
              </a:rPr>
              <a:t> </a:t>
            </a:r>
            <a:r>
              <a:rPr lang="de-AT" sz="1600" b="1" dirty="0">
                <a:effectLst/>
                <a:ea typeface="Times New Roman" panose="02020603050405020304" pitchFamily="18" charset="0"/>
              </a:rPr>
              <a:t>öster</a:t>
            </a:r>
            <a:r>
              <a:rPr lang="de-AT" sz="1600" b="1" spc="5" dirty="0">
                <a:effectLst/>
                <a:ea typeface="Times New Roman" panose="02020603050405020304" pitchFamily="18" charset="0"/>
              </a:rPr>
              <a:t>r</a:t>
            </a:r>
            <a:r>
              <a:rPr lang="de-AT" sz="1600" b="1" dirty="0">
                <a:effectLst/>
                <a:ea typeface="Times New Roman" panose="02020603050405020304" pitchFamily="18" charset="0"/>
              </a:rPr>
              <a:t>eichische</a:t>
            </a:r>
            <a:r>
              <a:rPr lang="de-AT" sz="1600" b="1" spc="105" dirty="0">
                <a:effectLst/>
                <a:ea typeface="Times New Roman" panose="02020603050405020304" pitchFamily="18" charset="0"/>
              </a:rPr>
              <a:t> </a:t>
            </a:r>
            <a:r>
              <a:rPr lang="de-AT" sz="1600" b="1" dirty="0">
                <a:effectLst/>
                <a:ea typeface="Times New Roman" panose="02020603050405020304" pitchFamily="18" charset="0"/>
              </a:rPr>
              <a:t>Volk</a:t>
            </a:r>
            <a:r>
              <a:rPr lang="de-AT" sz="1600" b="1" spc="100" dirty="0">
                <a:effectLst/>
                <a:ea typeface="Times New Roman" panose="02020603050405020304" pitchFamily="18" charset="0"/>
              </a:rPr>
              <a:t> </a:t>
            </a:r>
            <a:r>
              <a:rPr lang="de-AT" sz="1600" b="1" dirty="0">
                <a:effectLst/>
                <a:ea typeface="Times New Roman" panose="02020603050405020304" pitchFamily="18" charset="0"/>
              </a:rPr>
              <a:t>alle</a:t>
            </a:r>
            <a:r>
              <a:rPr lang="de-AT" sz="1600" b="1" spc="5" dirty="0">
                <a:effectLst/>
                <a:ea typeface="Times New Roman" panose="02020603050405020304" pitchFamily="18" charset="0"/>
              </a:rPr>
              <a:t>i</a:t>
            </a:r>
            <a:r>
              <a:rPr lang="de-AT" sz="1600" b="1" dirty="0">
                <a:effectLst/>
                <a:ea typeface="Times New Roman" panose="02020603050405020304" pitchFamily="18" charset="0"/>
              </a:rPr>
              <a:t>ne</a:t>
            </a:r>
            <a:r>
              <a:rPr lang="de-AT" sz="1600" b="1" spc="100" dirty="0">
                <a:effectLst/>
                <a:ea typeface="Times New Roman" panose="02020603050405020304" pitchFamily="18" charset="0"/>
              </a:rPr>
              <a:t> </a:t>
            </a:r>
            <a:r>
              <a:rPr lang="de-AT" sz="1600" b="1" dirty="0">
                <a:effectLst/>
                <a:ea typeface="Times New Roman" panose="02020603050405020304" pitchFamily="18" charset="0"/>
              </a:rPr>
              <a:t>auf</a:t>
            </a:r>
            <a:r>
              <a:rPr lang="de-AT" sz="1600" b="1" spc="100" dirty="0">
                <a:effectLst/>
                <a:ea typeface="Times New Roman" panose="02020603050405020304" pitchFamily="18" charset="0"/>
              </a:rPr>
              <a:t> </a:t>
            </a:r>
            <a:r>
              <a:rPr lang="de-AT" sz="1600" b="1" dirty="0">
                <a:effectLst/>
                <a:ea typeface="Times New Roman" panose="02020603050405020304" pitchFamily="18" charset="0"/>
              </a:rPr>
              <a:t>s</a:t>
            </a:r>
            <a:r>
              <a:rPr lang="de-AT" sz="1600" b="1" spc="5" dirty="0">
                <a:effectLst/>
                <a:ea typeface="Times New Roman" panose="02020603050405020304" pitchFamily="18" charset="0"/>
              </a:rPr>
              <a:t>i</a:t>
            </a:r>
            <a:r>
              <a:rPr lang="de-AT" sz="1600" b="1" dirty="0">
                <a:effectLst/>
                <a:ea typeface="Times New Roman" panose="02020603050405020304" pitchFamily="18" charset="0"/>
              </a:rPr>
              <a:t>ch</a:t>
            </a:r>
            <a:r>
              <a:rPr lang="de-AT" sz="1600" b="1" spc="100" dirty="0">
                <a:effectLst/>
                <a:ea typeface="Times New Roman" panose="02020603050405020304" pitchFamily="18" charset="0"/>
              </a:rPr>
              <a:t> </a:t>
            </a:r>
            <a:r>
              <a:rPr lang="de-AT" sz="1600" b="1" dirty="0">
                <a:effectLst/>
                <a:ea typeface="Times New Roman" panose="02020603050405020304" pitchFamily="18" charset="0"/>
              </a:rPr>
              <a:t>gestel</a:t>
            </a:r>
            <a:r>
              <a:rPr lang="de-AT" sz="1600" b="1" spc="5" dirty="0">
                <a:effectLst/>
                <a:ea typeface="Times New Roman" panose="02020603050405020304" pitchFamily="18" charset="0"/>
              </a:rPr>
              <a:t>l</a:t>
            </a:r>
            <a:r>
              <a:rPr lang="de-AT" sz="1600" b="1" dirty="0">
                <a:effectLst/>
                <a:ea typeface="Times New Roman" panose="02020603050405020304" pitchFamily="18" charset="0"/>
              </a:rPr>
              <a:t>t</a:t>
            </a:r>
            <a:r>
              <a:rPr lang="de-AT" sz="1600" b="1" spc="100" dirty="0">
                <a:effectLst/>
                <a:ea typeface="Times New Roman" panose="02020603050405020304" pitchFamily="18" charset="0"/>
              </a:rPr>
              <a:t> </a:t>
            </a:r>
            <a:r>
              <a:rPr lang="de-AT" sz="1600" b="1" dirty="0">
                <a:effectLst/>
                <a:ea typeface="Times New Roman" panose="02020603050405020304" pitchFamily="18" charset="0"/>
              </a:rPr>
              <a:t>war…“. </a:t>
            </a:r>
            <a:r>
              <a:rPr lang="de-AT" sz="1600" spc="-215" dirty="0">
                <a:effectLst/>
                <a:ea typeface="Times New Roman" panose="02020603050405020304" pitchFamily="18" charset="0"/>
              </a:rPr>
              <a:t> </a:t>
            </a:r>
            <a:r>
              <a:rPr lang="de-AT" sz="1600" dirty="0">
                <a:effectLst/>
                <a:ea typeface="Times New Roman" panose="02020603050405020304" pitchFamily="18" charset="0"/>
              </a:rPr>
              <a:t>Die </a:t>
            </a:r>
            <a:r>
              <a:rPr lang="de-AT" sz="1600" spc="-215" dirty="0">
                <a:effectLst/>
                <a:ea typeface="Times New Roman" panose="02020603050405020304" pitchFamily="18" charset="0"/>
              </a:rPr>
              <a:t> </a:t>
            </a:r>
            <a:r>
              <a:rPr lang="de-AT" sz="1600" dirty="0">
                <a:effectLst/>
                <a:ea typeface="Times New Roman" panose="02020603050405020304" pitchFamily="18" charset="0"/>
              </a:rPr>
              <a:t>Bedeutung </a:t>
            </a:r>
            <a:r>
              <a:rPr lang="de-AT" sz="1600" spc="-215" dirty="0">
                <a:effectLst/>
                <a:ea typeface="Times New Roman" panose="02020603050405020304" pitchFamily="18" charset="0"/>
              </a:rPr>
              <a:t> </a:t>
            </a:r>
            <a:r>
              <a:rPr lang="de-AT" sz="1600" dirty="0">
                <a:effectLst/>
                <a:ea typeface="Times New Roman" panose="02020603050405020304" pitchFamily="18" charset="0"/>
              </a:rPr>
              <a:t>des </a:t>
            </a:r>
            <a:r>
              <a:rPr lang="de-AT" sz="1600" spc="-215" dirty="0">
                <a:effectLst/>
                <a:ea typeface="Times New Roman" panose="02020603050405020304" pitchFamily="18" charset="0"/>
              </a:rPr>
              <a:t> </a:t>
            </a:r>
            <a:r>
              <a:rPr lang="de-AT" sz="1600" dirty="0">
                <a:effectLst/>
                <a:ea typeface="Times New Roman" panose="02020603050405020304" pitchFamily="18" charset="0"/>
              </a:rPr>
              <a:t>Sieges </a:t>
            </a:r>
            <a:r>
              <a:rPr lang="de-AT" sz="1600" spc="-215" dirty="0">
                <a:effectLst/>
                <a:ea typeface="Times New Roman" panose="02020603050405020304" pitchFamily="18" charset="0"/>
              </a:rPr>
              <a:t> </a:t>
            </a:r>
            <a:r>
              <a:rPr lang="de-AT" sz="1600" dirty="0">
                <a:effectLst/>
                <a:ea typeface="Times New Roman" panose="02020603050405020304" pitchFamily="18" charset="0"/>
              </a:rPr>
              <a:t>über </a:t>
            </a:r>
            <a:r>
              <a:rPr lang="de-AT" sz="1600" spc="-215" dirty="0">
                <a:effectLst/>
                <a:ea typeface="Times New Roman" panose="02020603050405020304" pitchFamily="18" charset="0"/>
              </a:rPr>
              <a:t> </a:t>
            </a:r>
            <a:r>
              <a:rPr lang="de-AT" sz="1600" dirty="0">
                <a:effectLst/>
                <a:ea typeface="Times New Roman" panose="02020603050405020304" pitchFamily="18" charset="0"/>
              </a:rPr>
              <a:t>die </a:t>
            </a:r>
            <a:r>
              <a:rPr lang="de-AT" sz="1600" spc="-215" dirty="0">
                <a:effectLst/>
                <a:ea typeface="Times New Roman" panose="02020603050405020304" pitchFamily="18" charset="0"/>
              </a:rPr>
              <a:t> </a:t>
            </a:r>
            <a:r>
              <a:rPr lang="de-AT" sz="1600" dirty="0">
                <a:effectLst/>
                <a:ea typeface="Times New Roman" panose="02020603050405020304" pitchFamily="18" charset="0"/>
              </a:rPr>
              <a:t>Türken konnte d</a:t>
            </a:r>
            <a:r>
              <a:rPr lang="de-AT" sz="1600" spc="5" dirty="0">
                <a:effectLst/>
                <a:ea typeface="Times New Roman" panose="02020603050405020304" pitchFamily="18" charset="0"/>
              </a:rPr>
              <a:t>a</a:t>
            </a:r>
            <a:r>
              <a:rPr lang="de-AT" sz="1600" dirty="0">
                <a:effectLst/>
                <a:ea typeface="Times New Roman" panose="02020603050405020304" pitchFamily="18" charset="0"/>
              </a:rPr>
              <a:t>her	 für Österreich	 nicht	</a:t>
            </a:r>
            <a:r>
              <a:rPr lang="de-AT" sz="1600" spc="5" dirty="0">
                <a:effectLst/>
                <a:ea typeface="Times New Roman" panose="02020603050405020304" pitchFamily="18" charset="0"/>
              </a:rPr>
              <a:t>h</a:t>
            </a:r>
            <a:r>
              <a:rPr lang="de-AT" sz="1600" dirty="0">
                <a:effectLst/>
                <a:ea typeface="Times New Roman" panose="02020603050405020304" pitchFamily="18" charset="0"/>
              </a:rPr>
              <a:t>och	 genug veransc</a:t>
            </a:r>
            <a:r>
              <a:rPr lang="de-AT" sz="1600" spc="5" dirty="0">
                <a:effectLst/>
                <a:ea typeface="Times New Roman" panose="02020603050405020304" pitchFamily="18" charset="0"/>
              </a:rPr>
              <a:t>h</a:t>
            </a:r>
            <a:r>
              <a:rPr lang="de-AT" sz="1600" dirty="0">
                <a:effectLst/>
                <a:ea typeface="Times New Roman" panose="02020603050405020304" pitchFamily="18" charset="0"/>
              </a:rPr>
              <a:t>lagt werden, </a:t>
            </a:r>
            <a:r>
              <a:rPr lang="de-AT" sz="1600" spc="-240" dirty="0">
                <a:effectLst/>
                <a:ea typeface="Times New Roman" panose="02020603050405020304" pitchFamily="18" charset="0"/>
              </a:rPr>
              <a:t> </a:t>
            </a:r>
            <a:r>
              <a:rPr lang="de-AT" sz="1600" b="1" dirty="0">
                <a:effectLst/>
                <a:ea typeface="Times New Roman" panose="02020603050405020304" pitchFamily="18" charset="0"/>
              </a:rPr>
              <a:t>“…hatte </a:t>
            </a:r>
            <a:r>
              <a:rPr lang="de-AT" sz="1600" b="1" spc="-240" dirty="0">
                <a:effectLst/>
                <a:ea typeface="Times New Roman" panose="02020603050405020304" pitchFamily="18" charset="0"/>
              </a:rPr>
              <a:t> </a:t>
            </a:r>
            <a:r>
              <a:rPr lang="de-AT" sz="1600" b="1" dirty="0">
                <a:effectLst/>
                <a:ea typeface="Times New Roman" panose="02020603050405020304" pitchFamily="18" charset="0"/>
              </a:rPr>
              <a:t>es </a:t>
            </a:r>
            <a:r>
              <a:rPr lang="de-AT" sz="1600" b="1" spc="-240" dirty="0">
                <a:effectLst/>
                <a:ea typeface="Times New Roman" panose="02020603050405020304" pitchFamily="18" charset="0"/>
              </a:rPr>
              <a:t> </a:t>
            </a:r>
            <a:r>
              <a:rPr lang="de-AT" sz="1600" b="1" dirty="0">
                <a:effectLst/>
                <a:ea typeface="Times New Roman" panose="02020603050405020304" pitchFamily="18" charset="0"/>
              </a:rPr>
              <a:t>doch </a:t>
            </a:r>
            <a:r>
              <a:rPr lang="de-AT" sz="1600" b="1" spc="-240" dirty="0">
                <a:effectLst/>
                <a:ea typeface="Times New Roman" panose="02020603050405020304" pitchFamily="18" charset="0"/>
              </a:rPr>
              <a:t> </a:t>
            </a:r>
            <a:r>
              <a:rPr lang="de-AT" sz="1600" b="1" dirty="0">
                <a:effectLst/>
                <a:ea typeface="Times New Roman" panose="02020603050405020304" pitchFamily="18" charset="0"/>
              </a:rPr>
              <a:t>erfahren, </a:t>
            </a:r>
            <a:r>
              <a:rPr lang="de-AT" sz="1600" b="1" spc="-240" dirty="0">
                <a:effectLst/>
                <a:ea typeface="Times New Roman" panose="02020603050405020304" pitchFamily="18" charset="0"/>
              </a:rPr>
              <a:t> </a:t>
            </a:r>
            <a:r>
              <a:rPr lang="de-AT" sz="1600" b="1" dirty="0">
                <a:effectLst/>
                <a:ea typeface="Times New Roman" panose="02020603050405020304" pitchFamily="18" charset="0"/>
              </a:rPr>
              <a:t>über </a:t>
            </a:r>
            <a:r>
              <a:rPr lang="de-AT" sz="1600" b="1" spc="-240" dirty="0">
                <a:effectLst/>
                <a:ea typeface="Times New Roman" panose="02020603050405020304" pitchFamily="18" charset="0"/>
              </a:rPr>
              <a:t> </a:t>
            </a:r>
            <a:r>
              <a:rPr lang="de-AT" sz="1600" b="1" dirty="0">
                <a:effectLst/>
                <a:ea typeface="Times New Roman" panose="02020603050405020304" pitchFamily="18" charset="0"/>
              </a:rPr>
              <a:t>welch </a:t>
            </a:r>
            <a:r>
              <a:rPr lang="de-AT" sz="1600" b="1" spc="-240" dirty="0">
                <a:effectLst/>
                <a:ea typeface="Times New Roman" panose="02020603050405020304" pitchFamily="18" charset="0"/>
              </a:rPr>
              <a:t> </a:t>
            </a:r>
            <a:r>
              <a:rPr lang="de-AT" sz="1600" b="1" dirty="0">
                <a:effectLst/>
                <a:ea typeface="Times New Roman" panose="02020603050405020304" pitchFamily="18" charset="0"/>
              </a:rPr>
              <a:t>große </a:t>
            </a:r>
            <a:r>
              <a:rPr lang="de-AT" sz="1600" b="1" spc="-240" dirty="0">
                <a:effectLst/>
                <a:ea typeface="Times New Roman" panose="02020603050405020304" pitchFamily="18" charset="0"/>
              </a:rPr>
              <a:t> </a:t>
            </a:r>
            <a:r>
              <a:rPr lang="de-AT" sz="1600" b="1" dirty="0">
                <a:effectLst/>
                <a:ea typeface="Times New Roman" panose="02020603050405020304" pitchFamily="18" charset="0"/>
              </a:rPr>
              <a:t>Kraft </a:t>
            </a:r>
            <a:r>
              <a:rPr lang="de-AT" sz="1600" b="1" spc="-240" dirty="0">
                <a:effectLst/>
                <a:ea typeface="Times New Roman" panose="02020603050405020304" pitchFamily="18" charset="0"/>
              </a:rPr>
              <a:t> </a:t>
            </a:r>
            <a:r>
              <a:rPr lang="de-AT" sz="1600" b="1" dirty="0">
                <a:effectLst/>
                <a:ea typeface="Times New Roman" panose="02020603050405020304" pitchFamily="18" charset="0"/>
              </a:rPr>
              <a:t>es verfügte…“</a:t>
            </a:r>
            <a:r>
              <a:rPr lang="de-AT" sz="1600" b="1" spc="205" dirty="0">
                <a:effectLst/>
                <a:ea typeface="Times New Roman" panose="02020603050405020304" pitchFamily="18" charset="0"/>
              </a:rPr>
              <a:t> </a:t>
            </a:r>
          </a:p>
          <a:p>
            <a:pPr marL="762000" marR="57785">
              <a:lnSpc>
                <a:spcPct val="150000"/>
              </a:lnSpc>
              <a:spcAft>
                <a:spcPts val="1000"/>
              </a:spcAft>
              <a:tabLst>
                <a:tab pos="1117600" algn="l"/>
                <a:tab pos="1295400" algn="l"/>
                <a:tab pos="1752600" algn="l"/>
                <a:tab pos="1828800" algn="l"/>
                <a:tab pos="1917700" algn="l"/>
                <a:tab pos="2133600" algn="l"/>
                <a:tab pos="2209800" algn="l"/>
                <a:tab pos="2527300" algn="l"/>
                <a:tab pos="2755900" algn="l"/>
                <a:tab pos="2832100" algn="l"/>
                <a:tab pos="3009900" algn="l"/>
                <a:tab pos="3213100" algn="l"/>
                <a:tab pos="3352800" algn="l"/>
                <a:tab pos="3441700" algn="l"/>
                <a:tab pos="3594100" algn="l"/>
                <a:tab pos="3949700" algn="l"/>
                <a:tab pos="4102100" algn="l"/>
                <a:tab pos="4203700" algn="l"/>
                <a:tab pos="4432300" algn="l"/>
                <a:tab pos="4457700" algn="l"/>
                <a:tab pos="4749800" algn="l"/>
                <a:tab pos="4876800" algn="l"/>
                <a:tab pos="5207000" algn="l"/>
                <a:tab pos="5359400" algn="l"/>
              </a:tabLst>
            </a:pPr>
            <a:r>
              <a:rPr lang="de-AT" sz="1600" spc="205" dirty="0">
                <a:ea typeface="Times New Roman" panose="02020603050405020304" pitchFamily="18" charset="0"/>
                <a:cs typeface="Times New Roman" panose="02020603050405020304" pitchFamily="18" charset="0"/>
              </a:rPr>
              <a:t>Bei den Napoleonischen Kriegen bläst dasselbe Lehrbuch ins gleiche Horn. Hier heißt es zur Schlacht von Aspern im Jahre 1809</a:t>
            </a:r>
            <a:r>
              <a:rPr lang="de-AT" sz="1600" dirty="0">
                <a:effectLst/>
                <a:ea typeface="Times New Roman" panose="02020603050405020304" pitchFamily="18" charset="0"/>
              </a:rPr>
              <a:t>: </a:t>
            </a:r>
            <a:r>
              <a:rPr lang="de-AT" sz="1600" spc="-260" dirty="0">
                <a:effectLst/>
                <a:ea typeface="Times New Roman" panose="02020603050405020304" pitchFamily="18" charset="0"/>
              </a:rPr>
              <a:t> </a:t>
            </a:r>
            <a:r>
              <a:rPr lang="de-AT" sz="1600" b="1" dirty="0">
                <a:effectLst/>
                <a:ea typeface="Times New Roman" panose="02020603050405020304" pitchFamily="18" charset="0"/>
              </a:rPr>
              <a:t>“…Napoleon zum erste Male besiegt! Mit</a:t>
            </a:r>
            <a:r>
              <a:rPr lang="de-AT" sz="1600" b="1" dirty="0">
                <a:ea typeface="Times New Roman" panose="02020603050405020304" pitchFamily="18" charset="0"/>
              </a:rPr>
              <a:t> </a:t>
            </a:r>
            <a:r>
              <a:rPr lang="de-AT" sz="1600" b="1" dirty="0">
                <a:effectLst/>
                <a:ea typeface="Times New Roman" panose="02020603050405020304" pitchFamily="18" charset="0"/>
              </a:rPr>
              <a:t>entsetztem Erstaunen</a:t>
            </a:r>
            <a:r>
              <a:rPr lang="de-AT" sz="1600" b="1" dirty="0">
                <a:ea typeface="Times New Roman" panose="02020603050405020304" pitchFamily="18" charset="0"/>
              </a:rPr>
              <a:t> </a:t>
            </a:r>
            <a:r>
              <a:rPr lang="de-AT" sz="1600" b="1" dirty="0">
                <a:effectLst/>
                <a:ea typeface="Times New Roman" panose="02020603050405020304" pitchFamily="18" charset="0"/>
              </a:rPr>
              <a:t>erkann</a:t>
            </a:r>
            <a:r>
              <a:rPr lang="de-AT" sz="1600" b="1" spc="5" dirty="0">
                <a:effectLst/>
                <a:ea typeface="Times New Roman" panose="02020603050405020304" pitchFamily="18" charset="0"/>
              </a:rPr>
              <a:t>t</a:t>
            </a:r>
            <a:r>
              <a:rPr lang="de-AT" sz="1600" b="1" dirty="0">
                <a:effectLst/>
                <a:ea typeface="Times New Roman" panose="02020603050405020304" pitchFamily="18" charset="0"/>
              </a:rPr>
              <a:t>e Napoleon,</a:t>
            </a:r>
            <a:r>
              <a:rPr lang="de-AT" sz="1600" b="1" spc="160" dirty="0">
                <a:effectLst/>
                <a:ea typeface="Times New Roman" panose="02020603050405020304" pitchFamily="18" charset="0"/>
              </a:rPr>
              <a:t> </a:t>
            </a:r>
            <a:r>
              <a:rPr lang="de-AT" sz="1600" b="1" dirty="0">
                <a:effectLst/>
                <a:ea typeface="Times New Roman" panose="02020603050405020304" pitchFamily="18" charset="0"/>
              </a:rPr>
              <a:t>dass</a:t>
            </a:r>
            <a:r>
              <a:rPr lang="de-AT" sz="1600" b="1" spc="160" dirty="0">
                <a:effectLst/>
                <a:ea typeface="Times New Roman" panose="02020603050405020304" pitchFamily="18" charset="0"/>
              </a:rPr>
              <a:t> </a:t>
            </a:r>
            <a:r>
              <a:rPr lang="de-AT" sz="1600" b="1" dirty="0">
                <a:effectLst/>
                <a:ea typeface="Times New Roman" panose="02020603050405020304" pitchFamily="18" charset="0"/>
              </a:rPr>
              <a:t>er</a:t>
            </a:r>
            <a:r>
              <a:rPr lang="de-AT" sz="1600" b="1" spc="155" dirty="0">
                <a:effectLst/>
                <a:ea typeface="Times New Roman" panose="02020603050405020304" pitchFamily="18" charset="0"/>
              </a:rPr>
              <a:t> </a:t>
            </a:r>
            <a:r>
              <a:rPr lang="de-AT" sz="1600" b="1" dirty="0">
                <a:effectLst/>
                <a:ea typeface="Times New Roman" panose="02020603050405020304" pitchFamily="18" charset="0"/>
              </a:rPr>
              <a:t>andere</a:t>
            </a:r>
            <a:r>
              <a:rPr lang="de-AT" sz="1600" b="1" spc="160" dirty="0">
                <a:effectLst/>
                <a:ea typeface="Times New Roman" panose="02020603050405020304" pitchFamily="18" charset="0"/>
              </a:rPr>
              <a:t> </a:t>
            </a:r>
            <a:r>
              <a:rPr lang="de-AT" sz="1600" b="1" dirty="0">
                <a:effectLst/>
                <a:ea typeface="Times New Roman" panose="02020603050405020304" pitchFamily="18" charset="0"/>
              </a:rPr>
              <a:t>Truppen</a:t>
            </a:r>
            <a:r>
              <a:rPr lang="de-AT" sz="1600" b="1" spc="160" dirty="0">
                <a:effectLst/>
                <a:ea typeface="Times New Roman" panose="02020603050405020304" pitchFamily="18" charset="0"/>
              </a:rPr>
              <a:t> </a:t>
            </a:r>
            <a:r>
              <a:rPr lang="de-AT" sz="1600" b="1" dirty="0">
                <a:effectLst/>
                <a:ea typeface="Times New Roman" panose="02020603050405020304" pitchFamily="18" charset="0"/>
              </a:rPr>
              <a:t>als</a:t>
            </a:r>
            <a:r>
              <a:rPr lang="de-AT" sz="1600" b="1" spc="160" dirty="0">
                <a:effectLst/>
                <a:ea typeface="Times New Roman" panose="02020603050405020304" pitchFamily="18" charset="0"/>
              </a:rPr>
              <a:t> </a:t>
            </a:r>
            <a:r>
              <a:rPr lang="de-AT" sz="1600" b="1" dirty="0">
                <a:effectLst/>
                <a:ea typeface="Times New Roman" panose="02020603050405020304" pitchFamily="18" charset="0"/>
              </a:rPr>
              <a:t>bisher</a:t>
            </a:r>
            <a:r>
              <a:rPr lang="de-AT" sz="1600" b="1" spc="160" dirty="0">
                <a:effectLst/>
                <a:ea typeface="Times New Roman" panose="02020603050405020304" pitchFamily="18" charset="0"/>
              </a:rPr>
              <a:t> </a:t>
            </a:r>
            <a:r>
              <a:rPr lang="de-AT" sz="1600" b="1" spc="-5" dirty="0">
                <a:effectLst/>
                <a:ea typeface="Times New Roman" panose="02020603050405020304" pitchFamily="18" charset="0"/>
              </a:rPr>
              <a:t>z</a:t>
            </a:r>
            <a:r>
              <a:rPr lang="de-AT" sz="1600" b="1" dirty="0">
                <a:effectLst/>
                <a:ea typeface="Times New Roman" panose="02020603050405020304" pitchFamily="18" charset="0"/>
              </a:rPr>
              <a:t>u</a:t>
            </a:r>
            <a:r>
              <a:rPr lang="de-AT" sz="1600" b="1" spc="160" dirty="0">
                <a:effectLst/>
                <a:ea typeface="Times New Roman" panose="02020603050405020304" pitchFamily="18" charset="0"/>
              </a:rPr>
              <a:t> </a:t>
            </a:r>
            <a:r>
              <a:rPr lang="de-AT" sz="1600" b="1" dirty="0">
                <a:effectLst/>
                <a:ea typeface="Times New Roman" panose="02020603050405020304" pitchFamily="18" charset="0"/>
              </a:rPr>
              <a:t>Gegnern</a:t>
            </a:r>
            <a:r>
              <a:rPr lang="de-AT" sz="1600" b="1" spc="160" dirty="0">
                <a:effectLst/>
                <a:ea typeface="Times New Roman" panose="02020603050405020304" pitchFamily="18" charset="0"/>
              </a:rPr>
              <a:t> </a:t>
            </a:r>
            <a:r>
              <a:rPr lang="de-AT" sz="1600" b="1" dirty="0">
                <a:effectLst/>
                <a:ea typeface="Times New Roman" panose="02020603050405020304" pitchFamily="18" charset="0"/>
              </a:rPr>
              <a:t>gehabt hatte…“</a:t>
            </a:r>
          </a:p>
          <a:p>
            <a:endParaRPr lang="de-DE" sz="1800" b="1" dirty="0">
              <a:effectLst/>
              <a:ea typeface="Times New Roman" panose="02020603050405020304" pitchFamily="18" charset="0"/>
              <a:cs typeface="Times New Roman" panose="02020603050405020304" pitchFamily="18" charset="0"/>
            </a:endParaRPr>
          </a:p>
        </p:txBody>
      </p:sp>
      <p:sp>
        <p:nvSpPr>
          <p:cNvPr id="8" name="Graphic 11">
            <a:extLst>
              <a:ext uri="{FF2B5EF4-FFF2-40B4-BE49-F238E27FC236}">
                <a16:creationId xmlns:a16="http://schemas.microsoft.com/office/drawing/2014/main" id="{47E1C001-8723-4B88-8EBE-806CB610999D}"/>
              </a:ext>
            </a:extLst>
          </p:cNvPr>
          <p:cNvSpPr>
            <a:spLocks/>
          </p:cNvSpPr>
          <p:nvPr/>
        </p:nvSpPr>
        <p:spPr>
          <a:xfrm>
            <a:off x="917575" y="7352030"/>
            <a:ext cx="5755640" cy="1270"/>
          </a:xfrm>
          <a:custGeom>
            <a:avLst/>
            <a:gdLst/>
            <a:ahLst/>
            <a:cxnLst/>
            <a:rect l="l" t="t" r="r" b="b"/>
            <a:pathLst>
              <a:path w="5755640" h="1270">
                <a:moveTo>
                  <a:pt x="5755640" y="0"/>
                </a:moveTo>
                <a:lnTo>
                  <a:pt x="0" y="0"/>
                </a:lnTo>
                <a:lnTo>
                  <a:pt x="0" y="1269"/>
                </a:lnTo>
                <a:lnTo>
                  <a:pt x="5755640" y="1269"/>
                </a:lnTo>
                <a:lnTo>
                  <a:pt x="5755640" y="0"/>
                </a:lnTo>
                <a:close/>
              </a:path>
            </a:pathLst>
          </a:custGeom>
          <a:solidFill>
            <a:srgbClr val="333333"/>
          </a:solidFill>
        </p:spPr>
        <p:txBody>
          <a:bodyPr wrap="square" lIns="0" tIns="0" rIns="0" bIns="0" rtlCol="0">
            <a:prstTxWarp prst="textNoShape">
              <a:avLst/>
            </a:prstTxWarp>
            <a:noAutofit/>
          </a:bodyPr>
          <a:lstStyle/>
          <a:p>
            <a:endParaRPr lang="de-DE"/>
          </a:p>
        </p:txBody>
      </p:sp>
    </p:spTree>
    <p:extLst>
      <p:ext uri="{BB962C8B-B14F-4D97-AF65-F5344CB8AC3E}">
        <p14:creationId xmlns:p14="http://schemas.microsoft.com/office/powerpoint/2010/main" val="1590387549"/>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B1DF773E-6CCF-748A-63B8-258FAC12F8D8}"/>
              </a:ext>
            </a:extLst>
          </p:cNvPr>
          <p:cNvSpPr txBox="1"/>
          <p:nvPr/>
        </p:nvSpPr>
        <p:spPr>
          <a:xfrm>
            <a:off x="1024669" y="371655"/>
            <a:ext cx="10543553" cy="5816977"/>
          </a:xfrm>
          <a:prstGeom prst="rect">
            <a:avLst/>
          </a:prstGeom>
          <a:noFill/>
        </p:spPr>
        <p:txBody>
          <a:bodyPr wrap="square" rtlCol="0">
            <a:spAutoFit/>
          </a:bodyPr>
          <a:lstStyle/>
          <a:p>
            <a:r>
              <a:rPr lang="de-DE" sz="2400" b="1" dirty="0"/>
              <a:t>Einige Gedanken zu dieser zweiteiligen Fortbildungsveranstaltung</a:t>
            </a:r>
          </a:p>
          <a:p>
            <a:endParaRPr lang="de-DE" sz="2400" b="1" dirty="0"/>
          </a:p>
          <a:p>
            <a:pPr marL="285750" indent="-285750">
              <a:buFont typeface="Courier New" panose="02070309020205020404" pitchFamily="49" charset="0"/>
              <a:buChar char="o"/>
            </a:pPr>
            <a:r>
              <a:rPr lang="de-DE" sz="1600" dirty="0">
                <a:ea typeface="Times New Roman" panose="02020603050405020304" pitchFamily="18" charset="0"/>
                <a:cs typeface="Arial" panose="020B0604020202020204" pitchFamily="34" charset="0"/>
              </a:rPr>
              <a:t>I</a:t>
            </a:r>
            <a:r>
              <a:rPr lang="de-DE" sz="1600" dirty="0">
                <a:effectLst/>
                <a:ea typeface="Times New Roman" panose="02020603050405020304" pitchFamily="18" charset="0"/>
                <a:cs typeface="Arial" panose="020B0604020202020204" pitchFamily="34" charset="0"/>
              </a:rPr>
              <a:t>m Fach Geschichte und Sozialkunde sowie in Politischer Bildung zählt das Lehrbuch, ob analog oder in digitaler Form (E-Book), ebenso wie in anderen Fächern, noch immer zu den unverzichtbaren Bestandteilen des Unterrichts. </a:t>
            </a:r>
          </a:p>
          <a:p>
            <a:pPr marL="285750" indent="-285750">
              <a:buFont typeface="Courier New" panose="02070309020205020404" pitchFamily="49" charset="0"/>
              <a:buChar char="o"/>
            </a:pPr>
            <a:endParaRPr lang="de-DE" sz="1600" dirty="0">
              <a:effectLst/>
              <a:ea typeface="Times New Roman" panose="02020603050405020304" pitchFamily="18" charset="0"/>
              <a:cs typeface="Arial" panose="020B0604020202020204" pitchFamily="34" charset="0"/>
            </a:endParaRPr>
          </a:p>
          <a:p>
            <a:pPr marL="285750" indent="-285750">
              <a:buFont typeface="Courier New" panose="02070309020205020404" pitchFamily="49" charset="0"/>
              <a:buChar char="o"/>
            </a:pPr>
            <a:r>
              <a:rPr lang="de-DE" sz="1600" dirty="0">
                <a:effectLst/>
                <a:ea typeface="Times New Roman" panose="02020603050405020304" pitchFamily="18" charset="0"/>
                <a:cs typeface="Arial" panose="020B0604020202020204" pitchFamily="34" charset="0"/>
              </a:rPr>
              <a:t>Anhand von ausgewählten Beispielen aus verschiedenen Lehrbüchern, möchte ich Ihnen zeigen, wie umfängliche Themenbereiche in einem Lehrbuch konzis dargestellt werden</a:t>
            </a:r>
            <a:r>
              <a:rPr lang="de-DE" sz="1600" dirty="0">
                <a:ea typeface="Times New Roman" panose="02020603050405020304" pitchFamily="18" charset="0"/>
                <a:cs typeface="Arial" panose="020B0604020202020204" pitchFamily="34" charset="0"/>
              </a:rPr>
              <a:t> und </a:t>
            </a:r>
            <a:r>
              <a:rPr lang="de-DE" sz="1600" dirty="0">
                <a:effectLst/>
                <a:ea typeface="Times New Roman" panose="02020603050405020304" pitchFamily="18" charset="0"/>
                <a:cs typeface="Arial" panose="020B0604020202020204" pitchFamily="34" charset="0"/>
              </a:rPr>
              <a:t>wie man diese Themen durch zusätzliche (Hintergrund) Begleitinformationen spannend aufbereiten kann. </a:t>
            </a:r>
          </a:p>
          <a:p>
            <a:pPr marL="285750" indent="-285750">
              <a:buFont typeface="Courier New" panose="02070309020205020404" pitchFamily="49" charset="0"/>
              <a:buChar char="o"/>
            </a:pPr>
            <a:endParaRPr lang="de-DE" sz="1600" dirty="0">
              <a:effectLst/>
              <a:ea typeface="Times New Roman" panose="02020603050405020304" pitchFamily="18" charset="0"/>
              <a:cs typeface="Arial" panose="020B0604020202020204" pitchFamily="34" charset="0"/>
            </a:endParaRPr>
          </a:p>
          <a:p>
            <a:pPr marL="285750" indent="-285750">
              <a:buFont typeface="Courier New" panose="02070309020205020404" pitchFamily="49" charset="0"/>
              <a:buChar char="o"/>
            </a:pPr>
            <a:r>
              <a:rPr lang="de-DE" sz="1600" dirty="0">
                <a:ea typeface="Times New Roman" panose="02020603050405020304" pitchFamily="18" charset="0"/>
                <a:cs typeface="Arial" panose="020B0604020202020204" pitchFamily="34" charset="0"/>
              </a:rPr>
              <a:t>Mein </a:t>
            </a:r>
            <a:r>
              <a:rPr lang="de-DE" sz="1600" dirty="0">
                <a:effectLst/>
                <a:ea typeface="Times New Roman" panose="02020603050405020304" pitchFamily="18" charset="0"/>
                <a:cs typeface="Arial" panose="020B0604020202020204" pitchFamily="34" charset="0"/>
              </a:rPr>
              <a:t>Ziel ist </a:t>
            </a:r>
            <a:r>
              <a:rPr lang="de-DE" sz="1600">
                <a:effectLst/>
                <a:ea typeface="Times New Roman" panose="02020603050405020304" pitchFamily="18" charset="0"/>
                <a:cs typeface="Arial" panose="020B0604020202020204" pitchFamily="34" charset="0"/>
              </a:rPr>
              <a:t>es das </a:t>
            </a:r>
            <a:r>
              <a:rPr lang="de-DE" sz="1600" dirty="0">
                <a:effectLst/>
                <a:ea typeface="Times New Roman" panose="02020603050405020304" pitchFamily="18" charset="0"/>
                <a:cs typeface="Arial" panose="020B0604020202020204" pitchFamily="34" charset="0"/>
              </a:rPr>
              <a:t>so genannte Arbeitswissen der Kolleginnen  und Kollegen zu vertiefen bzw. zu schärfen. </a:t>
            </a:r>
            <a:r>
              <a:rPr lang="de-DE" sz="1600" dirty="0">
                <a:ea typeface="Times New Roman" panose="02020603050405020304" pitchFamily="18" charset="0"/>
                <a:cs typeface="Arial" panose="020B0604020202020204" pitchFamily="34" charset="0"/>
              </a:rPr>
              <a:t>Sie erhalten zusätzlich ein </a:t>
            </a:r>
            <a:r>
              <a:rPr lang="de-DE" sz="1600" dirty="0">
                <a:effectLst/>
                <a:ea typeface="Times New Roman" panose="02020603050405020304" pitchFamily="18" charset="0"/>
                <a:cs typeface="Arial" panose="020B0604020202020204" pitchFamily="34" charset="0"/>
              </a:rPr>
              <a:t>Skriptum, bestehend aus </a:t>
            </a:r>
            <a:r>
              <a:rPr lang="de-DE" sz="1600" b="1" dirty="0">
                <a:effectLst/>
                <a:ea typeface="Times New Roman" panose="02020603050405020304" pitchFamily="18" charset="0"/>
                <a:cs typeface="Arial" panose="020B0604020202020204" pitchFamily="34" charset="0"/>
              </a:rPr>
              <a:t>26 Arbeitsblättern</a:t>
            </a:r>
            <a:r>
              <a:rPr lang="de-DE" sz="1600" dirty="0">
                <a:effectLst/>
                <a:ea typeface="Times New Roman" panose="02020603050405020304" pitchFamily="18" charset="0"/>
                <a:cs typeface="Arial" panose="020B0604020202020204" pitchFamily="34" charset="0"/>
              </a:rPr>
              <a:t>, für die praktische Arbeit im Unterricht. </a:t>
            </a:r>
          </a:p>
          <a:p>
            <a:pPr marL="285750" indent="-285750">
              <a:buFont typeface="Courier New" panose="02070309020205020404" pitchFamily="49" charset="0"/>
              <a:buChar char="o"/>
            </a:pPr>
            <a:endParaRPr lang="de-DE" sz="1600" dirty="0">
              <a:effectLst/>
              <a:ea typeface="Times New Roman" panose="02020603050405020304" pitchFamily="18" charset="0"/>
              <a:cs typeface="Arial" panose="020B0604020202020204" pitchFamily="34" charset="0"/>
            </a:endParaRPr>
          </a:p>
          <a:p>
            <a:pPr marL="285750" indent="-285750">
              <a:buFont typeface="Courier New" panose="02070309020205020404" pitchFamily="49" charset="0"/>
              <a:buChar char="o"/>
            </a:pPr>
            <a:r>
              <a:rPr lang="de-DE" sz="1600" dirty="0">
                <a:cs typeface="Arial" panose="020B0604020202020204" pitchFamily="34" charset="0"/>
              </a:rPr>
              <a:t>Ich muss aber gleich Vorweg zwei Einschränkungen machen. Ich beziehe mich auf den Lehrstoff der 4. Klassen der Sekundarstufe I und werde dabei folgende Themen fokussieren: Erste Republik Österreich, Faschismus und Nationalsozialismus und ganz aktuell: Populismus.</a:t>
            </a:r>
          </a:p>
          <a:p>
            <a:pPr marL="285750" indent="-285750">
              <a:buFont typeface="Courier New" panose="02070309020205020404" pitchFamily="49" charset="0"/>
              <a:buChar char="o"/>
            </a:pPr>
            <a:endParaRPr lang="de-DE" sz="1600" dirty="0">
              <a:cs typeface="Arial" panose="020B0604020202020204" pitchFamily="34" charset="0"/>
            </a:endParaRPr>
          </a:p>
          <a:p>
            <a:pPr marL="285750" indent="-285750">
              <a:buFont typeface="Courier New" panose="02070309020205020404" pitchFamily="49" charset="0"/>
              <a:buChar char="o"/>
            </a:pPr>
            <a:r>
              <a:rPr lang="de-DE" sz="1600" dirty="0">
                <a:cs typeface="Arial" panose="020B0604020202020204" pitchFamily="34" charset="0"/>
              </a:rPr>
              <a:t>Die Präsentation ist nach Ende dieser zweiteiligen Fortbildungsveranstaltung auf meiner Homepage </a:t>
            </a:r>
            <a:r>
              <a:rPr lang="de-DE" sz="1600" dirty="0">
                <a:cs typeface="Arial" panose="020B0604020202020204" pitchFamily="34" charset="0"/>
                <a:hlinkClick r:id="rId2"/>
              </a:rPr>
              <a:t>www.ernstgusenbauer.net</a:t>
            </a:r>
            <a:r>
              <a:rPr lang="de-DE" sz="1600" dirty="0">
                <a:cs typeface="Arial" panose="020B0604020202020204" pitchFamily="34" charset="0"/>
              </a:rPr>
              <a:t> jederzeit im PDF-Format abrufbar.</a:t>
            </a:r>
          </a:p>
          <a:p>
            <a:pPr marL="285750" indent="-285750">
              <a:buFont typeface="Courier New" panose="02070309020205020404" pitchFamily="49" charset="0"/>
              <a:buChar char="o"/>
            </a:pPr>
            <a:endParaRPr lang="de-DE" dirty="0">
              <a:cs typeface="Arial" panose="020B0604020202020204" pitchFamily="34" charset="0"/>
            </a:endParaRPr>
          </a:p>
          <a:p>
            <a:endParaRPr lang="de-DE" dirty="0"/>
          </a:p>
        </p:txBody>
      </p:sp>
    </p:spTree>
    <p:extLst>
      <p:ext uri="{BB962C8B-B14F-4D97-AF65-F5344CB8AC3E}">
        <p14:creationId xmlns:p14="http://schemas.microsoft.com/office/powerpoint/2010/main" val="1922624831"/>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130152-B606-4A5D-80C9-80D2FD3993B0}"/>
              </a:ext>
            </a:extLst>
          </p:cNvPr>
          <p:cNvSpPr>
            <a:spLocks noGrp="1"/>
          </p:cNvSpPr>
          <p:nvPr>
            <p:ph type="title"/>
          </p:nvPr>
        </p:nvSpPr>
        <p:spPr>
          <a:xfrm>
            <a:off x="677334" y="609600"/>
            <a:ext cx="8596668" cy="432391"/>
          </a:xfrm>
        </p:spPr>
        <p:txBody>
          <a:bodyPr>
            <a:noAutofit/>
          </a:bodyPr>
          <a:lstStyle/>
          <a:p>
            <a:r>
              <a:rPr lang="de-AT" sz="1800" b="1" spc="145" dirty="0">
                <a:solidFill>
                  <a:schemeClr val="tx1"/>
                </a:solidFill>
                <a:effectLst/>
                <a:ea typeface="Times New Roman" panose="02020603050405020304" pitchFamily="18" charset="0"/>
                <a:cs typeface="Times New Roman" panose="02020603050405020304" pitchFamily="18" charset="0"/>
              </a:rPr>
              <a:t>     </a:t>
            </a:r>
            <a:r>
              <a:rPr lang="de-DE" sz="2000" b="1" dirty="0">
                <a:solidFill>
                  <a:schemeClr val="tx1"/>
                </a:solidFill>
              </a:rPr>
              <a:t>Die Zeit der autoritären Diktatur   SCHULE untern KRUCKENKREUZ</a:t>
            </a:r>
            <a:br>
              <a:rPr lang="de-DE" sz="2000" b="1" dirty="0"/>
            </a:br>
            <a:br>
              <a:rPr lang="de-DE" sz="1400" b="1" dirty="0"/>
            </a:br>
            <a:br>
              <a:rPr lang="de-DE" sz="1050" b="1" dirty="0"/>
            </a:br>
            <a:r>
              <a:rPr lang="de-AT" sz="1050" b="1" spc="205" dirty="0">
                <a:latin typeface="Trebuchet MS" panose="020B0603020202020204" pitchFamily="34" charset="0"/>
              </a:rPr>
              <a:t>       </a:t>
            </a:r>
            <a:r>
              <a:rPr lang="de-AT" sz="1600" b="1" spc="205" dirty="0">
                <a:solidFill>
                  <a:schemeClr val="tx1"/>
                </a:solidFill>
                <a:latin typeface="Trebuchet MS" panose="020B0603020202020204" pitchFamily="34" charset="0"/>
              </a:rPr>
              <a:t>Ausgewählte Beispiele für neue Inhalte bei Lehrbüchern</a:t>
            </a:r>
            <a:br>
              <a:rPr lang="de-AT" sz="1600" b="1" spc="205" dirty="0">
                <a:solidFill>
                  <a:schemeClr val="tx1"/>
                </a:solidFill>
                <a:latin typeface="Trebuchet MS" panose="020B0603020202020204" pitchFamily="34" charset="0"/>
              </a:rPr>
            </a:br>
            <a:r>
              <a:rPr lang="de-AT" sz="1600" b="1" spc="205" dirty="0">
                <a:solidFill>
                  <a:schemeClr val="tx1"/>
                </a:solidFill>
                <a:latin typeface="Trebuchet MS" panose="020B0603020202020204" pitchFamily="34" charset="0"/>
              </a:rPr>
              <a:t> </a:t>
            </a:r>
            <a:br>
              <a:rPr lang="de-AT" sz="1600" b="1" spc="205" dirty="0">
                <a:solidFill>
                  <a:schemeClr val="tx1"/>
                </a:solidFill>
                <a:latin typeface="Trebuchet MS" panose="020B0603020202020204" pitchFamily="34" charset="0"/>
              </a:rPr>
            </a:br>
            <a:br>
              <a:rPr lang="de-AT" sz="1800" b="1" spc="145" dirty="0">
                <a:solidFill>
                  <a:schemeClr val="tx1"/>
                </a:solidFill>
                <a:effectLst/>
                <a:ea typeface="Times New Roman" panose="02020603050405020304" pitchFamily="18" charset="0"/>
                <a:cs typeface="Times New Roman" panose="02020603050405020304" pitchFamily="18" charset="0"/>
              </a:rPr>
            </a:br>
            <a:r>
              <a:rPr lang="de-AT" sz="1800" b="1" spc="145" dirty="0">
                <a:solidFill>
                  <a:schemeClr val="tx1"/>
                </a:solidFill>
                <a:effectLst/>
                <a:ea typeface="Times New Roman" panose="02020603050405020304" pitchFamily="18" charset="0"/>
                <a:cs typeface="Times New Roman" panose="02020603050405020304" pitchFamily="18" charset="0"/>
              </a:rPr>
              <a:t>     Topos 3: HELDENZEITALTTER (1.Weltkrieg) </a:t>
            </a:r>
            <a:br>
              <a:rPr lang="de-AT" sz="1800" b="1" spc="145" dirty="0">
                <a:effectLst/>
                <a:ea typeface="Times New Roman" panose="02020603050405020304" pitchFamily="18" charset="0"/>
                <a:cs typeface="Times New Roman" panose="02020603050405020304" pitchFamily="18" charset="0"/>
              </a:rPr>
            </a:br>
            <a:endParaRPr lang="de-DE" sz="1800" dirty="0"/>
          </a:p>
        </p:txBody>
      </p:sp>
      <p:sp>
        <p:nvSpPr>
          <p:cNvPr id="3" name="Inhaltsplatzhalter 2">
            <a:extLst>
              <a:ext uri="{FF2B5EF4-FFF2-40B4-BE49-F238E27FC236}">
                <a16:creationId xmlns:a16="http://schemas.microsoft.com/office/drawing/2014/main" id="{8459BF4D-57BA-449D-88EF-B0828DED6DD0}"/>
              </a:ext>
            </a:extLst>
          </p:cNvPr>
          <p:cNvSpPr>
            <a:spLocks noGrp="1"/>
          </p:cNvSpPr>
          <p:nvPr>
            <p:ph idx="1"/>
          </p:nvPr>
        </p:nvSpPr>
        <p:spPr>
          <a:xfrm>
            <a:off x="677334" y="2516483"/>
            <a:ext cx="9016409" cy="3880773"/>
          </a:xfrm>
        </p:spPr>
        <p:txBody>
          <a:bodyPr>
            <a:normAutofit/>
          </a:bodyPr>
          <a:lstStyle/>
          <a:p>
            <a:pPr marL="419100" marR="57785" indent="0">
              <a:lnSpc>
                <a:spcPct val="150000"/>
              </a:lnSpc>
              <a:spcAft>
                <a:spcPts val="1000"/>
              </a:spcAft>
              <a:buNone/>
              <a:tabLst>
                <a:tab pos="1117600" algn="l"/>
                <a:tab pos="1295400" algn="l"/>
                <a:tab pos="1752600" algn="l"/>
                <a:tab pos="1828800" algn="l"/>
                <a:tab pos="1917700" algn="l"/>
                <a:tab pos="2133600" algn="l"/>
                <a:tab pos="2209800" algn="l"/>
                <a:tab pos="2527300" algn="l"/>
                <a:tab pos="2755900" algn="l"/>
                <a:tab pos="2832100" algn="l"/>
                <a:tab pos="3009900" algn="l"/>
                <a:tab pos="3213100" algn="l"/>
                <a:tab pos="3352800" algn="l"/>
                <a:tab pos="3441700" algn="l"/>
                <a:tab pos="3594100" algn="l"/>
                <a:tab pos="3949700" algn="l"/>
                <a:tab pos="4102100" algn="l"/>
                <a:tab pos="4203700" algn="l"/>
                <a:tab pos="4432300" algn="l"/>
                <a:tab pos="4457700" algn="l"/>
                <a:tab pos="4749800" algn="l"/>
                <a:tab pos="4876800" algn="l"/>
                <a:tab pos="5207000" algn="l"/>
                <a:tab pos="5359400" algn="l"/>
              </a:tabLst>
            </a:pPr>
            <a:r>
              <a:rPr lang="de-AT" sz="1600" spc="145" dirty="0">
                <a:solidFill>
                  <a:schemeClr val="tx1"/>
                </a:solidFill>
                <a:ea typeface="Times New Roman" panose="02020603050405020304" pitchFamily="18" charset="0"/>
                <a:cs typeface="Times New Roman" panose="02020603050405020304" pitchFamily="18" charset="0"/>
              </a:rPr>
              <a:t>Den Höhepunkt erreichte laut der Schulbuchautoren das Heldenzeitalter           schließlich </a:t>
            </a:r>
            <a:r>
              <a:rPr lang="de-AT" sz="1600" spc="145" dirty="0">
                <a:ea typeface="Times New Roman" panose="02020603050405020304" pitchFamily="18" charset="0"/>
                <a:cs typeface="Times New Roman" panose="02020603050405020304" pitchFamily="18" charset="0"/>
              </a:rPr>
              <a:t>im 1.Weltkrieg:</a:t>
            </a:r>
          </a:p>
          <a:p>
            <a:pPr marL="419100" marR="57785" indent="0">
              <a:lnSpc>
                <a:spcPct val="150000"/>
              </a:lnSpc>
              <a:spcBef>
                <a:spcPts val="0"/>
              </a:spcBef>
              <a:buNone/>
              <a:tabLst>
                <a:tab pos="1117600" algn="l"/>
                <a:tab pos="1295400" algn="l"/>
                <a:tab pos="1752600" algn="l"/>
                <a:tab pos="1828800" algn="l"/>
                <a:tab pos="1917700" algn="l"/>
                <a:tab pos="2133600" algn="l"/>
                <a:tab pos="2209800" algn="l"/>
                <a:tab pos="2527300" algn="l"/>
                <a:tab pos="2755900" algn="l"/>
                <a:tab pos="2832100" algn="l"/>
                <a:tab pos="3009900" algn="l"/>
                <a:tab pos="3213100" algn="l"/>
                <a:tab pos="3352800" algn="l"/>
                <a:tab pos="3441700" algn="l"/>
                <a:tab pos="3594100" algn="l"/>
                <a:tab pos="3949700" algn="l"/>
                <a:tab pos="4102100" algn="l"/>
                <a:tab pos="4203700" algn="l"/>
                <a:tab pos="4432300" algn="l"/>
                <a:tab pos="4457700" algn="l"/>
                <a:tab pos="4749800" algn="l"/>
                <a:tab pos="4876800" algn="l"/>
                <a:tab pos="5207000" algn="l"/>
                <a:tab pos="5359400" algn="l"/>
              </a:tabLst>
            </a:pPr>
            <a:r>
              <a:rPr lang="de-AT" sz="1600" spc="145" dirty="0">
                <a:ea typeface="Times New Roman" panose="02020603050405020304" pitchFamily="18" charset="0"/>
                <a:cs typeface="Times New Roman" panose="02020603050405020304" pitchFamily="18" charset="0"/>
              </a:rPr>
              <a:t>Dazu wurde in einem Lehrbuch ein Loblied auf die österreichisch- ungarische Armee angestimmt: </a:t>
            </a:r>
          </a:p>
          <a:p>
            <a:pPr marL="419100" marR="57785" indent="0">
              <a:lnSpc>
                <a:spcPct val="150000"/>
              </a:lnSpc>
              <a:spcBef>
                <a:spcPts val="0"/>
              </a:spcBef>
              <a:buNone/>
              <a:tabLst>
                <a:tab pos="1117600" algn="l"/>
                <a:tab pos="1295400" algn="l"/>
                <a:tab pos="1752600" algn="l"/>
                <a:tab pos="1828800" algn="l"/>
                <a:tab pos="1917700" algn="l"/>
                <a:tab pos="2133600" algn="l"/>
                <a:tab pos="2209800" algn="l"/>
                <a:tab pos="2527300" algn="l"/>
                <a:tab pos="2755900" algn="l"/>
                <a:tab pos="2832100" algn="l"/>
                <a:tab pos="3009900" algn="l"/>
                <a:tab pos="3213100" algn="l"/>
                <a:tab pos="3352800" algn="l"/>
                <a:tab pos="3441700" algn="l"/>
                <a:tab pos="3594100" algn="l"/>
                <a:tab pos="3949700" algn="l"/>
                <a:tab pos="4102100" algn="l"/>
                <a:tab pos="4203700" algn="l"/>
                <a:tab pos="4432300" algn="l"/>
                <a:tab pos="4457700" algn="l"/>
                <a:tab pos="4749800" algn="l"/>
                <a:tab pos="4876800" algn="l"/>
                <a:tab pos="5207000" algn="l"/>
                <a:tab pos="5359400" algn="l"/>
              </a:tabLst>
            </a:pPr>
            <a:r>
              <a:rPr lang="de-AT" sz="1600" b="1" dirty="0">
                <a:effectLst/>
                <a:ea typeface="Times New Roman" panose="02020603050405020304" pitchFamily="18" charset="0"/>
              </a:rPr>
              <a:t>“Was die</a:t>
            </a:r>
            <a:r>
              <a:rPr lang="de-AT" sz="1600" b="1" dirty="0">
                <a:ea typeface="Times New Roman" panose="02020603050405020304" pitchFamily="18" charset="0"/>
              </a:rPr>
              <a:t> </a:t>
            </a:r>
            <a:r>
              <a:rPr lang="de-AT" sz="1600" b="1" dirty="0">
                <a:effectLst/>
                <a:ea typeface="Times New Roman" panose="02020603050405020304" pitchFamily="18" charset="0"/>
              </a:rPr>
              <a:t>österreichisch-ungarische Armee an stürmischen</a:t>
            </a:r>
            <a:r>
              <a:rPr lang="de-AT" sz="1600" b="1" spc="120" dirty="0">
                <a:effectLst/>
                <a:ea typeface="Times New Roman" panose="02020603050405020304" pitchFamily="18" charset="0"/>
              </a:rPr>
              <a:t> </a:t>
            </a:r>
            <a:r>
              <a:rPr lang="de-AT" sz="1600" b="1" dirty="0">
                <a:effectLst/>
                <a:ea typeface="Times New Roman" panose="02020603050405020304" pitchFamily="18" charset="0"/>
              </a:rPr>
              <a:t>Vordringen</a:t>
            </a:r>
            <a:r>
              <a:rPr lang="de-AT" sz="1600" b="1" spc="120" dirty="0">
                <a:effectLst/>
                <a:ea typeface="Times New Roman" panose="02020603050405020304" pitchFamily="18" charset="0"/>
              </a:rPr>
              <a:t> </a:t>
            </a:r>
            <a:r>
              <a:rPr lang="de-AT" sz="1600" b="1" dirty="0">
                <a:effectLst/>
                <a:ea typeface="Times New Roman" panose="02020603050405020304" pitchFamily="18" charset="0"/>
              </a:rPr>
              <a:t>gegen</a:t>
            </a:r>
            <a:r>
              <a:rPr lang="de-AT" sz="1600" b="1" spc="120" dirty="0">
                <a:effectLst/>
                <a:ea typeface="Times New Roman" panose="02020603050405020304" pitchFamily="18" charset="0"/>
              </a:rPr>
              <a:t> </a:t>
            </a:r>
            <a:r>
              <a:rPr lang="de-AT" sz="1600" b="1" dirty="0">
                <a:effectLst/>
                <a:ea typeface="Times New Roman" panose="02020603050405020304" pitchFamily="18" charset="0"/>
              </a:rPr>
              <a:t>eine</a:t>
            </a:r>
            <a:r>
              <a:rPr lang="de-AT" sz="1600" b="1" spc="120" dirty="0">
                <a:effectLst/>
                <a:ea typeface="Times New Roman" panose="02020603050405020304" pitchFamily="18" charset="0"/>
              </a:rPr>
              <a:t> </a:t>
            </a:r>
            <a:r>
              <a:rPr lang="de-AT" sz="1600" b="1" dirty="0">
                <a:effectLst/>
                <a:ea typeface="Times New Roman" panose="02020603050405020304" pitchFamily="18" charset="0"/>
              </a:rPr>
              <a:t>mehrfache</a:t>
            </a:r>
            <a:r>
              <a:rPr lang="de-AT" sz="1600" b="1" spc="120" dirty="0">
                <a:effectLst/>
                <a:ea typeface="Times New Roman" panose="02020603050405020304" pitchFamily="18" charset="0"/>
              </a:rPr>
              <a:t> </a:t>
            </a:r>
            <a:r>
              <a:rPr lang="de-AT" sz="1600" b="1" dirty="0">
                <a:effectLst/>
                <a:ea typeface="Times New Roman" panose="02020603050405020304" pitchFamily="18" charset="0"/>
              </a:rPr>
              <a:t>Übermacht,</a:t>
            </a:r>
            <a:r>
              <a:rPr lang="de-AT" sz="1600" b="1" spc="120" dirty="0">
                <a:effectLst/>
                <a:ea typeface="Times New Roman" panose="02020603050405020304" pitchFamily="18" charset="0"/>
              </a:rPr>
              <a:t> </a:t>
            </a:r>
            <a:r>
              <a:rPr lang="de-AT" sz="1600" b="1" dirty="0">
                <a:effectLst/>
                <a:ea typeface="Times New Roman" panose="02020603050405020304" pitchFamily="18" charset="0"/>
              </a:rPr>
              <a:t>dann</a:t>
            </a:r>
            <a:r>
              <a:rPr lang="de-AT" sz="1600" b="1" spc="120" dirty="0">
                <a:effectLst/>
                <a:ea typeface="Times New Roman" panose="02020603050405020304" pitchFamily="18" charset="0"/>
              </a:rPr>
              <a:t> </a:t>
            </a:r>
            <a:r>
              <a:rPr lang="de-AT" sz="1600" b="1" dirty="0">
                <a:effectLst/>
                <a:ea typeface="Times New Roman" panose="02020603050405020304" pitchFamily="18" charset="0"/>
              </a:rPr>
              <a:t>im Ertragen von </a:t>
            </a:r>
            <a:r>
              <a:rPr lang="de-AT" sz="1600" b="1" spc="5" dirty="0">
                <a:effectLst/>
                <a:ea typeface="Times New Roman" panose="02020603050405020304" pitchFamily="18" charset="0"/>
              </a:rPr>
              <a:t>E</a:t>
            </a:r>
            <a:r>
              <a:rPr lang="de-AT" sz="1600" b="1" dirty="0">
                <a:effectLst/>
                <a:ea typeface="Times New Roman" panose="02020603050405020304" pitchFamily="18" charset="0"/>
              </a:rPr>
              <a:t>ntbehrungen und</a:t>
            </a:r>
            <a:r>
              <a:rPr lang="de-AT" sz="1600" b="1" dirty="0">
                <a:ea typeface="Times New Roman" panose="02020603050405020304" pitchFamily="18" charset="0"/>
              </a:rPr>
              <a:t> </a:t>
            </a:r>
            <a:r>
              <a:rPr lang="de-AT" sz="1600" b="1" dirty="0">
                <a:effectLst/>
                <a:ea typeface="Times New Roman" panose="02020603050405020304" pitchFamily="18" charset="0"/>
              </a:rPr>
              <a:t>Unbilden, an u</a:t>
            </a:r>
            <a:r>
              <a:rPr lang="de-AT" sz="1600" b="1" spc="5" dirty="0">
                <a:effectLst/>
                <a:ea typeface="Times New Roman" panose="02020603050405020304" pitchFamily="18" charset="0"/>
              </a:rPr>
              <a:t>n</a:t>
            </a:r>
            <a:r>
              <a:rPr lang="de-AT" sz="1600" b="1" dirty="0">
                <a:effectLst/>
                <a:ea typeface="Times New Roman" panose="02020603050405020304" pitchFamily="18" charset="0"/>
              </a:rPr>
              <a:t>geheuren Blutopfern </a:t>
            </a:r>
            <a:r>
              <a:rPr lang="de-AT" sz="1600" b="1" spc="-270" dirty="0">
                <a:effectLst/>
                <a:ea typeface="Times New Roman" panose="02020603050405020304" pitchFamily="18" charset="0"/>
              </a:rPr>
              <a:t> </a:t>
            </a:r>
            <a:r>
              <a:rPr lang="de-AT" sz="1600" b="1" dirty="0">
                <a:effectLst/>
                <a:ea typeface="Times New Roman" panose="02020603050405020304" pitchFamily="18" charset="0"/>
              </a:rPr>
              <a:t>und </a:t>
            </a:r>
            <a:r>
              <a:rPr lang="de-AT" sz="1600" b="1" spc="-270" dirty="0">
                <a:effectLst/>
                <a:ea typeface="Times New Roman" panose="02020603050405020304" pitchFamily="18" charset="0"/>
              </a:rPr>
              <a:t> </a:t>
            </a:r>
            <a:r>
              <a:rPr lang="de-AT" sz="1600" b="1" dirty="0">
                <a:effectLst/>
                <a:ea typeface="Times New Roman" panose="02020603050405020304" pitchFamily="18" charset="0"/>
              </a:rPr>
              <a:t>an </a:t>
            </a:r>
            <a:r>
              <a:rPr lang="de-AT" sz="1600" b="1" spc="-270" dirty="0">
                <a:effectLst/>
                <a:ea typeface="Times New Roman" panose="02020603050405020304" pitchFamily="18" charset="0"/>
              </a:rPr>
              <a:t> </a:t>
            </a:r>
            <a:r>
              <a:rPr lang="de-AT" sz="1600" b="1" dirty="0">
                <a:effectLst/>
                <a:ea typeface="Times New Roman" panose="02020603050405020304" pitchFamily="18" charset="0"/>
              </a:rPr>
              <a:t>Heldensinn </a:t>
            </a:r>
            <a:r>
              <a:rPr lang="de-AT" sz="1600" b="1" spc="-270" dirty="0">
                <a:effectLst/>
                <a:ea typeface="Times New Roman" panose="02020603050405020304" pitchFamily="18" charset="0"/>
              </a:rPr>
              <a:t> </a:t>
            </a:r>
            <a:r>
              <a:rPr lang="de-AT" sz="1600" b="1" dirty="0">
                <a:effectLst/>
                <a:ea typeface="Times New Roman" panose="02020603050405020304" pitchFamily="18" charset="0"/>
              </a:rPr>
              <a:t>geleistet </a:t>
            </a:r>
            <a:r>
              <a:rPr lang="de-AT" sz="1600" b="1" spc="-270" dirty="0">
                <a:effectLst/>
                <a:ea typeface="Times New Roman" panose="02020603050405020304" pitchFamily="18" charset="0"/>
              </a:rPr>
              <a:t> </a:t>
            </a:r>
            <a:r>
              <a:rPr lang="de-AT" sz="1600" b="1" dirty="0">
                <a:effectLst/>
                <a:ea typeface="Times New Roman" panose="02020603050405020304" pitchFamily="18" charset="0"/>
              </a:rPr>
              <a:t>hat, </a:t>
            </a:r>
            <a:r>
              <a:rPr lang="de-AT" sz="1600" b="1" spc="-270" dirty="0">
                <a:effectLst/>
                <a:ea typeface="Times New Roman" panose="02020603050405020304" pitchFamily="18" charset="0"/>
              </a:rPr>
              <a:t> </a:t>
            </a:r>
            <a:r>
              <a:rPr lang="de-AT" sz="1600" b="1" dirty="0">
                <a:effectLst/>
                <a:ea typeface="Times New Roman" panose="02020603050405020304" pitchFamily="18" charset="0"/>
              </a:rPr>
              <a:t>mag </a:t>
            </a:r>
            <a:r>
              <a:rPr lang="de-AT" sz="1600" b="1" spc="-270" dirty="0">
                <a:effectLst/>
                <a:ea typeface="Times New Roman" panose="02020603050405020304" pitchFamily="18" charset="0"/>
              </a:rPr>
              <a:t> </a:t>
            </a:r>
            <a:r>
              <a:rPr lang="de-AT" sz="1600" b="1" dirty="0">
                <a:effectLst/>
                <a:ea typeface="Times New Roman" panose="02020603050405020304" pitchFamily="18" charset="0"/>
              </a:rPr>
              <a:t>von </a:t>
            </a:r>
            <a:r>
              <a:rPr lang="de-AT" sz="1600" b="1" spc="-270" dirty="0">
                <a:effectLst/>
                <a:ea typeface="Times New Roman" panose="02020603050405020304" pitchFamily="18" charset="0"/>
              </a:rPr>
              <a:t> </a:t>
            </a:r>
            <a:r>
              <a:rPr lang="de-AT" sz="1600" b="1" dirty="0">
                <a:effectLst/>
                <a:ea typeface="Times New Roman" panose="02020603050405020304" pitchFamily="18" charset="0"/>
              </a:rPr>
              <a:t>anderen Armeen erreicht w</a:t>
            </a:r>
            <a:r>
              <a:rPr lang="de-AT" sz="1600" b="1" spc="5" dirty="0">
                <a:effectLst/>
                <a:ea typeface="Times New Roman" panose="02020603050405020304" pitchFamily="18" charset="0"/>
              </a:rPr>
              <a:t>o</a:t>
            </a:r>
            <a:r>
              <a:rPr lang="de-AT" sz="1600" b="1" dirty="0">
                <a:effectLst/>
                <a:ea typeface="Times New Roman" panose="02020603050405020304" pitchFamily="18" charset="0"/>
              </a:rPr>
              <a:t>rden	 sei</a:t>
            </a:r>
            <a:r>
              <a:rPr lang="de-AT" sz="1600" b="1" spc="5" dirty="0">
                <a:effectLst/>
                <a:ea typeface="Times New Roman" panose="02020603050405020304" pitchFamily="18" charset="0"/>
              </a:rPr>
              <a:t>n</a:t>
            </a:r>
            <a:r>
              <a:rPr lang="de-AT" sz="1600" b="1" dirty="0">
                <a:effectLst/>
                <a:ea typeface="Times New Roman" panose="02020603050405020304" pitchFamily="18" charset="0"/>
              </a:rPr>
              <a:t>, von	k</a:t>
            </a:r>
            <a:r>
              <a:rPr lang="de-AT" sz="1600" b="1" spc="5" dirty="0">
                <a:effectLst/>
                <a:ea typeface="Times New Roman" panose="02020603050405020304" pitchFamily="18" charset="0"/>
              </a:rPr>
              <a:t>e</a:t>
            </a:r>
            <a:r>
              <a:rPr lang="de-AT" sz="1600" b="1" dirty="0">
                <a:effectLst/>
                <a:ea typeface="Times New Roman" panose="02020603050405020304" pitchFamily="18" charset="0"/>
              </a:rPr>
              <a:t>iner ist</a:t>
            </a:r>
            <a:r>
              <a:rPr lang="de-AT" sz="1600" b="1" dirty="0">
                <a:ea typeface="Times New Roman" panose="02020603050405020304" pitchFamily="18" charset="0"/>
              </a:rPr>
              <a:t> </a:t>
            </a:r>
            <a:r>
              <a:rPr lang="de-AT" sz="1600" b="1" dirty="0">
                <a:effectLst/>
                <a:ea typeface="Times New Roman" panose="02020603050405020304" pitchFamily="18" charset="0"/>
              </a:rPr>
              <a:t> es übe</a:t>
            </a:r>
            <a:r>
              <a:rPr lang="de-AT" sz="1600" b="1" spc="5" dirty="0">
                <a:effectLst/>
                <a:ea typeface="Times New Roman" panose="02020603050405020304" pitchFamily="18" charset="0"/>
              </a:rPr>
              <a:t>r</a:t>
            </a:r>
            <a:r>
              <a:rPr lang="de-AT" sz="1600" b="1" dirty="0">
                <a:effectLst/>
                <a:ea typeface="Times New Roman" panose="02020603050405020304" pitchFamily="18" charset="0"/>
              </a:rPr>
              <a:t>troffen worden…“</a:t>
            </a:r>
            <a:r>
              <a:rPr lang="de-AT" sz="1600" b="1" spc="205" dirty="0">
                <a:effectLst/>
                <a:ea typeface="Times New Roman" panose="02020603050405020304" pitchFamily="18" charset="0"/>
              </a:rPr>
              <a:t> </a:t>
            </a:r>
            <a:endParaRPr lang="de-AT" sz="1600" b="1" spc="145" dirty="0">
              <a:ea typeface="Times New Roman" panose="02020603050405020304" pitchFamily="18" charset="0"/>
              <a:cs typeface="Times New Roman" panose="02020603050405020304" pitchFamily="18" charset="0"/>
            </a:endParaRPr>
          </a:p>
          <a:p>
            <a:pPr marL="762000" marR="57785" algn="just">
              <a:lnSpc>
                <a:spcPct val="150000"/>
              </a:lnSpc>
              <a:spcAft>
                <a:spcPts val="1000"/>
              </a:spcAft>
              <a:tabLst>
                <a:tab pos="1460500" algn="l"/>
                <a:tab pos="1536700" algn="l"/>
                <a:tab pos="2044700" algn="l"/>
                <a:tab pos="2324100" algn="l"/>
                <a:tab pos="2565400" algn="l"/>
                <a:tab pos="2705100" algn="l"/>
                <a:tab pos="3175000" algn="l"/>
                <a:tab pos="3352800" algn="l"/>
                <a:tab pos="3492500" algn="l"/>
                <a:tab pos="4114800" algn="l"/>
                <a:tab pos="4368800" algn="l"/>
                <a:tab pos="4610100" algn="l"/>
                <a:tab pos="4889500" algn="l"/>
                <a:tab pos="5207000" algn="l"/>
                <a:tab pos="5359400" algn="l"/>
              </a:tabLst>
            </a:pPr>
            <a:endParaRPr lang="de-AT" b="1" spc="145" dirty="0">
              <a:effectLst/>
              <a:ea typeface="Times New Roman" panose="02020603050405020304" pitchFamily="18" charset="0"/>
              <a:cs typeface="Times New Roman" panose="02020603050405020304" pitchFamily="18" charset="0"/>
            </a:endParaRPr>
          </a:p>
          <a:p>
            <a:pPr marL="762000" marR="57785" algn="just">
              <a:lnSpc>
                <a:spcPct val="150000"/>
              </a:lnSpc>
              <a:spcAft>
                <a:spcPts val="1000"/>
              </a:spcAft>
              <a:tabLst>
                <a:tab pos="1460500" algn="l"/>
                <a:tab pos="1536700" algn="l"/>
                <a:tab pos="2044700" algn="l"/>
                <a:tab pos="2324100" algn="l"/>
                <a:tab pos="2565400" algn="l"/>
                <a:tab pos="2705100" algn="l"/>
                <a:tab pos="3175000" algn="l"/>
                <a:tab pos="3352800" algn="l"/>
                <a:tab pos="3492500" algn="l"/>
                <a:tab pos="4114800" algn="l"/>
                <a:tab pos="4368800" algn="l"/>
                <a:tab pos="4610100" algn="l"/>
                <a:tab pos="4889500" algn="l"/>
                <a:tab pos="5207000" algn="l"/>
                <a:tab pos="5359400" algn="l"/>
              </a:tabLst>
            </a:pPr>
            <a:endParaRPr lang="de-AT" b="1" spc="145" dirty="0">
              <a:ea typeface="Times New Roman" panose="02020603050405020304" pitchFamily="18" charset="0"/>
              <a:cs typeface="Times New Roman" panose="02020603050405020304" pitchFamily="18" charset="0"/>
            </a:endParaRPr>
          </a:p>
          <a:p>
            <a:pPr marL="762000" marR="57785" algn="just">
              <a:lnSpc>
                <a:spcPct val="150000"/>
              </a:lnSpc>
              <a:spcAft>
                <a:spcPts val="1000"/>
              </a:spcAft>
              <a:tabLst>
                <a:tab pos="1460500" algn="l"/>
                <a:tab pos="1536700" algn="l"/>
                <a:tab pos="2044700" algn="l"/>
                <a:tab pos="2324100" algn="l"/>
                <a:tab pos="2565400" algn="l"/>
                <a:tab pos="2705100" algn="l"/>
                <a:tab pos="3175000" algn="l"/>
                <a:tab pos="3352800" algn="l"/>
                <a:tab pos="3492500" algn="l"/>
                <a:tab pos="4114800" algn="l"/>
                <a:tab pos="4368800" algn="l"/>
                <a:tab pos="4610100" algn="l"/>
                <a:tab pos="4889500" algn="l"/>
                <a:tab pos="5207000" algn="l"/>
                <a:tab pos="5359400" algn="l"/>
              </a:tabLst>
            </a:pPr>
            <a:endParaRPr lang="de-AT" b="1" spc="145" dirty="0">
              <a:effectLst/>
              <a:ea typeface="Times New Roman" panose="02020603050405020304" pitchFamily="18" charset="0"/>
              <a:cs typeface="Times New Roman" panose="02020603050405020304" pitchFamily="18" charset="0"/>
            </a:endParaRPr>
          </a:p>
          <a:p>
            <a:pPr marL="762000" marR="57785" algn="just">
              <a:lnSpc>
                <a:spcPct val="150000"/>
              </a:lnSpc>
              <a:spcAft>
                <a:spcPts val="1000"/>
              </a:spcAft>
              <a:tabLst>
                <a:tab pos="1460500" algn="l"/>
                <a:tab pos="1536700" algn="l"/>
                <a:tab pos="2044700" algn="l"/>
                <a:tab pos="2324100" algn="l"/>
                <a:tab pos="2565400" algn="l"/>
                <a:tab pos="2705100" algn="l"/>
                <a:tab pos="3175000" algn="l"/>
                <a:tab pos="3352800" algn="l"/>
                <a:tab pos="3492500" algn="l"/>
                <a:tab pos="4114800" algn="l"/>
                <a:tab pos="4368800" algn="l"/>
                <a:tab pos="4610100" algn="l"/>
                <a:tab pos="4889500" algn="l"/>
                <a:tab pos="5207000" algn="l"/>
                <a:tab pos="5359400" algn="l"/>
              </a:tabLst>
            </a:pPr>
            <a:endParaRPr lang="de-AT" sz="1600" b="1" spc="145" dirty="0">
              <a:ea typeface="Times New Roman" panose="02020603050405020304" pitchFamily="18" charset="0"/>
              <a:cs typeface="Times New Roman" panose="02020603050405020304" pitchFamily="18" charset="0"/>
            </a:endParaRPr>
          </a:p>
          <a:p>
            <a:endParaRPr lang="de-AT" b="1" spc="145" dirty="0">
              <a:ea typeface="Times New Roman" panose="02020603050405020304" pitchFamily="18" charset="0"/>
              <a:cs typeface="Times New Roman" panose="02020603050405020304" pitchFamily="18" charset="0"/>
            </a:endParaRPr>
          </a:p>
          <a:p>
            <a:endParaRPr lang="de-AT" sz="2000" b="1" spc="145" dirty="0">
              <a:effectLst/>
              <a:ea typeface="Times New Roman" panose="02020603050405020304" pitchFamily="18" charset="0"/>
              <a:cs typeface="Times New Roman" panose="02020603050405020304" pitchFamily="18" charset="0"/>
            </a:endParaRPr>
          </a:p>
          <a:p>
            <a:endParaRPr lang="de-AT" b="1" spc="145" dirty="0">
              <a:ea typeface="Times New Roman" panose="02020603050405020304" pitchFamily="18" charset="0"/>
              <a:cs typeface="Times New Roman" panose="02020603050405020304" pitchFamily="18" charset="0"/>
            </a:endParaRPr>
          </a:p>
          <a:p>
            <a:endParaRPr lang="de-AT" sz="2000" b="1" spc="145" dirty="0">
              <a:effectLst/>
              <a:ea typeface="Times New Roman" panose="02020603050405020304" pitchFamily="18" charset="0"/>
              <a:cs typeface="Times New Roman" panose="02020603050405020304" pitchFamily="18" charset="0"/>
            </a:endParaRPr>
          </a:p>
          <a:p>
            <a:endParaRPr lang="de-AT" b="1" spc="145" dirty="0">
              <a:ea typeface="Times New Roman" panose="02020603050405020304" pitchFamily="18" charset="0"/>
              <a:cs typeface="Times New Roman" panose="02020603050405020304" pitchFamily="18" charset="0"/>
            </a:endParaRPr>
          </a:p>
          <a:p>
            <a:endParaRPr lang="de-AT" sz="2000" b="1" spc="145" dirty="0">
              <a:effectLst/>
              <a:ea typeface="Times New Roman" panose="02020603050405020304" pitchFamily="18" charset="0"/>
              <a:cs typeface="Times New Roman" panose="02020603050405020304" pitchFamily="18" charset="0"/>
            </a:endParaRPr>
          </a:p>
          <a:p>
            <a:endParaRPr lang="de-AT" b="1" spc="145" dirty="0">
              <a:ea typeface="Times New Roman" panose="02020603050405020304" pitchFamily="18" charset="0"/>
              <a:cs typeface="Times New Roman" panose="02020603050405020304" pitchFamily="18" charset="0"/>
            </a:endParaRPr>
          </a:p>
          <a:p>
            <a:endParaRPr lang="de-AT" sz="2000" b="1" spc="145" dirty="0">
              <a:effectLst/>
              <a:ea typeface="Times New Roman" panose="02020603050405020304" pitchFamily="18" charset="0"/>
              <a:cs typeface="Times New Roman" panose="02020603050405020304" pitchFamily="18" charset="0"/>
            </a:endParaRPr>
          </a:p>
          <a:p>
            <a:endParaRPr lang="de-DE" dirty="0"/>
          </a:p>
        </p:txBody>
      </p:sp>
    </p:spTree>
    <p:extLst>
      <p:ext uri="{BB962C8B-B14F-4D97-AF65-F5344CB8AC3E}">
        <p14:creationId xmlns:p14="http://schemas.microsoft.com/office/powerpoint/2010/main" val="1391535191"/>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6386010" y="842705"/>
            <a:ext cx="248786" cy="369332"/>
          </a:xfrm>
          <a:prstGeom prst="rect">
            <a:avLst/>
          </a:prstGeom>
        </p:spPr>
        <p:txBody>
          <a:bodyPr wrap="none">
            <a:spAutoFit/>
          </a:bodyPr>
          <a:lstStyle/>
          <a:p>
            <a:r>
              <a:rPr lang="de-DE" b="1" dirty="0"/>
              <a:t> </a:t>
            </a:r>
          </a:p>
        </p:txBody>
      </p:sp>
      <p:sp>
        <p:nvSpPr>
          <p:cNvPr id="6" name="Textfeld 5">
            <a:extLst>
              <a:ext uri="{FF2B5EF4-FFF2-40B4-BE49-F238E27FC236}">
                <a16:creationId xmlns:a16="http://schemas.microsoft.com/office/drawing/2014/main" id="{C08B7C9F-8B08-434A-9BA3-64CC898F991F}"/>
              </a:ext>
            </a:extLst>
          </p:cNvPr>
          <p:cNvSpPr txBox="1"/>
          <p:nvPr/>
        </p:nvSpPr>
        <p:spPr>
          <a:xfrm>
            <a:off x="584792" y="289012"/>
            <a:ext cx="10409274" cy="10146367"/>
          </a:xfrm>
          <a:prstGeom prst="rect">
            <a:avLst/>
          </a:prstGeom>
          <a:noFill/>
        </p:spPr>
        <p:txBody>
          <a:bodyPr wrap="square" rtlCol="0">
            <a:spAutoFit/>
          </a:bodyPr>
          <a:lstStyle/>
          <a:p>
            <a:r>
              <a:rPr lang="de-DE" sz="2000" b="1" dirty="0"/>
              <a:t>        Die Zeit der autoritären Diktatur   SCHULE untern KRUCKENKREUZ</a:t>
            </a:r>
          </a:p>
          <a:p>
            <a:endParaRPr lang="de-DE" sz="1400" b="1" dirty="0"/>
          </a:p>
          <a:p>
            <a:endParaRPr lang="de-DE" b="1" dirty="0"/>
          </a:p>
          <a:p>
            <a:r>
              <a:rPr lang="de-AT" b="1" spc="205" dirty="0">
                <a:latin typeface="Trebuchet MS" panose="020B0603020202020204" pitchFamily="34" charset="0"/>
              </a:rPr>
              <a:t>        Ausgewählte Beispiele für neue Inhalte bei Lehrbüchern</a:t>
            </a:r>
          </a:p>
          <a:p>
            <a:r>
              <a:rPr lang="de-AT" b="1" spc="205" dirty="0">
                <a:latin typeface="Trebuchet MS" panose="020B0603020202020204" pitchFamily="34" charset="0"/>
              </a:rPr>
              <a:t> </a:t>
            </a:r>
          </a:p>
          <a:p>
            <a:pPr marL="762000" marR="57785" algn="just">
              <a:lnSpc>
                <a:spcPct val="150000"/>
              </a:lnSpc>
              <a:spcAft>
                <a:spcPts val="1000"/>
              </a:spcAft>
              <a:tabLst>
                <a:tab pos="1460500" algn="l"/>
                <a:tab pos="1536700" algn="l"/>
                <a:tab pos="2044700" algn="l"/>
                <a:tab pos="2324100" algn="l"/>
                <a:tab pos="2565400" algn="l"/>
                <a:tab pos="2705100" algn="l"/>
                <a:tab pos="3175000" algn="l"/>
                <a:tab pos="3352800" algn="l"/>
                <a:tab pos="3492500" algn="l"/>
                <a:tab pos="4114800" algn="l"/>
                <a:tab pos="4368800" algn="l"/>
                <a:tab pos="4610100" algn="l"/>
                <a:tab pos="4889500" algn="l"/>
                <a:tab pos="5207000" algn="l"/>
                <a:tab pos="5359400" algn="l"/>
              </a:tabLst>
            </a:pPr>
            <a:r>
              <a:rPr lang="de-AT" b="1" spc="145" dirty="0">
                <a:effectLst/>
                <a:ea typeface="Times New Roman" panose="02020603050405020304" pitchFamily="18" charset="0"/>
                <a:cs typeface="Times New Roman" panose="02020603050405020304" pitchFamily="18" charset="0"/>
              </a:rPr>
              <a:t>Topos 4: ÖSTERREICHS deutsche SENDUNG</a:t>
            </a:r>
          </a:p>
          <a:p>
            <a:pPr marL="762000" marR="57785">
              <a:lnSpc>
                <a:spcPct val="150000"/>
              </a:lnSpc>
              <a:spcAft>
                <a:spcPts val="1000"/>
              </a:spcAft>
              <a:tabLst>
                <a:tab pos="1460500" algn="l"/>
                <a:tab pos="1536700" algn="l"/>
                <a:tab pos="2044700" algn="l"/>
                <a:tab pos="2324100" algn="l"/>
                <a:tab pos="2565400" algn="l"/>
                <a:tab pos="2705100" algn="l"/>
                <a:tab pos="3175000" algn="l"/>
                <a:tab pos="3352800" algn="l"/>
                <a:tab pos="3492500" algn="l"/>
                <a:tab pos="4114800" algn="l"/>
                <a:tab pos="4368800" algn="l"/>
                <a:tab pos="4610100" algn="l"/>
                <a:tab pos="4889500" algn="l"/>
                <a:tab pos="5207000" algn="l"/>
                <a:tab pos="5359400" algn="l"/>
              </a:tabLst>
            </a:pPr>
            <a:r>
              <a:rPr lang="de-AT" sz="1600" dirty="0">
                <a:effectLst/>
                <a:ea typeface="Times New Roman" panose="02020603050405020304" pitchFamily="18" charset="0"/>
              </a:rPr>
              <a:t>In</a:t>
            </a:r>
            <a:r>
              <a:rPr lang="de-AT" sz="1600" dirty="0">
                <a:ea typeface="Times New Roman" panose="02020603050405020304" pitchFamily="18" charset="0"/>
              </a:rPr>
              <a:t> </a:t>
            </a:r>
            <a:r>
              <a:rPr lang="de-AT" sz="1600" dirty="0">
                <a:effectLst/>
                <a:ea typeface="Times New Roman" panose="02020603050405020304" pitchFamily="18" charset="0"/>
              </a:rPr>
              <a:t>diesem Zusammenhang	wurde	die	Ro</a:t>
            </a:r>
            <a:r>
              <a:rPr lang="de-AT" sz="1600" spc="5" dirty="0">
                <a:effectLst/>
                <a:ea typeface="Times New Roman" panose="02020603050405020304" pitchFamily="18" charset="0"/>
              </a:rPr>
              <a:t>l</a:t>
            </a:r>
            <a:r>
              <a:rPr lang="de-AT" sz="1600" dirty="0">
                <a:effectLst/>
                <a:ea typeface="Times New Roman" panose="02020603050405020304" pitchFamily="18" charset="0"/>
              </a:rPr>
              <a:t>le	des	 </a:t>
            </a:r>
            <a:r>
              <a:rPr lang="de-AT" sz="1600" spc="5" dirty="0">
                <a:effectLst/>
                <a:ea typeface="Times New Roman" panose="02020603050405020304" pitchFamily="18" charset="0"/>
              </a:rPr>
              <a:t>V</a:t>
            </a:r>
            <a:r>
              <a:rPr lang="de-AT" sz="1600" dirty="0">
                <a:effectLst/>
                <a:ea typeface="Times New Roman" panose="02020603050405020304" pitchFamily="18" charset="0"/>
              </a:rPr>
              <a:t>ermittlers zwischen	der gesamtdeutschen</a:t>
            </a:r>
            <a:r>
              <a:rPr lang="de-AT" sz="1600" spc="35" dirty="0">
                <a:effectLst/>
                <a:ea typeface="Times New Roman" panose="02020603050405020304" pitchFamily="18" charset="0"/>
              </a:rPr>
              <a:t> </a:t>
            </a:r>
            <a:r>
              <a:rPr lang="de-AT" sz="1600" dirty="0">
                <a:effectLst/>
                <a:ea typeface="Times New Roman" panose="02020603050405020304" pitchFamily="18" charset="0"/>
              </a:rPr>
              <a:t>Kultur</a:t>
            </a:r>
            <a:r>
              <a:rPr lang="de-AT" sz="1600" spc="35" dirty="0">
                <a:effectLst/>
                <a:ea typeface="Times New Roman" panose="02020603050405020304" pitchFamily="18" charset="0"/>
              </a:rPr>
              <a:t> </a:t>
            </a:r>
            <a:r>
              <a:rPr lang="de-AT" sz="1600" dirty="0">
                <a:effectLst/>
                <a:ea typeface="Times New Roman" panose="02020603050405020304" pitchFamily="18" charset="0"/>
              </a:rPr>
              <a:t>und</a:t>
            </a:r>
            <a:r>
              <a:rPr lang="de-AT" sz="1600" spc="35" dirty="0">
                <a:effectLst/>
                <a:ea typeface="Times New Roman" panose="02020603050405020304" pitchFamily="18" charset="0"/>
              </a:rPr>
              <a:t> </a:t>
            </a:r>
            <a:r>
              <a:rPr lang="de-AT" sz="1600" dirty="0">
                <a:effectLst/>
                <a:ea typeface="Times New Roman" panose="02020603050405020304" pitchFamily="18" charset="0"/>
              </a:rPr>
              <a:t>des</a:t>
            </a:r>
            <a:r>
              <a:rPr lang="de-AT" sz="1600" spc="35" dirty="0">
                <a:effectLst/>
                <a:ea typeface="Times New Roman" panose="02020603050405020304" pitchFamily="18" charset="0"/>
              </a:rPr>
              <a:t> </a:t>
            </a:r>
            <a:r>
              <a:rPr lang="de-AT" sz="1600" dirty="0">
                <a:effectLst/>
                <a:ea typeface="Times New Roman" panose="02020603050405020304" pitchFamily="18" charset="0"/>
              </a:rPr>
              <a:t>Bollwerks</a:t>
            </a:r>
            <a:r>
              <a:rPr lang="de-AT" sz="1600" spc="35" dirty="0">
                <a:effectLst/>
                <a:ea typeface="Times New Roman" panose="02020603050405020304" pitchFamily="18" charset="0"/>
              </a:rPr>
              <a:t> </a:t>
            </a:r>
            <a:r>
              <a:rPr lang="de-AT" sz="1600" dirty="0">
                <a:effectLst/>
                <a:ea typeface="Times New Roman" panose="02020603050405020304" pitchFamily="18" charset="0"/>
              </a:rPr>
              <a:t>gegenüber</a:t>
            </a:r>
            <a:r>
              <a:rPr lang="de-AT" sz="1600" spc="35" dirty="0">
                <a:effectLst/>
                <a:ea typeface="Times New Roman" panose="02020603050405020304" pitchFamily="18" charset="0"/>
              </a:rPr>
              <a:t> </a:t>
            </a:r>
            <a:r>
              <a:rPr lang="de-AT" sz="1600" dirty="0">
                <a:effectLst/>
                <a:ea typeface="Times New Roman" panose="02020603050405020304" pitchFamily="18" charset="0"/>
              </a:rPr>
              <a:t>dem</a:t>
            </a:r>
            <a:r>
              <a:rPr lang="de-AT" sz="1600" spc="35" dirty="0">
                <a:effectLst/>
                <a:ea typeface="Times New Roman" panose="02020603050405020304" pitchFamily="18" charset="0"/>
              </a:rPr>
              <a:t> </a:t>
            </a:r>
            <a:r>
              <a:rPr lang="de-AT" sz="1600" dirty="0">
                <a:effectLst/>
                <a:ea typeface="Times New Roman" panose="02020603050405020304" pitchFamily="18" charset="0"/>
              </a:rPr>
              <a:t>Südo</a:t>
            </a:r>
            <a:r>
              <a:rPr lang="de-AT" sz="1600" spc="-5" dirty="0">
                <a:effectLst/>
                <a:ea typeface="Times New Roman" panose="02020603050405020304" pitchFamily="18" charset="0"/>
              </a:rPr>
              <a:t>s</a:t>
            </a:r>
            <a:r>
              <a:rPr lang="de-AT" sz="1600" dirty="0">
                <a:effectLst/>
                <a:ea typeface="Times New Roman" panose="02020603050405020304" pitchFamily="18" charset="0"/>
              </a:rPr>
              <a:t>ten Europas in den Lehrbüchern </a:t>
            </a:r>
            <a:r>
              <a:rPr lang="de-AT" sz="1600" spc="240" dirty="0">
                <a:ea typeface="Times New Roman" panose="02020603050405020304" pitchFamily="18" charset="0"/>
              </a:rPr>
              <a:t>immer wieder betont </a:t>
            </a:r>
            <a:r>
              <a:rPr lang="de-AT" sz="1600" dirty="0">
                <a:effectLst/>
                <a:ea typeface="Times New Roman" panose="02020603050405020304" pitchFamily="18" charset="0"/>
              </a:rPr>
              <a:t>.</a:t>
            </a:r>
            <a:r>
              <a:rPr lang="de-AT" sz="1600" spc="240" dirty="0">
                <a:effectLst/>
                <a:ea typeface="Times New Roman" panose="02020603050405020304" pitchFamily="18" charset="0"/>
              </a:rPr>
              <a:t> </a:t>
            </a:r>
            <a:r>
              <a:rPr lang="de-AT" sz="1600" dirty="0">
                <a:effectLst/>
                <a:ea typeface="Times New Roman" panose="02020603050405020304" pitchFamily="18" charset="0"/>
              </a:rPr>
              <a:t>Diese</a:t>
            </a:r>
            <a:r>
              <a:rPr lang="de-AT" sz="1600" spc="240" dirty="0">
                <a:effectLst/>
                <a:ea typeface="Times New Roman" panose="02020603050405020304" pitchFamily="18" charset="0"/>
              </a:rPr>
              <a:t> </a:t>
            </a:r>
            <a:r>
              <a:rPr lang="de-AT" sz="1600" dirty="0">
                <a:effectLst/>
                <a:ea typeface="Times New Roman" panose="02020603050405020304" pitchFamily="18" charset="0"/>
              </a:rPr>
              <a:t>Aufgabe</a:t>
            </a:r>
            <a:r>
              <a:rPr lang="de-AT" sz="1600" spc="240" dirty="0">
                <a:effectLst/>
                <a:ea typeface="Times New Roman" panose="02020603050405020304" pitchFamily="18" charset="0"/>
              </a:rPr>
              <a:t> </a:t>
            </a:r>
            <a:r>
              <a:rPr lang="de-AT" sz="1600" dirty="0">
                <a:effectLst/>
                <a:ea typeface="Times New Roman" panose="02020603050405020304" pitchFamily="18" charset="0"/>
              </a:rPr>
              <a:t>konnte</a:t>
            </a:r>
            <a:r>
              <a:rPr lang="de-AT" sz="1600" spc="240" dirty="0">
                <a:effectLst/>
                <a:ea typeface="Times New Roman" panose="02020603050405020304" pitchFamily="18" charset="0"/>
              </a:rPr>
              <a:t> </a:t>
            </a:r>
            <a:r>
              <a:rPr lang="de-AT" sz="1600" dirty="0">
                <a:effectLst/>
                <a:ea typeface="Times New Roman" panose="02020603050405020304" pitchFamily="18" charset="0"/>
              </a:rPr>
              <a:t>freilich nur</a:t>
            </a:r>
            <a:r>
              <a:rPr lang="de-AT" sz="1600" spc="205" dirty="0">
                <a:effectLst/>
                <a:ea typeface="Times New Roman" panose="02020603050405020304" pitchFamily="18" charset="0"/>
              </a:rPr>
              <a:t> </a:t>
            </a:r>
            <a:r>
              <a:rPr lang="de-AT" sz="1600" dirty="0">
                <a:effectLst/>
                <a:ea typeface="Times New Roman" panose="02020603050405020304" pitchFamily="18" charset="0"/>
              </a:rPr>
              <a:t>durch</a:t>
            </a:r>
            <a:r>
              <a:rPr lang="de-AT" sz="1600" spc="205" dirty="0">
                <a:effectLst/>
                <a:ea typeface="Times New Roman" panose="02020603050405020304" pitchFamily="18" charset="0"/>
              </a:rPr>
              <a:t> </a:t>
            </a:r>
            <a:r>
              <a:rPr lang="de-AT" sz="1600" dirty="0">
                <a:effectLst/>
                <a:ea typeface="Times New Roman" panose="02020603050405020304" pitchFamily="18" charset="0"/>
              </a:rPr>
              <a:t>die</a:t>
            </a:r>
            <a:r>
              <a:rPr lang="de-AT" sz="1600" spc="205" dirty="0">
                <a:effectLst/>
                <a:ea typeface="Times New Roman" panose="02020603050405020304" pitchFamily="18" charset="0"/>
              </a:rPr>
              <a:t> </a:t>
            </a:r>
            <a:r>
              <a:rPr lang="de-AT" sz="1600" dirty="0">
                <a:effectLst/>
                <a:ea typeface="Times New Roman" panose="02020603050405020304" pitchFamily="18" charset="0"/>
              </a:rPr>
              <a:t>bes</a:t>
            </a:r>
            <a:r>
              <a:rPr lang="de-AT" sz="1600" spc="5" dirty="0">
                <a:effectLst/>
                <a:ea typeface="Times New Roman" panose="02020603050405020304" pitchFamily="18" charset="0"/>
              </a:rPr>
              <a:t>o</a:t>
            </a:r>
            <a:r>
              <a:rPr lang="de-AT" sz="1600" dirty="0">
                <a:effectLst/>
                <a:ea typeface="Times New Roman" panose="02020603050405020304" pitchFamily="18" charset="0"/>
              </a:rPr>
              <a:t>ndere</a:t>
            </a:r>
            <a:r>
              <a:rPr lang="de-AT" sz="1600" spc="205" dirty="0">
                <a:effectLst/>
                <a:ea typeface="Times New Roman" panose="02020603050405020304" pitchFamily="18" charset="0"/>
              </a:rPr>
              <a:t> </a:t>
            </a:r>
            <a:r>
              <a:rPr lang="de-AT" sz="1600" dirty="0">
                <a:effectLst/>
                <a:ea typeface="Times New Roman" panose="02020603050405020304" pitchFamily="18" charset="0"/>
              </a:rPr>
              <a:t>Wesensart</a:t>
            </a:r>
            <a:r>
              <a:rPr lang="de-AT" sz="1600" spc="205" dirty="0">
                <a:effectLst/>
                <a:ea typeface="Times New Roman" panose="02020603050405020304" pitchFamily="18" charset="0"/>
              </a:rPr>
              <a:t> </a:t>
            </a:r>
            <a:r>
              <a:rPr lang="de-AT" sz="1600" dirty="0">
                <a:effectLst/>
                <a:ea typeface="Times New Roman" panose="02020603050405020304" pitchFamily="18" charset="0"/>
              </a:rPr>
              <a:t>des</a:t>
            </a:r>
            <a:r>
              <a:rPr lang="de-AT" sz="1600" spc="205" dirty="0">
                <a:effectLst/>
                <a:ea typeface="Times New Roman" panose="02020603050405020304" pitchFamily="18" charset="0"/>
              </a:rPr>
              <a:t> </a:t>
            </a:r>
            <a:r>
              <a:rPr lang="de-AT" sz="1600" dirty="0">
                <a:effectLst/>
                <a:ea typeface="Times New Roman" panose="02020603050405020304" pitchFamily="18" charset="0"/>
              </a:rPr>
              <a:t>Österreichers</a:t>
            </a:r>
            <a:r>
              <a:rPr lang="de-AT" sz="1600" spc="205" dirty="0">
                <a:effectLst/>
                <a:ea typeface="Times New Roman" panose="02020603050405020304" pitchFamily="18" charset="0"/>
              </a:rPr>
              <a:t> </a:t>
            </a:r>
            <a:r>
              <a:rPr lang="de-AT" sz="1600" dirty="0">
                <a:effectLst/>
                <a:ea typeface="Times New Roman" panose="02020603050405020304" pitchFamily="18" charset="0"/>
              </a:rPr>
              <a:t>gelinge</a:t>
            </a:r>
            <a:r>
              <a:rPr lang="de-AT" sz="1600" spc="5" dirty="0">
                <a:effectLst/>
                <a:ea typeface="Times New Roman" panose="02020603050405020304" pitchFamily="18" charset="0"/>
              </a:rPr>
              <a:t>n</a:t>
            </a:r>
            <a:r>
              <a:rPr lang="de-AT" sz="1600" dirty="0">
                <a:effectLst/>
                <a:ea typeface="Times New Roman" panose="02020603050405020304" pitchFamily="18" charset="0"/>
              </a:rPr>
              <a:t>, da	er sich als</a:t>
            </a:r>
            <a:r>
              <a:rPr lang="de-AT" sz="1600" dirty="0">
                <a:ea typeface="Times New Roman" panose="02020603050405020304" pitchFamily="18" charset="0"/>
              </a:rPr>
              <a:t> </a:t>
            </a:r>
            <a:r>
              <a:rPr lang="de-AT" sz="1600" dirty="0">
                <a:effectLst/>
                <a:ea typeface="Times New Roman" panose="02020603050405020304" pitchFamily="18" charset="0"/>
              </a:rPr>
              <a:t>duldsamer und verständnisvoller </a:t>
            </a:r>
            <a:r>
              <a:rPr lang="de-AT" sz="1600" dirty="0">
                <a:ea typeface="Times New Roman" panose="02020603050405020304" pitchFamily="18" charset="0"/>
              </a:rPr>
              <a:t>f</a:t>
            </a:r>
            <a:r>
              <a:rPr lang="de-AT" sz="1600" dirty="0">
                <a:effectLst/>
                <a:ea typeface="Times New Roman" panose="02020603050405020304" pitchFamily="18" charset="0"/>
              </a:rPr>
              <a:t>ür	fremde Kulturen </a:t>
            </a:r>
            <a:r>
              <a:rPr lang="de-AT" sz="1600" spc="-260" dirty="0">
                <a:effectLst/>
                <a:ea typeface="Times New Roman" panose="02020603050405020304" pitchFamily="18" charset="0"/>
              </a:rPr>
              <a:t> </a:t>
            </a:r>
            <a:r>
              <a:rPr lang="de-AT" sz="1600" dirty="0">
                <a:effectLst/>
                <a:ea typeface="Times New Roman" panose="02020603050405020304" pitchFamily="18" charset="0"/>
              </a:rPr>
              <a:t>erwies. </a:t>
            </a:r>
            <a:r>
              <a:rPr lang="de-AT" sz="1600" spc="-260" dirty="0">
                <a:effectLst/>
                <a:ea typeface="Times New Roman" panose="02020603050405020304" pitchFamily="18" charset="0"/>
              </a:rPr>
              <a:t> </a:t>
            </a:r>
            <a:r>
              <a:rPr lang="de-AT" sz="1600" dirty="0">
                <a:effectLst/>
                <a:ea typeface="Times New Roman" panose="02020603050405020304" pitchFamily="18" charset="0"/>
              </a:rPr>
              <a:t>Geradezu </a:t>
            </a:r>
            <a:r>
              <a:rPr lang="de-AT" sz="1600" spc="-260" dirty="0">
                <a:effectLst/>
                <a:ea typeface="Times New Roman" panose="02020603050405020304" pitchFamily="18" charset="0"/>
              </a:rPr>
              <a:t> </a:t>
            </a:r>
            <a:r>
              <a:rPr lang="de-AT" sz="1600" dirty="0">
                <a:effectLst/>
                <a:ea typeface="Times New Roman" panose="02020603050405020304" pitchFamily="18" charset="0"/>
              </a:rPr>
              <a:t>selbstverständlich sollte </a:t>
            </a:r>
            <a:r>
              <a:rPr lang="de-AT" sz="1600" spc="-270" dirty="0">
                <a:effectLst/>
                <a:ea typeface="Times New Roman" panose="02020603050405020304" pitchFamily="18" charset="0"/>
              </a:rPr>
              <a:t> </a:t>
            </a:r>
            <a:r>
              <a:rPr lang="de-AT" sz="1600" dirty="0">
                <a:effectLst/>
                <a:ea typeface="Times New Roman" panose="02020603050405020304" pitchFamily="18" charset="0"/>
              </a:rPr>
              <a:t>sich </a:t>
            </a:r>
            <a:r>
              <a:rPr lang="de-AT" sz="1600" spc="-270" dirty="0">
                <a:effectLst/>
                <a:ea typeface="Times New Roman" panose="02020603050405020304" pitchFamily="18" charset="0"/>
              </a:rPr>
              <a:t> </a:t>
            </a:r>
            <a:r>
              <a:rPr lang="de-AT" sz="1600" dirty="0">
                <a:effectLst/>
                <a:ea typeface="Times New Roman" panose="02020603050405020304" pitchFamily="18" charset="0"/>
              </a:rPr>
              <a:t>die </a:t>
            </a:r>
            <a:r>
              <a:rPr lang="de-AT" sz="1600" spc="-270" dirty="0">
                <a:effectLst/>
                <a:ea typeface="Times New Roman" panose="02020603050405020304" pitchFamily="18" charset="0"/>
              </a:rPr>
              <a:t> </a:t>
            </a:r>
            <a:r>
              <a:rPr lang="de-AT" sz="1600" dirty="0">
                <a:effectLst/>
                <a:ea typeface="Times New Roman" panose="02020603050405020304" pitchFamily="18" charset="0"/>
              </a:rPr>
              <a:t>Ablehnung </a:t>
            </a:r>
            <a:r>
              <a:rPr lang="de-AT" sz="1600" spc="-270" dirty="0">
                <a:effectLst/>
                <a:ea typeface="Times New Roman" panose="02020603050405020304" pitchFamily="18" charset="0"/>
              </a:rPr>
              <a:t> </a:t>
            </a:r>
            <a:r>
              <a:rPr lang="de-AT" sz="1600" dirty="0">
                <a:effectLst/>
                <a:ea typeface="Times New Roman" panose="02020603050405020304" pitchFamily="18" charset="0"/>
              </a:rPr>
              <a:t>jeder </a:t>
            </a:r>
            <a:r>
              <a:rPr lang="de-AT" sz="1600" spc="-270" dirty="0">
                <a:effectLst/>
                <a:ea typeface="Times New Roman" panose="02020603050405020304" pitchFamily="18" charset="0"/>
              </a:rPr>
              <a:t> </a:t>
            </a:r>
            <a:r>
              <a:rPr lang="de-AT" sz="1600" dirty="0">
                <a:effectLst/>
                <a:ea typeface="Times New Roman" panose="02020603050405020304" pitchFamily="18" charset="0"/>
              </a:rPr>
              <a:t>Gemeinschaft </a:t>
            </a:r>
            <a:r>
              <a:rPr lang="de-AT" sz="1600" spc="-270" dirty="0">
                <a:effectLst/>
                <a:ea typeface="Times New Roman" panose="02020603050405020304" pitchFamily="18" charset="0"/>
              </a:rPr>
              <a:t> </a:t>
            </a:r>
            <a:r>
              <a:rPr lang="de-AT" sz="1600" dirty="0">
                <a:effectLst/>
                <a:ea typeface="Times New Roman" panose="02020603050405020304" pitchFamily="18" charset="0"/>
              </a:rPr>
              <a:t>mit </a:t>
            </a:r>
            <a:r>
              <a:rPr lang="de-AT" sz="1600" spc="-270" dirty="0">
                <a:effectLst/>
                <a:ea typeface="Times New Roman" panose="02020603050405020304" pitchFamily="18" charset="0"/>
              </a:rPr>
              <a:t> </a:t>
            </a:r>
            <a:r>
              <a:rPr lang="de-AT" sz="1600" dirty="0">
                <a:effectLst/>
                <a:ea typeface="Times New Roman" panose="02020603050405020304" pitchFamily="18" charset="0"/>
              </a:rPr>
              <a:t>dem nationalsozialistischen</a:t>
            </a:r>
            <a:r>
              <a:rPr lang="de-AT" sz="1600" dirty="0">
                <a:ea typeface="Times New Roman" panose="02020603050405020304" pitchFamily="18" charset="0"/>
              </a:rPr>
              <a:t> </a:t>
            </a:r>
            <a:r>
              <a:rPr lang="de-AT" sz="1600" dirty="0">
                <a:effectLst/>
                <a:ea typeface="Times New Roman" panose="02020603050405020304" pitchFamily="18" charset="0"/>
              </a:rPr>
              <a:t>Deutschland	 ergeben. In einem Lehrbuch wurde das so interpretiert:</a:t>
            </a:r>
          </a:p>
          <a:p>
            <a:pPr marL="762000" marR="57785">
              <a:lnSpc>
                <a:spcPct val="150000"/>
              </a:lnSpc>
              <a:spcAft>
                <a:spcPts val="1000"/>
              </a:spcAft>
              <a:tabLst>
                <a:tab pos="1460500" algn="l"/>
                <a:tab pos="1536700" algn="l"/>
                <a:tab pos="2044700" algn="l"/>
                <a:tab pos="2324100" algn="l"/>
                <a:tab pos="2565400" algn="l"/>
                <a:tab pos="2705100" algn="l"/>
                <a:tab pos="3175000" algn="l"/>
                <a:tab pos="3352800" algn="l"/>
                <a:tab pos="3492500" algn="l"/>
                <a:tab pos="4114800" algn="l"/>
                <a:tab pos="4368800" algn="l"/>
                <a:tab pos="4610100" algn="l"/>
                <a:tab pos="4889500" algn="l"/>
                <a:tab pos="5207000" algn="l"/>
                <a:tab pos="5359400" algn="l"/>
              </a:tabLst>
            </a:pPr>
            <a:r>
              <a:rPr lang="de-AT" sz="1600" dirty="0">
                <a:effectLst/>
                <a:ea typeface="Times New Roman" panose="02020603050405020304" pitchFamily="18" charset="0"/>
              </a:rPr>
              <a:t> </a:t>
            </a:r>
            <a:r>
              <a:rPr lang="de-AT" sz="1600" b="1" dirty="0">
                <a:effectLst/>
                <a:ea typeface="Times New Roman" panose="02020603050405020304" pitchFamily="18" charset="0"/>
                <a:cs typeface="Times New Roman" panose="02020603050405020304" pitchFamily="18" charset="0"/>
              </a:rPr>
              <a:t>“…In </a:t>
            </a:r>
            <a:r>
              <a:rPr lang="de-AT" sz="1600" b="1" spc="-265" dirty="0">
                <a:effectLst/>
                <a:ea typeface="Times New Roman" panose="02020603050405020304" pitchFamily="18" charset="0"/>
                <a:cs typeface="Times New Roman" panose="02020603050405020304" pitchFamily="18" charset="0"/>
              </a:rPr>
              <a:t> </a:t>
            </a:r>
            <a:r>
              <a:rPr lang="de-AT" sz="1600" b="1" dirty="0">
                <a:effectLst/>
                <a:ea typeface="Times New Roman" panose="02020603050405020304" pitchFamily="18" charset="0"/>
                <a:cs typeface="Times New Roman" panose="02020603050405020304" pitchFamily="18" charset="0"/>
              </a:rPr>
              <a:t>dem </a:t>
            </a:r>
            <a:r>
              <a:rPr lang="de-AT" sz="1600" b="1" spc="-260" dirty="0">
                <a:effectLst/>
                <a:ea typeface="Times New Roman" panose="02020603050405020304" pitchFamily="18" charset="0"/>
                <a:cs typeface="Times New Roman" panose="02020603050405020304" pitchFamily="18" charset="0"/>
              </a:rPr>
              <a:t> </a:t>
            </a:r>
            <a:r>
              <a:rPr lang="de-AT" sz="1600" b="1" dirty="0">
                <a:effectLst/>
                <a:ea typeface="Times New Roman" panose="02020603050405020304" pitchFamily="18" charset="0"/>
                <a:cs typeface="Times New Roman" panose="02020603050405020304" pitchFamily="18" charset="0"/>
              </a:rPr>
              <a:t>Österreich den</a:t>
            </a:r>
            <a:r>
              <a:rPr lang="de-AT" sz="1600" b="1" spc="25" dirty="0">
                <a:effectLst/>
                <a:ea typeface="Times New Roman" panose="02020603050405020304" pitchFamily="18" charset="0"/>
                <a:cs typeface="Times New Roman" panose="02020603050405020304" pitchFamily="18" charset="0"/>
              </a:rPr>
              <a:t> </a:t>
            </a:r>
            <a:r>
              <a:rPr lang="de-AT" sz="1600" b="1" dirty="0">
                <a:effectLst/>
                <a:ea typeface="Times New Roman" panose="02020603050405020304" pitchFamily="18" charset="0"/>
                <a:cs typeface="Times New Roman" panose="02020603050405020304" pitchFamily="18" charset="0"/>
              </a:rPr>
              <a:t>Anstu</a:t>
            </a:r>
            <a:r>
              <a:rPr lang="de-AT" sz="1600" b="1" spc="5" dirty="0">
                <a:effectLst/>
                <a:ea typeface="Times New Roman" panose="02020603050405020304" pitchFamily="18" charset="0"/>
                <a:cs typeface="Times New Roman" panose="02020603050405020304" pitchFamily="18" charset="0"/>
              </a:rPr>
              <a:t>r</a:t>
            </a:r>
            <a:r>
              <a:rPr lang="de-AT" sz="1600" b="1" dirty="0">
                <a:effectLst/>
                <a:ea typeface="Times New Roman" panose="02020603050405020304" pitchFamily="18" charset="0"/>
                <a:cs typeface="Times New Roman" panose="02020603050405020304" pitchFamily="18" charset="0"/>
              </a:rPr>
              <a:t>m</a:t>
            </a:r>
            <a:r>
              <a:rPr lang="de-AT" sz="1600" b="1" spc="25" dirty="0">
                <a:effectLst/>
                <a:ea typeface="Times New Roman" panose="02020603050405020304" pitchFamily="18" charset="0"/>
                <a:cs typeface="Times New Roman" panose="02020603050405020304" pitchFamily="18" charset="0"/>
              </a:rPr>
              <a:t> der Türken </a:t>
            </a:r>
            <a:r>
              <a:rPr lang="de-AT" sz="1600" b="1" dirty="0">
                <a:effectLst/>
                <a:ea typeface="Times New Roman" panose="02020603050405020304" pitchFamily="18" charset="0"/>
                <a:cs typeface="Times New Roman" panose="02020603050405020304" pitchFamily="18" charset="0"/>
              </a:rPr>
              <a:t>zweimal</a:t>
            </a:r>
            <a:r>
              <a:rPr lang="de-AT" sz="1600" b="1" spc="30" dirty="0">
                <a:effectLst/>
                <a:ea typeface="Times New Roman" panose="02020603050405020304" pitchFamily="18" charset="0"/>
                <a:cs typeface="Times New Roman" panose="02020603050405020304" pitchFamily="18" charset="0"/>
              </a:rPr>
              <a:t> </a:t>
            </a:r>
            <a:r>
              <a:rPr lang="de-AT" sz="1600" b="1" dirty="0">
                <a:effectLst/>
                <a:ea typeface="Times New Roman" panose="02020603050405020304" pitchFamily="18" charset="0"/>
                <a:cs typeface="Times New Roman" panose="02020603050405020304" pitchFamily="18" charset="0"/>
              </a:rPr>
              <a:t>abwehrte,</a:t>
            </a:r>
            <a:r>
              <a:rPr lang="de-AT" sz="1600" b="1" spc="30" dirty="0">
                <a:effectLst/>
                <a:ea typeface="Times New Roman" panose="02020603050405020304" pitchFamily="18" charset="0"/>
                <a:cs typeface="Times New Roman" panose="02020603050405020304" pitchFamily="18" charset="0"/>
              </a:rPr>
              <a:t> </a:t>
            </a:r>
            <a:r>
              <a:rPr lang="de-AT" sz="1600" b="1" dirty="0">
                <a:effectLst/>
                <a:ea typeface="Times New Roman" panose="02020603050405020304" pitchFamily="18" charset="0"/>
                <a:cs typeface="Times New Roman" panose="02020603050405020304" pitchFamily="18" charset="0"/>
              </a:rPr>
              <a:t>hat</a:t>
            </a:r>
            <a:r>
              <a:rPr lang="de-AT" sz="1600" b="1" spc="25" dirty="0">
                <a:effectLst/>
                <a:ea typeface="Times New Roman" panose="02020603050405020304" pitchFamily="18" charset="0"/>
                <a:cs typeface="Times New Roman" panose="02020603050405020304" pitchFamily="18" charset="0"/>
              </a:rPr>
              <a:t> </a:t>
            </a:r>
            <a:r>
              <a:rPr lang="de-AT" sz="1600" b="1" dirty="0">
                <a:effectLst/>
                <a:ea typeface="Times New Roman" panose="02020603050405020304" pitchFamily="18" charset="0"/>
                <a:cs typeface="Times New Roman" panose="02020603050405020304" pitchFamily="18" charset="0"/>
              </a:rPr>
              <a:t>es</a:t>
            </a:r>
            <a:r>
              <a:rPr lang="de-AT" sz="1600" b="1" spc="25" dirty="0">
                <a:effectLst/>
                <a:ea typeface="Times New Roman" panose="02020603050405020304" pitchFamily="18" charset="0"/>
                <a:cs typeface="Times New Roman" panose="02020603050405020304" pitchFamily="18" charset="0"/>
              </a:rPr>
              <a:t> </a:t>
            </a:r>
            <a:r>
              <a:rPr lang="de-AT" sz="1600" b="1" dirty="0">
                <a:effectLst/>
                <a:ea typeface="Times New Roman" panose="02020603050405020304" pitchFamily="18" charset="0"/>
                <a:cs typeface="Times New Roman" panose="02020603050405020304" pitchFamily="18" charset="0"/>
              </a:rPr>
              <a:t>si</a:t>
            </a:r>
            <a:r>
              <a:rPr lang="de-AT" sz="1600" b="1" spc="5" dirty="0">
                <a:effectLst/>
                <a:ea typeface="Times New Roman" panose="02020603050405020304" pitchFamily="18" charset="0"/>
                <a:cs typeface="Times New Roman" panose="02020603050405020304" pitchFamily="18" charset="0"/>
              </a:rPr>
              <a:t>c</a:t>
            </a:r>
            <a:r>
              <a:rPr lang="de-AT" sz="1600" b="1" dirty="0">
                <a:effectLst/>
                <a:ea typeface="Times New Roman" panose="02020603050405020304" pitchFamily="18" charset="0"/>
                <a:cs typeface="Times New Roman" panose="02020603050405020304" pitchFamily="18" charset="0"/>
              </a:rPr>
              <a:t>h</a:t>
            </a:r>
            <a:r>
              <a:rPr lang="de-AT" sz="1600" b="1" spc="25" dirty="0">
                <a:effectLst/>
                <a:ea typeface="Times New Roman" panose="02020603050405020304" pitchFamily="18" charset="0"/>
                <a:cs typeface="Times New Roman" panose="02020603050405020304" pitchFamily="18" charset="0"/>
              </a:rPr>
              <a:t> </a:t>
            </a:r>
            <a:r>
              <a:rPr lang="de-AT" sz="1600" b="1" dirty="0">
                <a:effectLst/>
                <a:ea typeface="Times New Roman" panose="02020603050405020304" pitchFamily="18" charset="0"/>
                <a:cs typeface="Times New Roman" panose="02020603050405020304" pitchFamily="18" charset="0"/>
              </a:rPr>
              <a:t>als</a:t>
            </a:r>
            <a:r>
              <a:rPr lang="de-AT" sz="1600" b="1" spc="25" dirty="0">
                <a:effectLst/>
                <a:ea typeface="Times New Roman" panose="02020603050405020304" pitchFamily="18" charset="0"/>
                <a:cs typeface="Times New Roman" panose="02020603050405020304" pitchFamily="18" charset="0"/>
              </a:rPr>
              <a:t> </a:t>
            </a:r>
            <a:r>
              <a:rPr lang="de-AT" sz="1600" b="1" dirty="0">
                <a:effectLst/>
                <a:ea typeface="Times New Roman" panose="02020603050405020304" pitchFamily="18" charset="0"/>
                <a:cs typeface="Times New Roman" panose="02020603050405020304" pitchFamily="18" charset="0"/>
              </a:rPr>
              <a:t>sic</a:t>
            </a:r>
            <a:r>
              <a:rPr lang="de-AT" sz="1600" b="1" spc="5" dirty="0">
                <a:effectLst/>
                <a:ea typeface="Times New Roman" panose="02020603050405020304" pitchFamily="18" charset="0"/>
                <a:cs typeface="Times New Roman" panose="02020603050405020304" pitchFamily="18" charset="0"/>
              </a:rPr>
              <a:t>h</a:t>
            </a:r>
            <a:r>
              <a:rPr lang="de-AT" sz="1600" b="1" dirty="0">
                <a:effectLst/>
                <a:ea typeface="Times New Roman" panose="02020603050405020304" pitchFamily="18" charset="0"/>
                <a:cs typeface="Times New Roman" panose="02020603050405020304" pitchFamily="18" charset="0"/>
              </a:rPr>
              <a:t>eres</a:t>
            </a:r>
            <a:r>
              <a:rPr lang="de-AT" sz="1600" b="1" spc="25" dirty="0">
                <a:effectLst/>
                <a:ea typeface="Times New Roman" panose="02020603050405020304" pitchFamily="18" charset="0"/>
                <a:cs typeface="Times New Roman" panose="02020603050405020304" pitchFamily="18" charset="0"/>
              </a:rPr>
              <a:t> deutsches </a:t>
            </a:r>
            <a:r>
              <a:rPr lang="de-AT" sz="1600" b="1" dirty="0">
                <a:effectLst/>
                <a:ea typeface="Times New Roman" panose="02020603050405020304" pitchFamily="18" charset="0"/>
                <a:cs typeface="Times New Roman" panose="02020603050405020304" pitchFamily="18" charset="0"/>
              </a:rPr>
              <a:t>Boll</a:t>
            </a:r>
            <a:r>
              <a:rPr lang="de-AT" sz="1600" b="1" spc="5" dirty="0">
                <a:effectLst/>
                <a:ea typeface="Times New Roman" panose="02020603050405020304" pitchFamily="18" charset="0"/>
                <a:cs typeface="Times New Roman" panose="02020603050405020304" pitchFamily="18" charset="0"/>
              </a:rPr>
              <a:t>w</a:t>
            </a:r>
            <a:r>
              <a:rPr lang="de-AT" sz="1600" b="1" dirty="0">
                <a:effectLst/>
                <a:ea typeface="Times New Roman" panose="02020603050405020304" pitchFamily="18" charset="0"/>
                <a:cs typeface="Times New Roman" panose="02020603050405020304" pitchFamily="18" charset="0"/>
              </a:rPr>
              <a:t>erk gegen</a:t>
            </a:r>
            <a:r>
              <a:rPr lang="de-AT" sz="1600" b="1" spc="250" dirty="0">
                <a:effectLst/>
                <a:ea typeface="Times New Roman" panose="02020603050405020304" pitchFamily="18" charset="0"/>
                <a:cs typeface="Times New Roman" panose="02020603050405020304" pitchFamily="18" charset="0"/>
              </a:rPr>
              <a:t> </a:t>
            </a:r>
            <a:r>
              <a:rPr lang="de-AT" sz="1600" b="1" dirty="0">
                <a:effectLst/>
                <a:ea typeface="Times New Roman" panose="02020603050405020304" pitchFamily="18" charset="0"/>
                <a:cs typeface="Times New Roman" panose="02020603050405020304" pitchFamily="18" charset="0"/>
              </a:rPr>
              <a:t>den</a:t>
            </a:r>
            <a:r>
              <a:rPr lang="de-AT" sz="1600" b="1" spc="255" dirty="0">
                <a:effectLst/>
                <a:ea typeface="Times New Roman" panose="02020603050405020304" pitchFamily="18" charset="0"/>
                <a:cs typeface="Times New Roman" panose="02020603050405020304" pitchFamily="18" charset="0"/>
              </a:rPr>
              <a:t> </a:t>
            </a:r>
            <a:r>
              <a:rPr lang="de-AT" sz="1600" b="1" dirty="0">
                <a:effectLst/>
                <a:ea typeface="Times New Roman" panose="02020603050405020304" pitchFamily="18" charset="0"/>
                <a:cs typeface="Times New Roman" panose="02020603050405020304" pitchFamily="18" charset="0"/>
              </a:rPr>
              <a:t>Osten</a:t>
            </a:r>
            <a:r>
              <a:rPr lang="de-AT" sz="1600" b="1" spc="250" dirty="0">
                <a:effectLst/>
                <a:ea typeface="Times New Roman" panose="02020603050405020304" pitchFamily="18" charset="0"/>
                <a:cs typeface="Times New Roman" panose="02020603050405020304" pitchFamily="18" charset="0"/>
              </a:rPr>
              <a:t> </a:t>
            </a:r>
            <a:r>
              <a:rPr lang="de-AT" sz="1600" b="1" dirty="0">
                <a:effectLst/>
                <a:ea typeface="Times New Roman" panose="02020603050405020304" pitchFamily="18" charset="0"/>
                <a:cs typeface="Times New Roman" panose="02020603050405020304" pitchFamily="18" charset="0"/>
              </a:rPr>
              <a:t>e</a:t>
            </a:r>
            <a:r>
              <a:rPr lang="de-AT" sz="1600" b="1" spc="5" dirty="0">
                <a:effectLst/>
                <a:ea typeface="Times New Roman" panose="02020603050405020304" pitchFamily="18" charset="0"/>
                <a:cs typeface="Times New Roman" panose="02020603050405020304" pitchFamily="18" charset="0"/>
              </a:rPr>
              <a:t>r</a:t>
            </a:r>
            <a:r>
              <a:rPr lang="de-AT" sz="1600" b="1" dirty="0">
                <a:effectLst/>
                <a:ea typeface="Times New Roman" panose="02020603050405020304" pitchFamily="18" charset="0"/>
                <a:cs typeface="Times New Roman" panose="02020603050405020304" pitchFamily="18" charset="0"/>
              </a:rPr>
              <a:t>wiesen</a:t>
            </a:r>
            <a:r>
              <a:rPr lang="de-AT" sz="1600" b="1" spc="250" dirty="0">
                <a:effectLst/>
                <a:ea typeface="Times New Roman" panose="02020603050405020304" pitchFamily="18" charset="0"/>
                <a:cs typeface="Times New Roman" panose="02020603050405020304" pitchFamily="18" charset="0"/>
              </a:rPr>
              <a:t> </a:t>
            </a:r>
            <a:r>
              <a:rPr lang="de-AT" sz="1600" b="1" dirty="0">
                <a:effectLst/>
                <a:ea typeface="Times New Roman" panose="02020603050405020304" pitchFamily="18" charset="0"/>
                <a:cs typeface="Times New Roman" panose="02020603050405020304" pitchFamily="18" charset="0"/>
              </a:rPr>
              <a:t>u</a:t>
            </a:r>
            <a:r>
              <a:rPr lang="de-AT" sz="1600" b="1" spc="5" dirty="0">
                <a:effectLst/>
                <a:ea typeface="Times New Roman" panose="02020603050405020304" pitchFamily="18" charset="0"/>
                <a:cs typeface="Times New Roman" panose="02020603050405020304" pitchFamily="18" charset="0"/>
              </a:rPr>
              <a:t>n</a:t>
            </a:r>
            <a:r>
              <a:rPr lang="de-AT" sz="1600" b="1" dirty="0">
                <a:effectLst/>
                <a:ea typeface="Times New Roman" panose="02020603050405020304" pitchFamily="18" charset="0"/>
                <a:cs typeface="Times New Roman" panose="02020603050405020304" pitchFamily="18" charset="0"/>
              </a:rPr>
              <a:t>d</a:t>
            </a:r>
            <a:r>
              <a:rPr lang="de-AT" sz="1600" b="1" spc="250" dirty="0">
                <a:effectLst/>
                <a:ea typeface="Times New Roman" panose="02020603050405020304" pitchFamily="18" charset="0"/>
                <a:cs typeface="Times New Roman" panose="02020603050405020304" pitchFamily="18" charset="0"/>
              </a:rPr>
              <a:t> </a:t>
            </a:r>
            <a:r>
              <a:rPr lang="de-AT" sz="1600" b="1" dirty="0">
                <a:effectLst/>
                <a:ea typeface="Times New Roman" panose="02020603050405020304" pitchFamily="18" charset="0"/>
                <a:cs typeface="Times New Roman" panose="02020603050405020304" pitchFamily="18" charset="0"/>
              </a:rPr>
              <a:t>das</a:t>
            </a:r>
            <a:r>
              <a:rPr lang="de-AT" sz="1600" b="1" spc="250" dirty="0">
                <a:effectLst/>
                <a:ea typeface="Times New Roman" panose="02020603050405020304" pitchFamily="18" charset="0"/>
                <a:cs typeface="Times New Roman" panose="02020603050405020304" pitchFamily="18" charset="0"/>
              </a:rPr>
              <a:t> </a:t>
            </a:r>
            <a:r>
              <a:rPr lang="de-AT" sz="1600" b="1" dirty="0">
                <a:effectLst/>
                <a:ea typeface="Times New Roman" panose="02020603050405020304" pitchFamily="18" charset="0"/>
                <a:cs typeface="Times New Roman" panose="02020603050405020304" pitchFamily="18" charset="0"/>
              </a:rPr>
              <a:t>ga</a:t>
            </a:r>
            <a:r>
              <a:rPr lang="de-AT" sz="1600" b="1" spc="5" dirty="0">
                <a:effectLst/>
                <a:ea typeface="Times New Roman" panose="02020603050405020304" pitchFamily="18" charset="0"/>
                <a:cs typeface="Times New Roman" panose="02020603050405020304" pitchFamily="18" charset="0"/>
              </a:rPr>
              <a:t>n</a:t>
            </a:r>
            <a:r>
              <a:rPr lang="de-AT" sz="1600" b="1" dirty="0">
                <a:effectLst/>
                <a:ea typeface="Times New Roman" panose="02020603050405020304" pitchFamily="18" charset="0"/>
                <a:cs typeface="Times New Roman" panose="02020603050405020304" pitchFamily="18" charset="0"/>
              </a:rPr>
              <a:t>ze</a:t>
            </a:r>
            <a:r>
              <a:rPr lang="de-AT" sz="1600" b="1" spc="250" dirty="0">
                <a:effectLst/>
                <a:ea typeface="Times New Roman" panose="02020603050405020304" pitchFamily="18" charset="0"/>
                <a:cs typeface="Times New Roman" panose="02020603050405020304" pitchFamily="18" charset="0"/>
              </a:rPr>
              <a:t> </a:t>
            </a:r>
            <a:r>
              <a:rPr lang="de-AT" sz="1600" b="1" dirty="0">
                <a:effectLst/>
                <a:ea typeface="Times New Roman" panose="02020603050405020304" pitchFamily="18" charset="0"/>
                <a:cs typeface="Times New Roman" panose="02020603050405020304" pitchFamily="18" charset="0"/>
              </a:rPr>
              <a:t>chris</a:t>
            </a:r>
            <a:r>
              <a:rPr lang="de-AT" sz="1600" b="1" spc="5" dirty="0">
                <a:effectLst/>
                <a:ea typeface="Times New Roman" panose="02020603050405020304" pitchFamily="18" charset="0"/>
                <a:cs typeface="Times New Roman" panose="02020603050405020304" pitchFamily="18" charset="0"/>
              </a:rPr>
              <a:t>t</a:t>
            </a:r>
            <a:r>
              <a:rPr lang="de-AT" sz="1600" b="1" dirty="0">
                <a:effectLst/>
                <a:ea typeface="Times New Roman" panose="02020603050405020304" pitchFamily="18" charset="0"/>
                <a:cs typeface="Times New Roman" panose="02020603050405020304" pitchFamily="18" charset="0"/>
              </a:rPr>
              <a:t>liche</a:t>
            </a:r>
            <a:r>
              <a:rPr lang="de-AT" sz="1600" b="1" spc="250" dirty="0">
                <a:effectLst/>
                <a:ea typeface="Times New Roman" panose="02020603050405020304" pitchFamily="18" charset="0"/>
                <a:cs typeface="Times New Roman" panose="02020603050405020304" pitchFamily="18" charset="0"/>
              </a:rPr>
              <a:t> </a:t>
            </a:r>
            <a:r>
              <a:rPr lang="de-AT" sz="1600" b="1" dirty="0">
                <a:effectLst/>
                <a:ea typeface="Times New Roman" panose="02020603050405020304" pitchFamily="18" charset="0"/>
                <a:cs typeface="Times New Roman" panose="02020603050405020304" pitchFamily="18" charset="0"/>
              </a:rPr>
              <a:t>Ab</a:t>
            </a:r>
            <a:r>
              <a:rPr lang="de-AT" sz="1600" b="1" spc="5" dirty="0">
                <a:effectLst/>
                <a:ea typeface="Times New Roman" panose="02020603050405020304" pitchFamily="18" charset="0"/>
                <a:cs typeface="Times New Roman" panose="02020603050405020304" pitchFamily="18" charset="0"/>
              </a:rPr>
              <a:t>e</a:t>
            </a:r>
            <a:r>
              <a:rPr lang="de-AT" sz="1600" b="1" dirty="0">
                <a:effectLst/>
                <a:ea typeface="Times New Roman" panose="02020603050405020304" pitchFamily="18" charset="0"/>
                <a:cs typeface="Times New Roman" panose="02020603050405020304" pitchFamily="18" charset="0"/>
              </a:rPr>
              <a:t>ndland vor der</a:t>
            </a:r>
            <a:r>
              <a:rPr lang="de-AT" sz="1600" b="1" dirty="0">
                <a:ea typeface="Times New Roman" panose="02020603050405020304" pitchFamily="18" charset="0"/>
                <a:cs typeface="Times New Roman" panose="02020603050405020304" pitchFamily="18" charset="0"/>
              </a:rPr>
              <a:t> </a:t>
            </a:r>
            <a:r>
              <a:rPr lang="de-AT" sz="1600" b="1" dirty="0">
                <a:effectLst/>
                <a:ea typeface="Times New Roman" panose="02020603050405020304" pitchFamily="18" charset="0"/>
                <a:cs typeface="Times New Roman" panose="02020603050405020304" pitchFamily="18" charset="0"/>
              </a:rPr>
              <a:t>Bedroh</a:t>
            </a:r>
            <a:r>
              <a:rPr lang="de-AT" sz="1600" b="1" spc="5" dirty="0">
                <a:effectLst/>
                <a:ea typeface="Times New Roman" panose="02020603050405020304" pitchFamily="18" charset="0"/>
                <a:cs typeface="Times New Roman" panose="02020603050405020304" pitchFamily="18" charset="0"/>
              </a:rPr>
              <a:t>u</a:t>
            </a:r>
            <a:r>
              <a:rPr lang="de-AT" sz="1600" b="1" dirty="0">
                <a:effectLst/>
                <a:ea typeface="Times New Roman" panose="02020603050405020304" pitchFamily="18" charset="0"/>
                <a:cs typeface="Times New Roman" panose="02020603050405020304" pitchFamily="18" charset="0"/>
              </a:rPr>
              <a:t>ng durch ein</a:t>
            </a:r>
            <a:r>
              <a:rPr lang="de-AT" sz="1600" b="1" dirty="0">
                <a:ea typeface="Times New Roman" panose="02020603050405020304" pitchFamily="18" charset="0"/>
                <a:cs typeface="Times New Roman" panose="02020603050405020304" pitchFamily="18" charset="0"/>
              </a:rPr>
              <a:t> </a:t>
            </a:r>
            <a:r>
              <a:rPr lang="de-AT" sz="1600" b="1" spc="5" dirty="0">
                <a:effectLst/>
                <a:ea typeface="Times New Roman" panose="02020603050405020304" pitchFamily="18" charset="0"/>
                <a:cs typeface="Times New Roman" panose="02020603050405020304" pitchFamily="18" charset="0"/>
              </a:rPr>
              <a:t>f</a:t>
            </a:r>
            <a:r>
              <a:rPr lang="de-AT" sz="1600" b="1" dirty="0">
                <a:effectLst/>
                <a:ea typeface="Times New Roman" panose="02020603050405020304" pitchFamily="18" charset="0"/>
                <a:cs typeface="Times New Roman" panose="02020603050405020304" pitchFamily="18" charset="0"/>
              </a:rPr>
              <a:t>remdes </a:t>
            </a:r>
            <a:r>
              <a:rPr lang="de-AT" sz="1600" b="1" spc="5" dirty="0">
                <a:effectLst/>
                <a:ea typeface="Times New Roman" panose="02020603050405020304" pitchFamily="18" charset="0"/>
                <a:cs typeface="Times New Roman" panose="02020603050405020304" pitchFamily="18" charset="0"/>
              </a:rPr>
              <a:t>V</a:t>
            </a:r>
            <a:r>
              <a:rPr lang="de-AT" sz="1600" b="1" dirty="0">
                <a:effectLst/>
                <a:ea typeface="Times New Roman" panose="02020603050405020304" pitchFamily="18" charset="0"/>
                <a:cs typeface="Times New Roman" panose="02020603050405020304" pitchFamily="18" charset="0"/>
              </a:rPr>
              <a:t>olk ger</a:t>
            </a:r>
            <a:r>
              <a:rPr lang="de-AT" sz="1600" b="1" spc="5" dirty="0">
                <a:effectLst/>
                <a:ea typeface="Times New Roman" panose="02020603050405020304" pitchFamily="18" charset="0"/>
                <a:cs typeface="Times New Roman" panose="02020603050405020304" pitchFamily="18" charset="0"/>
              </a:rPr>
              <a:t>e</a:t>
            </a:r>
            <a:r>
              <a:rPr lang="de-AT" sz="1600" b="1" dirty="0">
                <a:effectLst/>
                <a:ea typeface="Times New Roman" panose="02020603050405020304" pitchFamily="18" charset="0"/>
                <a:cs typeface="Times New Roman" panose="02020603050405020304" pitchFamily="18" charset="0"/>
              </a:rPr>
              <a:t>tte</a:t>
            </a:r>
            <a:r>
              <a:rPr lang="de-AT" sz="1600" b="1" spc="-5" dirty="0">
                <a:effectLst/>
                <a:ea typeface="Times New Roman" panose="02020603050405020304" pitchFamily="18" charset="0"/>
                <a:cs typeface="Times New Roman" panose="02020603050405020304" pitchFamily="18" charset="0"/>
              </a:rPr>
              <a:t>t…</a:t>
            </a:r>
            <a:r>
              <a:rPr lang="de-AT" sz="1600" b="1" dirty="0">
                <a:effectLst/>
                <a:ea typeface="Times New Roman" panose="02020603050405020304" pitchFamily="18" charset="0"/>
                <a:cs typeface="Times New Roman" panose="02020603050405020304" pitchFamily="18" charset="0"/>
              </a:rPr>
              <a:t>“</a:t>
            </a:r>
            <a:endParaRPr lang="de-DE" sz="1600" b="1" dirty="0">
              <a:effectLst/>
              <a:ea typeface="Times New Roman" panose="02020603050405020304" pitchFamily="18" charset="0"/>
              <a:cs typeface="Times New Roman" panose="02020603050405020304" pitchFamily="18" charset="0"/>
            </a:endParaRPr>
          </a:p>
          <a:p>
            <a:pPr marL="762000" marR="57785">
              <a:lnSpc>
                <a:spcPct val="150000"/>
              </a:lnSpc>
              <a:spcAft>
                <a:spcPts val="1000"/>
              </a:spcAft>
              <a:tabLst>
                <a:tab pos="1460500" algn="l"/>
                <a:tab pos="1536700" algn="l"/>
                <a:tab pos="2044700" algn="l"/>
                <a:tab pos="2324100" algn="l"/>
                <a:tab pos="2565400" algn="l"/>
                <a:tab pos="2705100" algn="l"/>
                <a:tab pos="3175000" algn="l"/>
                <a:tab pos="3352800" algn="l"/>
                <a:tab pos="3492500" algn="l"/>
                <a:tab pos="4114800" algn="l"/>
                <a:tab pos="4368800" algn="l"/>
                <a:tab pos="4610100" algn="l"/>
                <a:tab pos="4889500" algn="l"/>
                <a:tab pos="5207000" algn="l"/>
                <a:tab pos="5359400" algn="l"/>
              </a:tabLst>
            </a:pPr>
            <a:endParaRPr lang="de-AT" b="1" spc="145" dirty="0">
              <a:effectLst/>
              <a:ea typeface="Times New Roman" panose="02020603050405020304" pitchFamily="18" charset="0"/>
              <a:cs typeface="Times New Roman" panose="02020603050405020304" pitchFamily="18" charset="0"/>
            </a:endParaRPr>
          </a:p>
          <a:p>
            <a:pPr marL="762000" marR="57785" algn="just">
              <a:lnSpc>
                <a:spcPct val="150000"/>
              </a:lnSpc>
              <a:spcAft>
                <a:spcPts val="1000"/>
              </a:spcAft>
              <a:tabLst>
                <a:tab pos="1460500" algn="l"/>
                <a:tab pos="1536700" algn="l"/>
                <a:tab pos="2044700" algn="l"/>
                <a:tab pos="2324100" algn="l"/>
                <a:tab pos="2565400" algn="l"/>
                <a:tab pos="2705100" algn="l"/>
                <a:tab pos="3175000" algn="l"/>
                <a:tab pos="3352800" algn="l"/>
                <a:tab pos="3492500" algn="l"/>
                <a:tab pos="4114800" algn="l"/>
                <a:tab pos="4368800" algn="l"/>
                <a:tab pos="4610100" algn="l"/>
                <a:tab pos="4889500" algn="l"/>
                <a:tab pos="5207000" algn="l"/>
                <a:tab pos="5359400" algn="l"/>
              </a:tabLst>
            </a:pPr>
            <a:endParaRPr lang="de-AT" b="1" spc="145" dirty="0">
              <a:ea typeface="Times New Roman" panose="02020603050405020304" pitchFamily="18" charset="0"/>
              <a:cs typeface="Times New Roman" panose="02020603050405020304" pitchFamily="18" charset="0"/>
            </a:endParaRPr>
          </a:p>
          <a:p>
            <a:pPr marL="762000" marR="57785" algn="just">
              <a:lnSpc>
                <a:spcPct val="150000"/>
              </a:lnSpc>
              <a:spcAft>
                <a:spcPts val="1000"/>
              </a:spcAft>
              <a:tabLst>
                <a:tab pos="1460500" algn="l"/>
                <a:tab pos="1536700" algn="l"/>
                <a:tab pos="2044700" algn="l"/>
                <a:tab pos="2324100" algn="l"/>
                <a:tab pos="2565400" algn="l"/>
                <a:tab pos="2705100" algn="l"/>
                <a:tab pos="3175000" algn="l"/>
                <a:tab pos="3352800" algn="l"/>
                <a:tab pos="3492500" algn="l"/>
                <a:tab pos="4114800" algn="l"/>
                <a:tab pos="4368800" algn="l"/>
                <a:tab pos="4610100" algn="l"/>
                <a:tab pos="4889500" algn="l"/>
                <a:tab pos="5207000" algn="l"/>
                <a:tab pos="5359400" algn="l"/>
              </a:tabLst>
            </a:pPr>
            <a:endParaRPr lang="de-AT" b="1" spc="145" dirty="0">
              <a:effectLst/>
              <a:ea typeface="Times New Roman" panose="02020603050405020304" pitchFamily="18" charset="0"/>
              <a:cs typeface="Times New Roman" panose="02020603050405020304" pitchFamily="18" charset="0"/>
            </a:endParaRPr>
          </a:p>
          <a:p>
            <a:pPr marL="762000" marR="57785" algn="just">
              <a:lnSpc>
                <a:spcPct val="150000"/>
              </a:lnSpc>
              <a:spcAft>
                <a:spcPts val="1000"/>
              </a:spcAft>
              <a:tabLst>
                <a:tab pos="1460500" algn="l"/>
                <a:tab pos="1536700" algn="l"/>
                <a:tab pos="2044700" algn="l"/>
                <a:tab pos="2324100" algn="l"/>
                <a:tab pos="2565400" algn="l"/>
                <a:tab pos="2705100" algn="l"/>
                <a:tab pos="3175000" algn="l"/>
                <a:tab pos="3352800" algn="l"/>
                <a:tab pos="3492500" algn="l"/>
                <a:tab pos="4114800" algn="l"/>
                <a:tab pos="4368800" algn="l"/>
                <a:tab pos="4610100" algn="l"/>
                <a:tab pos="4889500" algn="l"/>
                <a:tab pos="5207000" algn="l"/>
                <a:tab pos="5359400" algn="l"/>
              </a:tabLst>
            </a:pPr>
            <a:endParaRPr lang="de-AT" sz="1400" b="1" spc="145" dirty="0">
              <a:ea typeface="Times New Roman" panose="02020603050405020304" pitchFamily="18" charset="0"/>
              <a:cs typeface="Times New Roman" panose="02020603050405020304" pitchFamily="18" charset="0"/>
            </a:endParaRPr>
          </a:p>
          <a:p>
            <a:endParaRPr lang="de-AT" b="1" spc="145" dirty="0">
              <a:ea typeface="Times New Roman" panose="02020603050405020304" pitchFamily="18" charset="0"/>
              <a:cs typeface="Times New Roman" panose="02020603050405020304" pitchFamily="18" charset="0"/>
            </a:endParaRPr>
          </a:p>
          <a:p>
            <a:endParaRPr lang="de-AT" sz="1800" b="1" spc="145" dirty="0">
              <a:effectLst/>
              <a:ea typeface="Times New Roman" panose="02020603050405020304" pitchFamily="18" charset="0"/>
              <a:cs typeface="Times New Roman" panose="02020603050405020304" pitchFamily="18" charset="0"/>
            </a:endParaRPr>
          </a:p>
          <a:p>
            <a:endParaRPr lang="de-AT" b="1" spc="145" dirty="0">
              <a:ea typeface="Times New Roman" panose="02020603050405020304" pitchFamily="18" charset="0"/>
              <a:cs typeface="Times New Roman" panose="02020603050405020304" pitchFamily="18" charset="0"/>
            </a:endParaRPr>
          </a:p>
          <a:p>
            <a:endParaRPr lang="de-AT" sz="1800" b="1" spc="145" dirty="0">
              <a:effectLst/>
              <a:ea typeface="Times New Roman" panose="02020603050405020304" pitchFamily="18" charset="0"/>
              <a:cs typeface="Times New Roman" panose="02020603050405020304" pitchFamily="18" charset="0"/>
            </a:endParaRPr>
          </a:p>
          <a:p>
            <a:endParaRPr lang="de-AT" b="1" spc="145" dirty="0">
              <a:ea typeface="Times New Roman" panose="02020603050405020304" pitchFamily="18" charset="0"/>
              <a:cs typeface="Times New Roman" panose="02020603050405020304" pitchFamily="18" charset="0"/>
            </a:endParaRPr>
          </a:p>
          <a:p>
            <a:endParaRPr lang="de-AT" sz="1800" b="1" spc="145" dirty="0">
              <a:effectLst/>
              <a:ea typeface="Times New Roman" panose="02020603050405020304" pitchFamily="18" charset="0"/>
              <a:cs typeface="Times New Roman" panose="02020603050405020304" pitchFamily="18" charset="0"/>
            </a:endParaRPr>
          </a:p>
          <a:p>
            <a:endParaRPr lang="de-AT" b="1" spc="145" dirty="0">
              <a:ea typeface="Times New Roman" panose="02020603050405020304" pitchFamily="18" charset="0"/>
              <a:cs typeface="Times New Roman" panose="02020603050405020304" pitchFamily="18" charset="0"/>
            </a:endParaRPr>
          </a:p>
          <a:p>
            <a:endParaRPr lang="de-AT" sz="1800" b="1" spc="145" dirty="0">
              <a:effectLst/>
              <a:ea typeface="Times New Roman" panose="02020603050405020304" pitchFamily="18" charset="0"/>
              <a:cs typeface="Times New Roman" panose="02020603050405020304" pitchFamily="18" charset="0"/>
            </a:endParaRPr>
          </a:p>
          <a:p>
            <a:endParaRPr lang="de-DE" sz="1800" b="1" dirty="0">
              <a:effectLst/>
              <a:ea typeface="Times New Roman" panose="02020603050405020304" pitchFamily="18" charset="0"/>
              <a:cs typeface="Times New Roman" panose="02020603050405020304" pitchFamily="18" charset="0"/>
            </a:endParaRPr>
          </a:p>
        </p:txBody>
      </p:sp>
      <p:sp>
        <p:nvSpPr>
          <p:cNvPr id="8" name="Graphic 11">
            <a:extLst>
              <a:ext uri="{FF2B5EF4-FFF2-40B4-BE49-F238E27FC236}">
                <a16:creationId xmlns:a16="http://schemas.microsoft.com/office/drawing/2014/main" id="{47E1C001-8723-4B88-8EBE-806CB610999D}"/>
              </a:ext>
            </a:extLst>
          </p:cNvPr>
          <p:cNvSpPr>
            <a:spLocks/>
          </p:cNvSpPr>
          <p:nvPr/>
        </p:nvSpPr>
        <p:spPr>
          <a:xfrm>
            <a:off x="917575" y="7352030"/>
            <a:ext cx="5755640" cy="1270"/>
          </a:xfrm>
          <a:custGeom>
            <a:avLst/>
            <a:gdLst/>
            <a:ahLst/>
            <a:cxnLst/>
            <a:rect l="l" t="t" r="r" b="b"/>
            <a:pathLst>
              <a:path w="5755640" h="1270">
                <a:moveTo>
                  <a:pt x="5755640" y="0"/>
                </a:moveTo>
                <a:lnTo>
                  <a:pt x="0" y="0"/>
                </a:lnTo>
                <a:lnTo>
                  <a:pt x="0" y="1269"/>
                </a:lnTo>
                <a:lnTo>
                  <a:pt x="5755640" y="1269"/>
                </a:lnTo>
                <a:lnTo>
                  <a:pt x="5755640" y="0"/>
                </a:lnTo>
                <a:close/>
              </a:path>
            </a:pathLst>
          </a:custGeom>
          <a:solidFill>
            <a:srgbClr val="333333"/>
          </a:solidFill>
        </p:spPr>
        <p:txBody>
          <a:bodyPr wrap="square" lIns="0" tIns="0" rIns="0" bIns="0" rtlCol="0">
            <a:prstTxWarp prst="textNoShape">
              <a:avLst/>
            </a:prstTxWarp>
            <a:noAutofit/>
          </a:bodyPr>
          <a:lstStyle/>
          <a:p>
            <a:endParaRPr lang="de-DE"/>
          </a:p>
        </p:txBody>
      </p:sp>
    </p:spTree>
    <p:extLst>
      <p:ext uri="{BB962C8B-B14F-4D97-AF65-F5344CB8AC3E}">
        <p14:creationId xmlns:p14="http://schemas.microsoft.com/office/powerpoint/2010/main" val="57241334"/>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6386010" y="842705"/>
            <a:ext cx="248786" cy="369332"/>
          </a:xfrm>
          <a:prstGeom prst="rect">
            <a:avLst/>
          </a:prstGeom>
        </p:spPr>
        <p:txBody>
          <a:bodyPr wrap="none">
            <a:spAutoFit/>
          </a:bodyPr>
          <a:lstStyle/>
          <a:p>
            <a:r>
              <a:rPr lang="de-DE" b="1" dirty="0"/>
              <a:t> </a:t>
            </a:r>
          </a:p>
        </p:txBody>
      </p:sp>
      <p:sp>
        <p:nvSpPr>
          <p:cNvPr id="6" name="Textfeld 5">
            <a:extLst>
              <a:ext uri="{FF2B5EF4-FFF2-40B4-BE49-F238E27FC236}">
                <a16:creationId xmlns:a16="http://schemas.microsoft.com/office/drawing/2014/main" id="{C08B7C9F-8B08-434A-9BA3-64CC898F991F}"/>
              </a:ext>
            </a:extLst>
          </p:cNvPr>
          <p:cNvSpPr txBox="1"/>
          <p:nvPr/>
        </p:nvSpPr>
        <p:spPr>
          <a:xfrm>
            <a:off x="584792" y="289012"/>
            <a:ext cx="10409274" cy="8771632"/>
          </a:xfrm>
          <a:prstGeom prst="rect">
            <a:avLst/>
          </a:prstGeom>
          <a:noFill/>
        </p:spPr>
        <p:txBody>
          <a:bodyPr wrap="square" rtlCol="0">
            <a:spAutoFit/>
          </a:bodyPr>
          <a:lstStyle/>
          <a:p>
            <a:r>
              <a:rPr lang="de-DE" sz="2000" b="1" dirty="0"/>
              <a:t>         Die Zeit der autoritären Diktatur   SCHULE untern KRUCKENKREUZ</a:t>
            </a:r>
          </a:p>
          <a:p>
            <a:endParaRPr lang="de-DE" sz="1400" b="1" dirty="0"/>
          </a:p>
          <a:p>
            <a:endParaRPr lang="de-DE" b="1" dirty="0"/>
          </a:p>
          <a:p>
            <a:r>
              <a:rPr lang="de-AT" b="1" spc="205" dirty="0">
                <a:latin typeface="Trebuchet MS" panose="020B0603020202020204" pitchFamily="34" charset="0"/>
              </a:rPr>
              <a:t>        Ausgewählte Beispiele für neue Inhalte bei Lehrbüchern</a:t>
            </a:r>
          </a:p>
          <a:p>
            <a:r>
              <a:rPr lang="de-AT" b="1" spc="205" dirty="0">
                <a:latin typeface="Trebuchet MS" panose="020B0603020202020204" pitchFamily="34" charset="0"/>
              </a:rPr>
              <a:t> </a:t>
            </a:r>
          </a:p>
          <a:p>
            <a:pPr marL="762000" marR="57785" algn="just">
              <a:lnSpc>
                <a:spcPct val="150000"/>
              </a:lnSpc>
              <a:spcAft>
                <a:spcPts val="1000"/>
              </a:spcAft>
              <a:tabLst>
                <a:tab pos="1460500" algn="l"/>
                <a:tab pos="1536700" algn="l"/>
                <a:tab pos="2044700" algn="l"/>
                <a:tab pos="2324100" algn="l"/>
                <a:tab pos="2565400" algn="l"/>
                <a:tab pos="2705100" algn="l"/>
                <a:tab pos="3175000" algn="l"/>
                <a:tab pos="3352800" algn="l"/>
                <a:tab pos="3492500" algn="l"/>
                <a:tab pos="4114800" algn="l"/>
                <a:tab pos="4368800" algn="l"/>
                <a:tab pos="4610100" algn="l"/>
                <a:tab pos="4889500" algn="l"/>
                <a:tab pos="5207000" algn="l"/>
                <a:tab pos="5359400" algn="l"/>
              </a:tabLst>
            </a:pPr>
            <a:r>
              <a:rPr lang="de-AT" b="1" spc="145" dirty="0">
                <a:effectLst/>
                <a:ea typeface="Times New Roman" panose="02020603050405020304" pitchFamily="18" charset="0"/>
                <a:cs typeface="Times New Roman" panose="02020603050405020304" pitchFamily="18" charset="0"/>
              </a:rPr>
              <a:t>Topos 5: ABKEHR VON DER PARLAMENTARISCHEN DEMOKRATIE</a:t>
            </a:r>
          </a:p>
          <a:p>
            <a:pPr marL="762000" marR="57785">
              <a:lnSpc>
                <a:spcPct val="150000"/>
              </a:lnSpc>
              <a:spcAft>
                <a:spcPts val="1000"/>
              </a:spcAft>
              <a:tabLst>
                <a:tab pos="1270000" algn="l"/>
                <a:tab pos="1841500" algn="l"/>
                <a:tab pos="2286000" algn="l"/>
                <a:tab pos="2641600" algn="l"/>
                <a:tab pos="3009900" algn="l"/>
                <a:tab pos="3606800" algn="l"/>
                <a:tab pos="3695700" algn="l"/>
                <a:tab pos="4025900" algn="l"/>
                <a:tab pos="4114800" algn="l"/>
                <a:tab pos="4419600" algn="l"/>
                <a:tab pos="4546600" algn="l"/>
                <a:tab pos="4902200" algn="l"/>
                <a:tab pos="5359400" algn="l"/>
              </a:tabLst>
            </a:pPr>
            <a:r>
              <a:rPr lang="de-AT" sz="1600" dirty="0">
                <a:effectLst/>
                <a:latin typeface="+mj-lt"/>
                <a:ea typeface="Times New Roman" panose="02020603050405020304" pitchFamily="18" charset="0"/>
                <a:cs typeface="Times New Roman" panose="02020603050405020304" pitchFamily="18" charset="0"/>
              </a:rPr>
              <a:t>Im Lehrbuch zur Vaterlandskunde war das Folgende zu lesen:</a:t>
            </a:r>
          </a:p>
          <a:p>
            <a:pPr marL="762000" marR="57785">
              <a:lnSpc>
                <a:spcPct val="150000"/>
              </a:lnSpc>
              <a:spcAft>
                <a:spcPts val="1000"/>
              </a:spcAft>
              <a:tabLst>
                <a:tab pos="1270000" algn="l"/>
                <a:tab pos="1841500" algn="l"/>
                <a:tab pos="2286000" algn="l"/>
                <a:tab pos="2641600" algn="l"/>
                <a:tab pos="3009900" algn="l"/>
                <a:tab pos="3606800" algn="l"/>
                <a:tab pos="3695700" algn="l"/>
                <a:tab pos="4025900" algn="l"/>
                <a:tab pos="4114800" algn="l"/>
                <a:tab pos="4419600" algn="l"/>
                <a:tab pos="4546600" algn="l"/>
                <a:tab pos="4902200" algn="l"/>
                <a:tab pos="5359400" algn="l"/>
              </a:tabLst>
            </a:pPr>
            <a:r>
              <a:rPr lang="de-AT" sz="1600" b="1" dirty="0">
                <a:effectLst/>
                <a:latin typeface="+mj-lt"/>
                <a:ea typeface="Times New Roman" panose="02020603050405020304" pitchFamily="18" charset="0"/>
                <a:cs typeface="Times New Roman" panose="02020603050405020304" pitchFamily="18" charset="0"/>
              </a:rPr>
              <a:t>“…Der </a:t>
            </a:r>
            <a:r>
              <a:rPr lang="de-AT" sz="1600" b="1" spc="-225" dirty="0">
                <a:effectLst/>
                <a:latin typeface="+mj-lt"/>
                <a:ea typeface="Times New Roman" panose="02020603050405020304" pitchFamily="18" charset="0"/>
                <a:cs typeface="Times New Roman" panose="02020603050405020304" pitchFamily="18" charset="0"/>
              </a:rPr>
              <a:t> </a:t>
            </a:r>
            <a:r>
              <a:rPr lang="de-AT" sz="1600" b="1" dirty="0">
                <a:effectLst/>
                <a:latin typeface="+mj-lt"/>
                <a:ea typeface="Times New Roman" panose="02020603050405020304" pitchFamily="18" charset="0"/>
                <a:cs typeface="Times New Roman" panose="02020603050405020304" pitchFamily="18" charset="0"/>
              </a:rPr>
              <a:t>Zustand </a:t>
            </a:r>
            <a:r>
              <a:rPr lang="de-AT" sz="1600" b="1" spc="-225" dirty="0">
                <a:effectLst/>
                <a:latin typeface="+mj-lt"/>
                <a:ea typeface="Times New Roman" panose="02020603050405020304" pitchFamily="18" charset="0"/>
                <a:cs typeface="Times New Roman" panose="02020603050405020304" pitchFamily="18" charset="0"/>
              </a:rPr>
              <a:t> </a:t>
            </a:r>
            <a:r>
              <a:rPr lang="de-AT" sz="1600" b="1" dirty="0">
                <a:effectLst/>
                <a:latin typeface="+mj-lt"/>
                <a:ea typeface="Times New Roman" panose="02020603050405020304" pitchFamily="18" charset="0"/>
                <a:cs typeface="Times New Roman" panose="02020603050405020304" pitchFamily="18" charset="0"/>
              </a:rPr>
              <a:t>der </a:t>
            </a:r>
            <a:r>
              <a:rPr lang="de-AT" sz="1600" b="1" spc="-225" dirty="0">
                <a:effectLst/>
                <a:latin typeface="+mj-lt"/>
                <a:ea typeface="Times New Roman" panose="02020603050405020304" pitchFamily="18" charset="0"/>
                <a:cs typeface="Times New Roman" panose="02020603050405020304" pitchFamily="18" charset="0"/>
              </a:rPr>
              <a:t> </a:t>
            </a:r>
            <a:r>
              <a:rPr lang="de-AT" sz="1600" b="1" dirty="0">
                <a:effectLst/>
                <a:latin typeface="+mj-lt"/>
                <a:ea typeface="Times New Roman" panose="02020603050405020304" pitchFamily="18" charset="0"/>
                <a:cs typeface="Times New Roman" panose="02020603050405020304" pitchFamily="18" charset="0"/>
              </a:rPr>
              <a:t>Parteienzerklüftung </a:t>
            </a:r>
            <a:r>
              <a:rPr lang="de-AT" sz="1600" b="1" spc="-225" dirty="0">
                <a:effectLst/>
                <a:latin typeface="+mj-lt"/>
                <a:ea typeface="Times New Roman" panose="02020603050405020304" pitchFamily="18" charset="0"/>
                <a:cs typeface="Times New Roman" panose="02020603050405020304" pitchFamily="18" charset="0"/>
              </a:rPr>
              <a:t> </a:t>
            </a:r>
            <a:r>
              <a:rPr lang="de-AT" sz="1600" b="1" dirty="0">
                <a:effectLst/>
                <a:latin typeface="+mj-lt"/>
                <a:ea typeface="Times New Roman" panose="02020603050405020304" pitchFamily="18" charset="0"/>
                <a:cs typeface="Times New Roman" panose="02020603050405020304" pitchFamily="18" charset="0"/>
              </a:rPr>
              <a:t>wurde </a:t>
            </a:r>
            <a:r>
              <a:rPr lang="de-AT" sz="1600" b="1" spc="-225" dirty="0">
                <a:effectLst/>
                <a:latin typeface="+mj-lt"/>
                <a:ea typeface="Times New Roman" panose="02020603050405020304" pitchFamily="18" charset="0"/>
                <a:cs typeface="Times New Roman" panose="02020603050405020304" pitchFamily="18" charset="0"/>
              </a:rPr>
              <a:t> </a:t>
            </a:r>
            <a:r>
              <a:rPr lang="de-AT" sz="1600" b="1" dirty="0">
                <a:effectLst/>
                <a:latin typeface="+mj-lt"/>
                <a:ea typeface="Times New Roman" panose="02020603050405020304" pitchFamily="18" charset="0"/>
                <a:cs typeface="Times New Roman" panose="02020603050405020304" pitchFamily="18" charset="0"/>
              </a:rPr>
              <a:t>von einem gr</a:t>
            </a:r>
            <a:r>
              <a:rPr lang="de-AT" sz="1600" b="1" spc="5" dirty="0">
                <a:effectLst/>
                <a:latin typeface="+mj-lt"/>
                <a:ea typeface="Times New Roman" panose="02020603050405020304" pitchFamily="18" charset="0"/>
                <a:cs typeface="Times New Roman" panose="02020603050405020304" pitchFamily="18" charset="0"/>
              </a:rPr>
              <a:t>o</a:t>
            </a:r>
            <a:r>
              <a:rPr lang="de-AT" sz="1600" b="1" dirty="0">
                <a:effectLst/>
                <a:latin typeface="+mj-lt"/>
                <a:ea typeface="Times New Roman" panose="02020603050405020304" pitchFamily="18" charset="0"/>
                <a:cs typeface="Times New Roman" panose="02020603050405020304" pitchFamily="18" charset="0"/>
              </a:rPr>
              <a:t>ßen Teil der Be</a:t>
            </a:r>
            <a:r>
              <a:rPr lang="de-AT" sz="1600" b="1" spc="5" dirty="0">
                <a:effectLst/>
                <a:latin typeface="+mj-lt"/>
                <a:ea typeface="Times New Roman" panose="02020603050405020304" pitchFamily="18" charset="0"/>
                <a:cs typeface="Times New Roman" panose="02020603050405020304" pitchFamily="18" charset="0"/>
              </a:rPr>
              <a:t>v</a:t>
            </a:r>
            <a:r>
              <a:rPr lang="de-AT" sz="1600" b="1" dirty="0">
                <a:effectLst/>
                <a:latin typeface="+mj-lt"/>
                <a:ea typeface="Times New Roman" panose="02020603050405020304" pitchFamily="18" charset="0"/>
                <a:cs typeface="Times New Roman" panose="02020603050405020304" pitchFamily="18" charset="0"/>
              </a:rPr>
              <a:t>ölkerung immer</a:t>
            </a:r>
            <a:r>
              <a:rPr lang="de-AT" sz="1600" b="1" dirty="0">
                <a:latin typeface="+mj-lt"/>
                <a:ea typeface="Times New Roman" panose="02020603050405020304" pitchFamily="18" charset="0"/>
                <a:cs typeface="Times New Roman" panose="02020603050405020304" pitchFamily="18" charset="0"/>
              </a:rPr>
              <a:t> </a:t>
            </a:r>
            <a:r>
              <a:rPr lang="de-AT" sz="1600" b="1" dirty="0">
                <a:effectLst/>
                <a:latin typeface="+mj-lt"/>
                <a:ea typeface="Times New Roman" panose="02020603050405020304" pitchFamily="18" charset="0"/>
                <a:cs typeface="Times New Roman" panose="02020603050405020304" pitchFamily="18" charset="0"/>
              </a:rPr>
              <a:t>me</a:t>
            </a:r>
            <a:r>
              <a:rPr lang="de-AT" sz="1600" b="1" spc="5" dirty="0">
                <a:effectLst/>
                <a:latin typeface="+mj-lt"/>
                <a:ea typeface="Times New Roman" panose="02020603050405020304" pitchFamily="18" charset="0"/>
                <a:cs typeface="Times New Roman" panose="02020603050405020304" pitchFamily="18" charset="0"/>
              </a:rPr>
              <a:t>h</a:t>
            </a:r>
            <a:r>
              <a:rPr lang="de-AT" sz="1600" b="1" dirty="0">
                <a:effectLst/>
                <a:latin typeface="+mj-lt"/>
                <a:ea typeface="Times New Roman" panose="02020603050405020304" pitchFamily="18" charset="0"/>
                <a:cs typeface="Times New Roman" panose="02020603050405020304" pitchFamily="18" charset="0"/>
              </a:rPr>
              <a:t>r als</a:t>
            </a:r>
            <a:r>
              <a:rPr lang="de-AT" sz="1600" b="1" dirty="0">
                <a:latin typeface="+mj-lt"/>
                <a:ea typeface="Times New Roman" panose="02020603050405020304" pitchFamily="18" charset="0"/>
                <a:cs typeface="Times New Roman" panose="02020603050405020304" pitchFamily="18" charset="0"/>
              </a:rPr>
              <a:t> </a:t>
            </a:r>
            <a:r>
              <a:rPr lang="de-AT" sz="1600" b="1" dirty="0">
                <a:effectLst/>
                <a:latin typeface="+mj-lt"/>
                <a:ea typeface="Times New Roman" panose="02020603050405020304" pitchFamily="18" charset="0"/>
                <a:cs typeface="Times New Roman" panose="02020603050405020304" pitchFamily="18" charset="0"/>
              </a:rPr>
              <a:t>s</a:t>
            </a:r>
            <a:r>
              <a:rPr lang="de-AT" sz="1600" b="1" spc="5" dirty="0">
                <a:effectLst/>
                <a:latin typeface="+mj-lt"/>
                <a:ea typeface="Times New Roman" panose="02020603050405020304" pitchFamily="18" charset="0"/>
                <a:cs typeface="Times New Roman" panose="02020603050405020304" pitchFamily="18" charset="0"/>
              </a:rPr>
              <a:t>c</a:t>
            </a:r>
            <a:r>
              <a:rPr lang="de-AT" sz="1600" b="1" dirty="0">
                <a:effectLst/>
                <a:latin typeface="+mj-lt"/>
                <a:ea typeface="Times New Roman" panose="02020603050405020304" pitchFamily="18" charset="0"/>
                <a:cs typeface="Times New Roman" panose="02020603050405020304" pitchFamily="18" charset="0"/>
              </a:rPr>
              <a:t>hädlich empfunden,</a:t>
            </a:r>
            <a:r>
              <a:rPr lang="de-AT" sz="1600" b="1" spc="295" dirty="0">
                <a:effectLst/>
                <a:latin typeface="+mj-lt"/>
                <a:ea typeface="Times New Roman" panose="02020603050405020304" pitchFamily="18" charset="0"/>
                <a:cs typeface="Times New Roman" panose="02020603050405020304" pitchFamily="18" charset="0"/>
              </a:rPr>
              <a:t> </a:t>
            </a:r>
            <a:r>
              <a:rPr lang="de-AT" sz="1600" b="1" dirty="0">
                <a:effectLst/>
                <a:latin typeface="+mj-lt"/>
                <a:ea typeface="Times New Roman" panose="02020603050405020304" pitchFamily="18" charset="0"/>
                <a:cs typeface="Times New Roman" panose="02020603050405020304" pitchFamily="18" charset="0"/>
              </a:rPr>
              <a:t>daher</a:t>
            </a:r>
            <a:r>
              <a:rPr lang="de-AT" sz="1600" b="1" spc="295" dirty="0">
                <a:effectLst/>
                <a:latin typeface="+mj-lt"/>
                <a:ea typeface="Times New Roman" panose="02020603050405020304" pitchFamily="18" charset="0"/>
                <a:cs typeface="Times New Roman" panose="02020603050405020304" pitchFamily="18" charset="0"/>
              </a:rPr>
              <a:t> </a:t>
            </a:r>
            <a:r>
              <a:rPr lang="de-AT" sz="1600" b="1" dirty="0">
                <a:effectLst/>
                <a:latin typeface="+mj-lt"/>
                <a:ea typeface="Times New Roman" panose="02020603050405020304" pitchFamily="18" charset="0"/>
                <a:cs typeface="Times New Roman" panose="02020603050405020304" pitchFamily="18" charset="0"/>
              </a:rPr>
              <a:t>v</a:t>
            </a:r>
            <a:r>
              <a:rPr lang="de-AT" sz="1600" b="1" spc="-5" dirty="0">
                <a:effectLst/>
                <a:latin typeface="+mj-lt"/>
                <a:ea typeface="Times New Roman" panose="02020603050405020304" pitchFamily="18" charset="0"/>
                <a:cs typeface="Times New Roman" panose="02020603050405020304" pitchFamily="18" charset="0"/>
              </a:rPr>
              <a:t>e</a:t>
            </a:r>
            <a:r>
              <a:rPr lang="de-AT" sz="1600" b="1" dirty="0">
                <a:effectLst/>
                <a:latin typeface="+mj-lt"/>
                <a:ea typeface="Times New Roman" panose="02020603050405020304" pitchFamily="18" charset="0"/>
                <a:cs typeface="Times New Roman" panose="02020603050405020304" pitchFamily="18" charset="0"/>
              </a:rPr>
              <a:t>rlangte</a:t>
            </a:r>
            <a:r>
              <a:rPr lang="de-AT" sz="1600" b="1" spc="295" dirty="0">
                <a:effectLst/>
                <a:latin typeface="+mj-lt"/>
                <a:ea typeface="Times New Roman" panose="02020603050405020304" pitchFamily="18" charset="0"/>
                <a:cs typeface="Times New Roman" panose="02020603050405020304" pitchFamily="18" charset="0"/>
              </a:rPr>
              <a:t> </a:t>
            </a:r>
            <a:r>
              <a:rPr lang="de-AT" sz="1600" b="1" dirty="0">
                <a:effectLst/>
                <a:latin typeface="+mj-lt"/>
                <a:ea typeface="Times New Roman" panose="02020603050405020304" pitchFamily="18" charset="0"/>
                <a:cs typeface="Times New Roman" panose="02020603050405020304" pitchFamily="18" charset="0"/>
              </a:rPr>
              <a:t>man</a:t>
            </a:r>
            <a:r>
              <a:rPr lang="de-AT" sz="1600" b="1" spc="295" dirty="0">
                <a:effectLst/>
                <a:latin typeface="+mj-lt"/>
                <a:ea typeface="Times New Roman" panose="02020603050405020304" pitchFamily="18" charset="0"/>
                <a:cs typeface="Times New Roman" panose="02020603050405020304" pitchFamily="18" charset="0"/>
              </a:rPr>
              <a:t> </a:t>
            </a:r>
            <a:r>
              <a:rPr lang="de-AT" sz="1600" b="1" dirty="0">
                <a:effectLst/>
                <a:latin typeface="+mj-lt"/>
                <a:ea typeface="Times New Roman" panose="02020603050405020304" pitchFamily="18" charset="0"/>
                <a:cs typeface="Times New Roman" panose="02020603050405020304" pitchFamily="18" charset="0"/>
              </a:rPr>
              <a:t>die</a:t>
            </a:r>
            <a:r>
              <a:rPr lang="de-AT" sz="1600" b="1" spc="295" dirty="0">
                <a:effectLst/>
                <a:latin typeface="+mj-lt"/>
                <a:ea typeface="Times New Roman" panose="02020603050405020304" pitchFamily="18" charset="0"/>
                <a:cs typeface="Times New Roman" panose="02020603050405020304" pitchFamily="18" charset="0"/>
              </a:rPr>
              <a:t> </a:t>
            </a:r>
            <a:r>
              <a:rPr lang="de-AT" sz="1600" b="1" dirty="0">
                <a:effectLst/>
                <a:latin typeface="+mj-lt"/>
                <a:ea typeface="Times New Roman" panose="02020603050405020304" pitchFamily="18" charset="0"/>
                <a:cs typeface="Times New Roman" panose="02020603050405020304" pitchFamily="18" charset="0"/>
              </a:rPr>
              <a:t>A</a:t>
            </a:r>
            <a:r>
              <a:rPr lang="de-AT" sz="1600" b="1" spc="-5" dirty="0">
                <a:effectLst/>
                <a:latin typeface="+mj-lt"/>
                <a:ea typeface="Times New Roman" panose="02020603050405020304" pitchFamily="18" charset="0"/>
                <a:cs typeface="Times New Roman" panose="02020603050405020304" pitchFamily="18" charset="0"/>
              </a:rPr>
              <a:t>b</a:t>
            </a:r>
            <a:r>
              <a:rPr lang="de-AT" sz="1600" b="1" dirty="0">
                <a:effectLst/>
                <a:latin typeface="+mj-lt"/>
                <a:ea typeface="Times New Roman" panose="02020603050405020304" pitchFamily="18" charset="0"/>
                <a:cs typeface="Times New Roman" panose="02020603050405020304" pitchFamily="18" charset="0"/>
              </a:rPr>
              <a:t>schaffung</a:t>
            </a:r>
            <a:r>
              <a:rPr lang="de-AT" sz="1600" b="1" spc="295" dirty="0">
                <a:effectLst/>
                <a:latin typeface="+mj-lt"/>
                <a:ea typeface="Times New Roman" panose="02020603050405020304" pitchFamily="18" charset="0"/>
                <a:cs typeface="Times New Roman" panose="02020603050405020304" pitchFamily="18" charset="0"/>
              </a:rPr>
              <a:t> </a:t>
            </a:r>
            <a:r>
              <a:rPr lang="de-AT" sz="1600" b="1" dirty="0">
                <a:effectLst/>
                <a:latin typeface="+mj-lt"/>
                <a:ea typeface="Times New Roman" panose="02020603050405020304" pitchFamily="18" charset="0"/>
                <a:cs typeface="Times New Roman" panose="02020603050405020304" pitchFamily="18" charset="0"/>
              </a:rPr>
              <a:t>der</a:t>
            </a:r>
            <a:r>
              <a:rPr lang="de-AT" sz="1600" b="1" spc="295" dirty="0">
                <a:effectLst/>
                <a:latin typeface="+mj-lt"/>
                <a:ea typeface="Times New Roman" panose="02020603050405020304" pitchFamily="18" charset="0"/>
                <a:cs typeface="Times New Roman" panose="02020603050405020304" pitchFamily="18" charset="0"/>
              </a:rPr>
              <a:t> </a:t>
            </a:r>
            <a:r>
              <a:rPr lang="de-AT" sz="1600" b="1" dirty="0">
                <a:effectLst/>
                <a:latin typeface="+mj-lt"/>
                <a:ea typeface="Times New Roman" panose="02020603050405020304" pitchFamily="18" charset="0"/>
                <a:cs typeface="Times New Roman" panose="02020603050405020304" pitchFamily="18" charset="0"/>
              </a:rPr>
              <a:t>Par</a:t>
            </a:r>
            <a:r>
              <a:rPr lang="de-AT" sz="1600" b="1" spc="-5" dirty="0">
                <a:effectLst/>
                <a:latin typeface="+mj-lt"/>
                <a:ea typeface="Times New Roman" panose="02020603050405020304" pitchFamily="18" charset="0"/>
                <a:cs typeface="Times New Roman" panose="02020603050405020304" pitchFamily="18" charset="0"/>
              </a:rPr>
              <a:t>t</a:t>
            </a:r>
            <a:r>
              <a:rPr lang="de-AT" sz="1600" b="1" dirty="0">
                <a:effectLst/>
                <a:latin typeface="+mj-lt"/>
                <a:ea typeface="Times New Roman" panose="02020603050405020304" pitchFamily="18" charset="0"/>
                <a:cs typeface="Times New Roman" panose="02020603050405020304" pitchFamily="18" charset="0"/>
              </a:rPr>
              <a:t>eienherrschaft…“. </a:t>
            </a:r>
            <a:r>
              <a:rPr lang="de-AT" sz="1600" b="1" spc="120" dirty="0">
                <a:effectLst/>
                <a:latin typeface="+mj-lt"/>
                <a:ea typeface="Times New Roman" panose="02020603050405020304" pitchFamily="18" charset="0"/>
                <a:cs typeface="Times New Roman" panose="02020603050405020304" pitchFamily="18" charset="0"/>
              </a:rPr>
              <a:t>Man </a:t>
            </a:r>
            <a:r>
              <a:rPr lang="de-AT" sz="1600" b="1" dirty="0">
                <a:effectLst/>
                <a:latin typeface="+mj-lt"/>
                <a:ea typeface="Times New Roman" panose="02020603050405020304" pitchFamily="18" charset="0"/>
                <a:cs typeface="Times New Roman" panose="02020603050405020304" pitchFamily="18" charset="0"/>
              </a:rPr>
              <a:t>rechtfertigte</a:t>
            </a:r>
            <a:r>
              <a:rPr lang="de-AT" sz="1600" b="1" spc="120" dirty="0">
                <a:effectLst/>
                <a:latin typeface="+mj-lt"/>
                <a:ea typeface="Times New Roman" panose="02020603050405020304" pitchFamily="18" charset="0"/>
                <a:cs typeface="Times New Roman" panose="02020603050405020304" pitchFamily="18" charset="0"/>
              </a:rPr>
              <a:t> </a:t>
            </a:r>
            <a:r>
              <a:rPr lang="de-AT" sz="1600" b="1" dirty="0">
                <a:effectLst/>
                <a:latin typeface="+mj-lt"/>
                <a:ea typeface="Times New Roman" panose="02020603050405020304" pitchFamily="18" charset="0"/>
                <a:cs typeface="Times New Roman" panose="02020603050405020304" pitchFamily="18" charset="0"/>
              </a:rPr>
              <a:t>die</a:t>
            </a:r>
            <a:r>
              <a:rPr lang="de-AT" sz="1600" b="1" spc="120" dirty="0">
                <a:effectLst/>
                <a:latin typeface="+mj-lt"/>
                <a:ea typeface="Times New Roman" panose="02020603050405020304" pitchFamily="18" charset="0"/>
                <a:cs typeface="Times New Roman" panose="02020603050405020304" pitchFamily="18" charset="0"/>
              </a:rPr>
              <a:t> </a:t>
            </a:r>
            <a:r>
              <a:rPr lang="de-AT" sz="1600" b="1" dirty="0">
                <a:effectLst/>
                <a:latin typeface="+mj-lt"/>
                <a:ea typeface="Times New Roman" panose="02020603050405020304" pitchFamily="18" charset="0"/>
                <a:cs typeface="Times New Roman" panose="02020603050405020304" pitchFamily="18" charset="0"/>
              </a:rPr>
              <a:t>Maßnahmen</a:t>
            </a:r>
            <a:r>
              <a:rPr lang="de-AT" sz="1600" b="1" spc="120" dirty="0">
                <a:effectLst/>
                <a:latin typeface="+mj-lt"/>
                <a:ea typeface="Times New Roman" panose="02020603050405020304" pitchFamily="18" charset="0"/>
                <a:cs typeface="Times New Roman" panose="02020603050405020304" pitchFamily="18" charset="0"/>
              </a:rPr>
              <a:t> </a:t>
            </a:r>
            <a:r>
              <a:rPr lang="de-AT" sz="1600" b="1" dirty="0">
                <a:effectLst/>
                <a:latin typeface="+mj-lt"/>
                <a:ea typeface="Times New Roman" panose="02020603050405020304" pitchFamily="18" charset="0"/>
                <a:cs typeface="Times New Roman" panose="02020603050405020304" pitchFamily="18" charset="0"/>
              </a:rPr>
              <a:t>der</a:t>
            </a:r>
            <a:r>
              <a:rPr lang="de-AT" sz="1600" b="1" spc="120" dirty="0">
                <a:effectLst/>
                <a:latin typeface="+mj-lt"/>
                <a:ea typeface="Times New Roman" panose="02020603050405020304" pitchFamily="18" charset="0"/>
                <a:cs typeface="Times New Roman" panose="02020603050405020304" pitchFamily="18" charset="0"/>
              </a:rPr>
              <a:t> </a:t>
            </a:r>
            <a:r>
              <a:rPr lang="de-AT" sz="1600" b="1" dirty="0">
                <a:effectLst/>
                <a:latin typeface="+mj-lt"/>
                <a:ea typeface="Times New Roman" panose="02020603050405020304" pitchFamily="18" charset="0"/>
                <a:cs typeface="Times New Roman" panose="02020603050405020304" pitchFamily="18" charset="0"/>
              </a:rPr>
              <a:t>Regierung</a:t>
            </a:r>
            <a:r>
              <a:rPr lang="de-AT" sz="1600" b="1" spc="120" dirty="0">
                <a:effectLst/>
                <a:latin typeface="+mj-lt"/>
                <a:ea typeface="Times New Roman" panose="02020603050405020304" pitchFamily="18" charset="0"/>
                <a:cs typeface="Times New Roman" panose="02020603050405020304" pitchFamily="18" charset="0"/>
              </a:rPr>
              <a:t> </a:t>
            </a:r>
            <a:r>
              <a:rPr lang="de-AT" sz="1600" b="1" dirty="0">
                <a:effectLst/>
                <a:latin typeface="+mj-lt"/>
                <a:ea typeface="Times New Roman" panose="02020603050405020304" pitchFamily="18" charset="0"/>
                <a:cs typeface="Times New Roman" panose="02020603050405020304" pitchFamily="18" charset="0"/>
              </a:rPr>
              <a:t>Dollfuß</a:t>
            </a:r>
            <a:r>
              <a:rPr lang="de-AT" sz="1600" b="1" spc="120" dirty="0">
                <a:effectLst/>
                <a:latin typeface="+mj-lt"/>
                <a:ea typeface="Times New Roman" panose="02020603050405020304" pitchFamily="18" charset="0"/>
                <a:cs typeface="Times New Roman" panose="02020603050405020304" pitchFamily="18" charset="0"/>
              </a:rPr>
              <a:t> </a:t>
            </a:r>
            <a:r>
              <a:rPr lang="de-AT" sz="1600" b="1" dirty="0">
                <a:effectLst/>
                <a:latin typeface="+mj-lt"/>
                <a:ea typeface="Times New Roman" panose="02020603050405020304" pitchFamily="18" charset="0"/>
                <a:cs typeface="Times New Roman" panose="02020603050405020304" pitchFamily="18" charset="0"/>
              </a:rPr>
              <a:t>damit,</a:t>
            </a:r>
            <a:r>
              <a:rPr lang="de-DE" sz="1600" b="1" dirty="0">
                <a:latin typeface="+mj-lt"/>
                <a:ea typeface="Times New Roman" panose="02020603050405020304" pitchFamily="18" charset="0"/>
                <a:cs typeface="Times New Roman" panose="02020603050405020304" pitchFamily="18" charset="0"/>
              </a:rPr>
              <a:t> </a:t>
            </a:r>
            <a:r>
              <a:rPr lang="de-AT" sz="1600" b="1" dirty="0">
                <a:effectLst/>
                <a:latin typeface="+mj-lt"/>
                <a:ea typeface="Times New Roman" panose="02020603050405020304" pitchFamily="18" charset="0"/>
              </a:rPr>
              <a:t>“dass sich das	Parlament immer	mehr zum Tummelplatz der Zwistigkeiten entwickelt habe…“		</a:t>
            </a:r>
            <a:endParaRPr lang="de-AT" sz="1600" b="1" spc="145" dirty="0">
              <a:effectLst/>
              <a:latin typeface="+mj-lt"/>
              <a:ea typeface="Times New Roman" panose="02020603050405020304" pitchFamily="18" charset="0"/>
              <a:cs typeface="Times New Roman" panose="02020603050405020304" pitchFamily="18" charset="0"/>
            </a:endParaRPr>
          </a:p>
          <a:p>
            <a:pPr marL="762000" marR="57785">
              <a:lnSpc>
                <a:spcPct val="150000"/>
              </a:lnSpc>
              <a:spcAft>
                <a:spcPts val="1000"/>
              </a:spcAft>
              <a:tabLst>
                <a:tab pos="1460500" algn="l"/>
                <a:tab pos="1536700" algn="l"/>
                <a:tab pos="2044700" algn="l"/>
                <a:tab pos="2324100" algn="l"/>
                <a:tab pos="2565400" algn="l"/>
                <a:tab pos="2705100" algn="l"/>
                <a:tab pos="3175000" algn="l"/>
                <a:tab pos="3352800" algn="l"/>
                <a:tab pos="3492500" algn="l"/>
                <a:tab pos="4114800" algn="l"/>
                <a:tab pos="4368800" algn="l"/>
                <a:tab pos="4610100" algn="l"/>
                <a:tab pos="4889500" algn="l"/>
                <a:tab pos="5207000" algn="l"/>
                <a:tab pos="5359400" algn="l"/>
              </a:tabLst>
            </a:pPr>
            <a:r>
              <a:rPr lang="de-AT" sz="1600" spc="145" dirty="0">
                <a:latin typeface="+mj-lt"/>
                <a:ea typeface="Times New Roman" panose="02020603050405020304" pitchFamily="18" charset="0"/>
                <a:cs typeface="Times New Roman" panose="02020603050405020304" pitchFamily="18" charset="0"/>
              </a:rPr>
              <a:t>Schließlich behauptete ein anderes Lehrbuch bezüglich der Ausschaltung des Parlaments: </a:t>
            </a:r>
            <a:r>
              <a:rPr lang="de-AT" sz="1600" b="1" dirty="0">
                <a:effectLst/>
                <a:latin typeface="+mj-lt"/>
                <a:ea typeface="Times New Roman" panose="02020603050405020304" pitchFamily="18" charset="0"/>
              </a:rPr>
              <a:t>“…Das </a:t>
            </a:r>
            <a:r>
              <a:rPr lang="de-AT" sz="1600" b="1" spc="-270" dirty="0">
                <a:effectLst/>
                <a:latin typeface="+mj-lt"/>
                <a:ea typeface="Times New Roman" panose="02020603050405020304" pitchFamily="18" charset="0"/>
              </a:rPr>
              <a:t> </a:t>
            </a:r>
            <a:r>
              <a:rPr lang="de-AT" sz="1600" b="1" dirty="0">
                <a:effectLst/>
                <a:latin typeface="+mj-lt"/>
                <a:ea typeface="Times New Roman" panose="02020603050405020304" pitchFamily="18" charset="0"/>
              </a:rPr>
              <a:t>Volk, </a:t>
            </a:r>
            <a:r>
              <a:rPr lang="de-AT" sz="1600" b="1" spc="-270" dirty="0">
                <a:effectLst/>
                <a:latin typeface="+mj-lt"/>
                <a:ea typeface="Times New Roman" panose="02020603050405020304" pitchFamily="18" charset="0"/>
              </a:rPr>
              <a:t> </a:t>
            </a:r>
            <a:r>
              <a:rPr lang="de-AT" sz="1600" b="1" dirty="0">
                <a:effectLst/>
                <a:latin typeface="+mj-lt"/>
                <a:ea typeface="Times New Roman" panose="02020603050405020304" pitchFamily="18" charset="0"/>
              </a:rPr>
              <a:t>das </a:t>
            </a:r>
            <a:r>
              <a:rPr lang="de-AT" sz="1600" b="1" spc="-270" dirty="0">
                <a:effectLst/>
                <a:latin typeface="+mj-lt"/>
                <a:ea typeface="Times New Roman" panose="02020603050405020304" pitchFamily="18" charset="0"/>
              </a:rPr>
              <a:t> </a:t>
            </a:r>
            <a:r>
              <a:rPr lang="de-AT" sz="1600" b="1" dirty="0">
                <a:effectLst/>
                <a:latin typeface="+mj-lt"/>
                <a:ea typeface="Times New Roman" panose="02020603050405020304" pitchFamily="18" charset="0"/>
              </a:rPr>
              <a:t>vom Parlamentarismus	 längst keine	Hilfe</a:t>
            </a:r>
            <a:r>
              <a:rPr lang="de-AT" sz="1600" b="1" dirty="0">
                <a:latin typeface="+mj-lt"/>
                <a:ea typeface="Times New Roman" panose="02020603050405020304" pitchFamily="18" charset="0"/>
              </a:rPr>
              <a:t> </a:t>
            </a:r>
            <a:r>
              <a:rPr lang="de-AT" sz="1600" b="1" dirty="0">
                <a:effectLst/>
                <a:latin typeface="+mj-lt"/>
                <a:ea typeface="Times New Roman" panose="02020603050405020304" pitchFamily="18" charset="0"/>
              </a:rPr>
              <a:t>in seinen Nöten </a:t>
            </a:r>
            <a:r>
              <a:rPr lang="de-AT" sz="1600" b="1" spc="-5" dirty="0">
                <a:effectLst/>
                <a:latin typeface="+mj-lt"/>
                <a:ea typeface="Times New Roman" panose="02020603050405020304" pitchFamily="18" charset="0"/>
              </a:rPr>
              <a:t>m</a:t>
            </a:r>
            <a:r>
              <a:rPr lang="de-AT" sz="1600" b="1" dirty="0">
                <a:effectLst/>
                <a:latin typeface="+mj-lt"/>
                <a:ea typeface="Times New Roman" panose="02020603050405020304" pitchFamily="18" charset="0"/>
              </a:rPr>
              <a:t>ehr erwartete,</a:t>
            </a:r>
            <a:r>
              <a:rPr lang="de-AT" sz="1600" b="1" dirty="0">
                <a:latin typeface="+mj-lt"/>
                <a:ea typeface="Times New Roman" panose="02020603050405020304" pitchFamily="18" charset="0"/>
              </a:rPr>
              <a:t> </a:t>
            </a:r>
            <a:r>
              <a:rPr lang="de-AT" sz="1600" b="1" dirty="0">
                <a:effectLst/>
                <a:latin typeface="+mj-lt"/>
                <a:ea typeface="Times New Roman" panose="02020603050405020304" pitchFamily="18" charset="0"/>
              </a:rPr>
              <a:t>nahm	d</a:t>
            </a:r>
            <a:r>
              <a:rPr lang="de-AT" sz="1600" b="1" spc="5" dirty="0">
                <a:effectLst/>
                <a:latin typeface="+mj-lt"/>
                <a:ea typeface="Times New Roman" panose="02020603050405020304" pitchFamily="18" charset="0"/>
              </a:rPr>
              <a:t>i</a:t>
            </a:r>
            <a:r>
              <a:rPr lang="de-AT" sz="1600" b="1" dirty="0">
                <a:effectLst/>
                <a:latin typeface="+mj-lt"/>
                <a:ea typeface="Times New Roman" panose="02020603050405020304" pitchFamily="18" charset="0"/>
              </a:rPr>
              <a:t>ese Tatsache gleichgültig,</a:t>
            </a:r>
            <a:r>
              <a:rPr lang="de-AT" sz="1600" b="1" dirty="0">
                <a:latin typeface="+mj-lt"/>
                <a:ea typeface="Times New Roman" panose="02020603050405020304" pitchFamily="18" charset="0"/>
              </a:rPr>
              <a:t> </a:t>
            </a:r>
            <a:r>
              <a:rPr lang="de-AT" sz="1600" b="1" dirty="0">
                <a:effectLst/>
                <a:latin typeface="+mj-lt"/>
                <a:ea typeface="Times New Roman" panose="02020603050405020304" pitchFamily="18" charset="0"/>
              </a:rPr>
              <a:t>vielfach</a:t>
            </a:r>
            <a:r>
              <a:rPr lang="de-AT" sz="1600" b="1" dirty="0">
                <a:latin typeface="+mj-lt"/>
                <a:ea typeface="Times New Roman" panose="02020603050405020304" pitchFamily="18" charset="0"/>
              </a:rPr>
              <a:t> </a:t>
            </a:r>
            <a:r>
              <a:rPr lang="de-AT" sz="1600" b="1" dirty="0">
                <a:effectLst/>
                <a:latin typeface="+mj-lt"/>
                <a:ea typeface="Times New Roman" panose="02020603050405020304" pitchFamily="18" charset="0"/>
              </a:rPr>
              <a:t>sog</a:t>
            </a:r>
            <a:r>
              <a:rPr lang="de-AT" sz="1600" b="1" spc="5" dirty="0">
                <a:effectLst/>
                <a:latin typeface="+mj-lt"/>
                <a:ea typeface="Times New Roman" panose="02020603050405020304" pitchFamily="18" charset="0"/>
              </a:rPr>
              <a:t>a</a:t>
            </a:r>
            <a:r>
              <a:rPr lang="de-AT" sz="1600" b="1" dirty="0">
                <a:effectLst/>
                <a:latin typeface="+mj-lt"/>
                <a:ea typeface="Times New Roman" panose="02020603050405020304" pitchFamily="18" charset="0"/>
              </a:rPr>
              <a:t>r freudig hin…“ </a:t>
            </a:r>
            <a:endParaRPr lang="de-AT" sz="1600" b="1" spc="145" dirty="0">
              <a:latin typeface="+mj-lt"/>
              <a:ea typeface="Times New Roman" panose="02020603050405020304" pitchFamily="18" charset="0"/>
              <a:cs typeface="Times New Roman" panose="02020603050405020304" pitchFamily="18" charset="0"/>
            </a:endParaRPr>
          </a:p>
          <a:p>
            <a:pPr marL="762000" marR="57785" algn="just">
              <a:lnSpc>
                <a:spcPct val="150000"/>
              </a:lnSpc>
              <a:spcAft>
                <a:spcPts val="1000"/>
              </a:spcAft>
              <a:tabLst>
                <a:tab pos="1460500" algn="l"/>
                <a:tab pos="1536700" algn="l"/>
                <a:tab pos="2044700" algn="l"/>
                <a:tab pos="2324100" algn="l"/>
                <a:tab pos="2565400" algn="l"/>
                <a:tab pos="2705100" algn="l"/>
                <a:tab pos="3175000" algn="l"/>
                <a:tab pos="3352800" algn="l"/>
                <a:tab pos="3492500" algn="l"/>
                <a:tab pos="4114800" algn="l"/>
                <a:tab pos="4368800" algn="l"/>
                <a:tab pos="4610100" algn="l"/>
                <a:tab pos="4889500" algn="l"/>
                <a:tab pos="5207000" algn="l"/>
                <a:tab pos="5359400" algn="l"/>
              </a:tabLst>
            </a:pPr>
            <a:endParaRPr lang="de-AT" sz="1600" b="1" spc="145" dirty="0">
              <a:effectLst/>
              <a:ea typeface="Times New Roman" panose="02020603050405020304" pitchFamily="18" charset="0"/>
              <a:cs typeface="Times New Roman" panose="02020603050405020304" pitchFamily="18" charset="0"/>
            </a:endParaRPr>
          </a:p>
          <a:p>
            <a:pPr marL="762000" marR="57785" algn="just">
              <a:lnSpc>
                <a:spcPct val="150000"/>
              </a:lnSpc>
              <a:spcAft>
                <a:spcPts val="1000"/>
              </a:spcAft>
              <a:tabLst>
                <a:tab pos="1460500" algn="l"/>
                <a:tab pos="1536700" algn="l"/>
                <a:tab pos="2044700" algn="l"/>
                <a:tab pos="2324100" algn="l"/>
                <a:tab pos="2565400" algn="l"/>
                <a:tab pos="2705100" algn="l"/>
                <a:tab pos="3175000" algn="l"/>
                <a:tab pos="3352800" algn="l"/>
                <a:tab pos="3492500" algn="l"/>
                <a:tab pos="4114800" algn="l"/>
                <a:tab pos="4368800" algn="l"/>
                <a:tab pos="4610100" algn="l"/>
                <a:tab pos="4889500" algn="l"/>
                <a:tab pos="5207000" algn="l"/>
                <a:tab pos="5359400" algn="l"/>
              </a:tabLst>
            </a:pPr>
            <a:endParaRPr lang="de-AT" sz="1400" b="1" spc="145" dirty="0">
              <a:ea typeface="Times New Roman" panose="02020603050405020304" pitchFamily="18" charset="0"/>
              <a:cs typeface="Times New Roman" panose="02020603050405020304" pitchFamily="18" charset="0"/>
            </a:endParaRPr>
          </a:p>
          <a:p>
            <a:endParaRPr lang="de-AT" b="1" spc="145" dirty="0">
              <a:ea typeface="Times New Roman" panose="02020603050405020304" pitchFamily="18" charset="0"/>
              <a:cs typeface="Times New Roman" panose="02020603050405020304" pitchFamily="18" charset="0"/>
            </a:endParaRPr>
          </a:p>
          <a:p>
            <a:endParaRPr lang="de-AT" sz="1800" b="1" spc="145" dirty="0">
              <a:effectLst/>
              <a:ea typeface="Times New Roman" panose="02020603050405020304" pitchFamily="18" charset="0"/>
              <a:cs typeface="Times New Roman" panose="02020603050405020304" pitchFamily="18" charset="0"/>
            </a:endParaRPr>
          </a:p>
          <a:p>
            <a:endParaRPr lang="de-AT" b="1" spc="145" dirty="0">
              <a:ea typeface="Times New Roman" panose="02020603050405020304" pitchFamily="18" charset="0"/>
              <a:cs typeface="Times New Roman" panose="02020603050405020304" pitchFamily="18" charset="0"/>
            </a:endParaRPr>
          </a:p>
          <a:p>
            <a:endParaRPr lang="de-AT" sz="1800" b="1" spc="145" dirty="0">
              <a:effectLst/>
              <a:ea typeface="Times New Roman" panose="02020603050405020304" pitchFamily="18" charset="0"/>
              <a:cs typeface="Times New Roman" panose="02020603050405020304" pitchFamily="18" charset="0"/>
            </a:endParaRPr>
          </a:p>
          <a:p>
            <a:endParaRPr lang="de-AT" b="1" spc="145" dirty="0">
              <a:ea typeface="Times New Roman" panose="02020603050405020304" pitchFamily="18" charset="0"/>
              <a:cs typeface="Times New Roman" panose="02020603050405020304" pitchFamily="18" charset="0"/>
            </a:endParaRPr>
          </a:p>
          <a:p>
            <a:endParaRPr lang="de-AT" sz="1800" b="1" spc="145" dirty="0">
              <a:effectLst/>
              <a:ea typeface="Times New Roman" panose="02020603050405020304" pitchFamily="18" charset="0"/>
              <a:cs typeface="Times New Roman" panose="02020603050405020304" pitchFamily="18" charset="0"/>
            </a:endParaRPr>
          </a:p>
          <a:p>
            <a:endParaRPr lang="de-AT" b="1" spc="145" dirty="0">
              <a:ea typeface="Times New Roman" panose="02020603050405020304" pitchFamily="18" charset="0"/>
              <a:cs typeface="Times New Roman" panose="02020603050405020304" pitchFamily="18" charset="0"/>
            </a:endParaRPr>
          </a:p>
          <a:p>
            <a:endParaRPr lang="de-AT" sz="1800" b="1" spc="145" dirty="0">
              <a:effectLst/>
              <a:ea typeface="Times New Roman" panose="02020603050405020304" pitchFamily="18" charset="0"/>
              <a:cs typeface="Times New Roman" panose="02020603050405020304" pitchFamily="18" charset="0"/>
            </a:endParaRPr>
          </a:p>
          <a:p>
            <a:endParaRPr lang="de-DE" sz="1800" b="1" dirty="0">
              <a:effectLst/>
              <a:ea typeface="Times New Roman" panose="02020603050405020304" pitchFamily="18" charset="0"/>
              <a:cs typeface="Times New Roman" panose="02020603050405020304" pitchFamily="18" charset="0"/>
            </a:endParaRPr>
          </a:p>
        </p:txBody>
      </p:sp>
      <p:sp>
        <p:nvSpPr>
          <p:cNvPr id="8" name="Graphic 11">
            <a:extLst>
              <a:ext uri="{FF2B5EF4-FFF2-40B4-BE49-F238E27FC236}">
                <a16:creationId xmlns:a16="http://schemas.microsoft.com/office/drawing/2014/main" id="{47E1C001-8723-4B88-8EBE-806CB610999D}"/>
              </a:ext>
            </a:extLst>
          </p:cNvPr>
          <p:cNvSpPr>
            <a:spLocks/>
          </p:cNvSpPr>
          <p:nvPr/>
        </p:nvSpPr>
        <p:spPr>
          <a:xfrm>
            <a:off x="917575" y="7352030"/>
            <a:ext cx="5755640" cy="1270"/>
          </a:xfrm>
          <a:custGeom>
            <a:avLst/>
            <a:gdLst/>
            <a:ahLst/>
            <a:cxnLst/>
            <a:rect l="l" t="t" r="r" b="b"/>
            <a:pathLst>
              <a:path w="5755640" h="1270">
                <a:moveTo>
                  <a:pt x="5755640" y="0"/>
                </a:moveTo>
                <a:lnTo>
                  <a:pt x="0" y="0"/>
                </a:lnTo>
                <a:lnTo>
                  <a:pt x="0" y="1269"/>
                </a:lnTo>
                <a:lnTo>
                  <a:pt x="5755640" y="1269"/>
                </a:lnTo>
                <a:lnTo>
                  <a:pt x="5755640" y="0"/>
                </a:lnTo>
                <a:close/>
              </a:path>
            </a:pathLst>
          </a:custGeom>
          <a:solidFill>
            <a:srgbClr val="333333"/>
          </a:solidFill>
        </p:spPr>
        <p:txBody>
          <a:bodyPr wrap="square" lIns="0" tIns="0" rIns="0" bIns="0" rtlCol="0">
            <a:prstTxWarp prst="textNoShape">
              <a:avLst/>
            </a:prstTxWarp>
            <a:noAutofit/>
          </a:bodyPr>
          <a:lstStyle/>
          <a:p>
            <a:endParaRPr lang="de-DE"/>
          </a:p>
        </p:txBody>
      </p:sp>
    </p:spTree>
    <p:extLst>
      <p:ext uri="{BB962C8B-B14F-4D97-AF65-F5344CB8AC3E}">
        <p14:creationId xmlns:p14="http://schemas.microsoft.com/office/powerpoint/2010/main" val="2606452186"/>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6386010" y="842705"/>
            <a:ext cx="248786" cy="369332"/>
          </a:xfrm>
          <a:prstGeom prst="rect">
            <a:avLst/>
          </a:prstGeom>
        </p:spPr>
        <p:txBody>
          <a:bodyPr wrap="none">
            <a:spAutoFit/>
          </a:bodyPr>
          <a:lstStyle/>
          <a:p>
            <a:r>
              <a:rPr lang="de-DE" b="1" dirty="0"/>
              <a:t> </a:t>
            </a:r>
          </a:p>
        </p:txBody>
      </p:sp>
      <p:sp>
        <p:nvSpPr>
          <p:cNvPr id="6" name="Textfeld 5">
            <a:extLst>
              <a:ext uri="{FF2B5EF4-FFF2-40B4-BE49-F238E27FC236}">
                <a16:creationId xmlns:a16="http://schemas.microsoft.com/office/drawing/2014/main" id="{C08B7C9F-8B08-434A-9BA3-64CC898F991F}"/>
              </a:ext>
            </a:extLst>
          </p:cNvPr>
          <p:cNvSpPr txBox="1"/>
          <p:nvPr/>
        </p:nvSpPr>
        <p:spPr>
          <a:xfrm>
            <a:off x="584792" y="289012"/>
            <a:ext cx="10409274" cy="6760825"/>
          </a:xfrm>
          <a:prstGeom prst="rect">
            <a:avLst/>
          </a:prstGeom>
          <a:noFill/>
        </p:spPr>
        <p:txBody>
          <a:bodyPr wrap="square" rtlCol="0">
            <a:spAutoFit/>
          </a:bodyPr>
          <a:lstStyle/>
          <a:p>
            <a:r>
              <a:rPr lang="de-DE" sz="2000" b="1" dirty="0"/>
              <a:t>        Die Zeit der autoritären Diktatur   SCHULE untern KRUCKENKREUZ</a:t>
            </a:r>
          </a:p>
          <a:p>
            <a:endParaRPr lang="de-DE" sz="1400" b="1" dirty="0"/>
          </a:p>
          <a:p>
            <a:endParaRPr lang="de-DE" b="1" dirty="0"/>
          </a:p>
          <a:p>
            <a:r>
              <a:rPr lang="de-AT" b="1" spc="205" dirty="0">
                <a:latin typeface="Trebuchet MS" panose="020B0603020202020204" pitchFamily="34" charset="0"/>
              </a:rPr>
              <a:t>       Ausgewählte Beispiele für neue Inhalte bei Lehrbüchern</a:t>
            </a:r>
          </a:p>
          <a:p>
            <a:r>
              <a:rPr lang="de-AT" b="1" spc="205" dirty="0">
                <a:latin typeface="Trebuchet MS" panose="020B0603020202020204" pitchFamily="34" charset="0"/>
              </a:rPr>
              <a:t> </a:t>
            </a:r>
          </a:p>
          <a:p>
            <a:pPr marL="762000" marR="57785" algn="just">
              <a:lnSpc>
                <a:spcPct val="150000"/>
              </a:lnSpc>
              <a:spcAft>
                <a:spcPts val="1000"/>
              </a:spcAft>
              <a:tabLst>
                <a:tab pos="1460500" algn="l"/>
                <a:tab pos="1536700" algn="l"/>
                <a:tab pos="2044700" algn="l"/>
                <a:tab pos="2324100" algn="l"/>
                <a:tab pos="2565400" algn="l"/>
                <a:tab pos="2705100" algn="l"/>
                <a:tab pos="3175000" algn="l"/>
                <a:tab pos="3352800" algn="l"/>
                <a:tab pos="3492500" algn="l"/>
                <a:tab pos="4114800" algn="l"/>
                <a:tab pos="4368800" algn="l"/>
                <a:tab pos="4610100" algn="l"/>
                <a:tab pos="4889500" algn="l"/>
                <a:tab pos="5207000" algn="l"/>
                <a:tab pos="5359400" algn="l"/>
              </a:tabLst>
            </a:pPr>
            <a:endParaRPr lang="de-AT" b="1" spc="145" dirty="0">
              <a:ea typeface="Times New Roman" panose="02020603050405020304" pitchFamily="18" charset="0"/>
              <a:cs typeface="Times New Roman" panose="02020603050405020304" pitchFamily="18" charset="0"/>
            </a:endParaRPr>
          </a:p>
          <a:p>
            <a:pPr marL="762000" marR="57785" algn="just">
              <a:lnSpc>
                <a:spcPct val="150000"/>
              </a:lnSpc>
              <a:spcAft>
                <a:spcPts val="1000"/>
              </a:spcAft>
              <a:tabLst>
                <a:tab pos="1460500" algn="l"/>
                <a:tab pos="1536700" algn="l"/>
                <a:tab pos="2044700" algn="l"/>
                <a:tab pos="2324100" algn="l"/>
                <a:tab pos="2565400" algn="l"/>
                <a:tab pos="2705100" algn="l"/>
                <a:tab pos="3175000" algn="l"/>
                <a:tab pos="3352800" algn="l"/>
                <a:tab pos="3492500" algn="l"/>
                <a:tab pos="4114800" algn="l"/>
                <a:tab pos="4368800" algn="l"/>
                <a:tab pos="4610100" algn="l"/>
                <a:tab pos="4889500" algn="l"/>
                <a:tab pos="5207000" algn="l"/>
                <a:tab pos="5359400" algn="l"/>
              </a:tabLst>
            </a:pPr>
            <a:r>
              <a:rPr lang="de-AT" b="1" spc="145" dirty="0">
                <a:effectLst/>
                <a:ea typeface="Times New Roman" panose="02020603050405020304" pitchFamily="18" charset="0"/>
                <a:cs typeface="Times New Roman" panose="02020603050405020304" pitchFamily="18" charset="0"/>
              </a:rPr>
              <a:t>Topos 6: Der HELDENKANZLER</a:t>
            </a:r>
          </a:p>
          <a:p>
            <a:pPr marL="762000" marR="57785">
              <a:lnSpc>
                <a:spcPct val="150000"/>
              </a:lnSpc>
              <a:spcAft>
                <a:spcPts val="1000"/>
              </a:spcAft>
              <a:tabLst>
                <a:tab pos="1270000" algn="l"/>
                <a:tab pos="1841500" algn="l"/>
                <a:tab pos="2286000" algn="l"/>
                <a:tab pos="2641600" algn="l"/>
                <a:tab pos="3009900" algn="l"/>
                <a:tab pos="3606800" algn="l"/>
                <a:tab pos="3695700" algn="l"/>
                <a:tab pos="4025900" algn="l"/>
                <a:tab pos="4114800" algn="l"/>
                <a:tab pos="4419600" algn="l"/>
                <a:tab pos="4546600" algn="l"/>
                <a:tab pos="4902200" algn="l"/>
                <a:tab pos="5359400" algn="l"/>
              </a:tabLst>
            </a:pPr>
            <a:r>
              <a:rPr lang="de-AT" sz="1600" dirty="0">
                <a:effectLst/>
                <a:ea typeface="Times New Roman" panose="02020603050405020304" pitchFamily="18" charset="0"/>
                <a:cs typeface="Times New Roman" panose="02020603050405020304" pitchFamily="18" charset="0"/>
              </a:rPr>
              <a:t>Im schon einmal erwähnten Lehrbuch zur Vaterlandskunde werden die Ereignisse vom 25.Juli 1934 eher kurz erwähnt. In einer Art Heldenepos heißt es dazu:</a:t>
            </a:r>
          </a:p>
          <a:p>
            <a:pPr marL="762000" marR="57785">
              <a:lnSpc>
                <a:spcPct val="150000"/>
              </a:lnSpc>
              <a:spcAft>
                <a:spcPts val="1000"/>
              </a:spcAft>
              <a:tabLst>
                <a:tab pos="1270000" algn="l"/>
                <a:tab pos="1841500" algn="l"/>
                <a:tab pos="2286000" algn="l"/>
                <a:tab pos="2641600" algn="l"/>
                <a:tab pos="3009900" algn="l"/>
                <a:tab pos="3606800" algn="l"/>
                <a:tab pos="3695700" algn="l"/>
                <a:tab pos="4025900" algn="l"/>
                <a:tab pos="4114800" algn="l"/>
                <a:tab pos="4419600" algn="l"/>
                <a:tab pos="4546600" algn="l"/>
                <a:tab pos="4902200" algn="l"/>
                <a:tab pos="5359400" algn="l"/>
              </a:tabLst>
            </a:pPr>
            <a:r>
              <a:rPr lang="de-AT" sz="1600" b="1" dirty="0">
                <a:effectLst/>
                <a:ea typeface="Times New Roman" panose="02020603050405020304" pitchFamily="18" charset="0"/>
                <a:cs typeface="Times New Roman" panose="02020603050405020304" pitchFamily="18" charset="0"/>
              </a:rPr>
              <a:t>“…</a:t>
            </a:r>
            <a:r>
              <a:rPr lang="de-AT" sz="1600" b="1" dirty="0">
                <a:ea typeface="Times New Roman" panose="02020603050405020304" pitchFamily="18" charset="0"/>
                <a:cs typeface="Times New Roman" panose="02020603050405020304" pitchFamily="18" charset="0"/>
              </a:rPr>
              <a:t>Dollfuß war als Märtyrer für sein geliebtes Österreich gefallen, sein herrliches Werk aber lebte; es fand in Dr. Kurt von Schuschnigg einen begeisterten Fortsetze</a:t>
            </a:r>
            <a:r>
              <a:rPr lang="de-AT" sz="1600" b="1" dirty="0">
                <a:effectLst/>
                <a:ea typeface="Times New Roman" panose="02020603050405020304" pitchFamily="18" charset="0"/>
                <a:cs typeface="Times New Roman" panose="02020603050405020304" pitchFamily="18" charset="0"/>
              </a:rPr>
              <a:t>r…“ </a:t>
            </a:r>
            <a:r>
              <a:rPr lang="de-AT" sz="1600" b="1" spc="-225" dirty="0">
                <a:effectLst/>
                <a:ea typeface="Times New Roman" panose="02020603050405020304" pitchFamily="18" charset="0"/>
                <a:cs typeface="Times New Roman" panose="02020603050405020304" pitchFamily="18" charset="0"/>
              </a:rPr>
              <a:t> </a:t>
            </a:r>
            <a:endParaRPr lang="de-AT" sz="1600" b="1" spc="145" dirty="0">
              <a:ea typeface="Times New Roman" panose="02020603050405020304" pitchFamily="18" charset="0"/>
              <a:cs typeface="Times New Roman" panose="02020603050405020304" pitchFamily="18" charset="0"/>
            </a:endParaRPr>
          </a:p>
          <a:p>
            <a:endParaRPr lang="de-AT" b="1" spc="145" dirty="0">
              <a:ea typeface="Times New Roman" panose="02020603050405020304" pitchFamily="18" charset="0"/>
              <a:cs typeface="Times New Roman" panose="02020603050405020304" pitchFamily="18" charset="0"/>
            </a:endParaRPr>
          </a:p>
          <a:p>
            <a:endParaRPr lang="de-AT" sz="1800" b="1" spc="145" dirty="0">
              <a:effectLst/>
              <a:ea typeface="Times New Roman" panose="02020603050405020304" pitchFamily="18" charset="0"/>
              <a:cs typeface="Times New Roman" panose="02020603050405020304" pitchFamily="18" charset="0"/>
            </a:endParaRPr>
          </a:p>
          <a:p>
            <a:endParaRPr lang="de-AT" b="1" spc="145" dirty="0">
              <a:ea typeface="Times New Roman" panose="02020603050405020304" pitchFamily="18" charset="0"/>
              <a:cs typeface="Times New Roman" panose="02020603050405020304" pitchFamily="18" charset="0"/>
            </a:endParaRPr>
          </a:p>
          <a:p>
            <a:endParaRPr lang="de-AT" sz="1800" b="1" spc="145" dirty="0">
              <a:effectLst/>
              <a:ea typeface="Times New Roman" panose="02020603050405020304" pitchFamily="18" charset="0"/>
              <a:cs typeface="Times New Roman" panose="02020603050405020304" pitchFamily="18" charset="0"/>
            </a:endParaRPr>
          </a:p>
          <a:p>
            <a:endParaRPr lang="de-AT" b="1" spc="145" dirty="0">
              <a:ea typeface="Times New Roman" panose="02020603050405020304" pitchFamily="18" charset="0"/>
              <a:cs typeface="Times New Roman" panose="02020603050405020304" pitchFamily="18" charset="0"/>
            </a:endParaRPr>
          </a:p>
          <a:p>
            <a:endParaRPr lang="de-AT" sz="1800" b="1" spc="145" dirty="0">
              <a:effectLst/>
              <a:ea typeface="Times New Roman" panose="02020603050405020304" pitchFamily="18" charset="0"/>
              <a:cs typeface="Times New Roman" panose="02020603050405020304" pitchFamily="18" charset="0"/>
            </a:endParaRPr>
          </a:p>
          <a:p>
            <a:endParaRPr lang="de-AT" b="1" spc="145" dirty="0">
              <a:ea typeface="Times New Roman" panose="02020603050405020304" pitchFamily="18" charset="0"/>
              <a:cs typeface="Times New Roman" panose="02020603050405020304" pitchFamily="18" charset="0"/>
            </a:endParaRPr>
          </a:p>
          <a:p>
            <a:endParaRPr lang="de-AT" sz="1800" b="1" spc="145" dirty="0">
              <a:effectLst/>
              <a:ea typeface="Times New Roman" panose="02020603050405020304" pitchFamily="18" charset="0"/>
              <a:cs typeface="Times New Roman" panose="02020603050405020304" pitchFamily="18" charset="0"/>
            </a:endParaRPr>
          </a:p>
          <a:p>
            <a:endParaRPr lang="de-DE" sz="1800" b="1" dirty="0">
              <a:effectLst/>
              <a:ea typeface="Times New Roman" panose="02020603050405020304" pitchFamily="18" charset="0"/>
              <a:cs typeface="Times New Roman" panose="02020603050405020304" pitchFamily="18" charset="0"/>
            </a:endParaRPr>
          </a:p>
        </p:txBody>
      </p:sp>
      <p:sp>
        <p:nvSpPr>
          <p:cNvPr id="8" name="Graphic 11">
            <a:extLst>
              <a:ext uri="{FF2B5EF4-FFF2-40B4-BE49-F238E27FC236}">
                <a16:creationId xmlns:a16="http://schemas.microsoft.com/office/drawing/2014/main" id="{47E1C001-8723-4B88-8EBE-806CB610999D}"/>
              </a:ext>
            </a:extLst>
          </p:cNvPr>
          <p:cNvSpPr>
            <a:spLocks/>
          </p:cNvSpPr>
          <p:nvPr/>
        </p:nvSpPr>
        <p:spPr>
          <a:xfrm>
            <a:off x="917575" y="7352030"/>
            <a:ext cx="5755640" cy="1270"/>
          </a:xfrm>
          <a:custGeom>
            <a:avLst/>
            <a:gdLst/>
            <a:ahLst/>
            <a:cxnLst/>
            <a:rect l="l" t="t" r="r" b="b"/>
            <a:pathLst>
              <a:path w="5755640" h="1270">
                <a:moveTo>
                  <a:pt x="5755640" y="0"/>
                </a:moveTo>
                <a:lnTo>
                  <a:pt x="0" y="0"/>
                </a:lnTo>
                <a:lnTo>
                  <a:pt x="0" y="1269"/>
                </a:lnTo>
                <a:lnTo>
                  <a:pt x="5755640" y="1269"/>
                </a:lnTo>
                <a:lnTo>
                  <a:pt x="5755640" y="0"/>
                </a:lnTo>
                <a:close/>
              </a:path>
            </a:pathLst>
          </a:custGeom>
          <a:solidFill>
            <a:srgbClr val="333333"/>
          </a:solidFill>
        </p:spPr>
        <p:txBody>
          <a:bodyPr wrap="square" lIns="0" tIns="0" rIns="0" bIns="0" rtlCol="0">
            <a:prstTxWarp prst="textNoShape">
              <a:avLst/>
            </a:prstTxWarp>
            <a:noAutofit/>
          </a:bodyPr>
          <a:lstStyle/>
          <a:p>
            <a:endParaRPr lang="de-DE"/>
          </a:p>
        </p:txBody>
      </p:sp>
    </p:spTree>
    <p:extLst>
      <p:ext uri="{BB962C8B-B14F-4D97-AF65-F5344CB8AC3E}">
        <p14:creationId xmlns:p14="http://schemas.microsoft.com/office/powerpoint/2010/main" val="2601677159"/>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6386010" y="842705"/>
            <a:ext cx="248786" cy="369332"/>
          </a:xfrm>
          <a:prstGeom prst="rect">
            <a:avLst/>
          </a:prstGeom>
        </p:spPr>
        <p:txBody>
          <a:bodyPr wrap="none">
            <a:spAutoFit/>
          </a:bodyPr>
          <a:lstStyle/>
          <a:p>
            <a:r>
              <a:rPr lang="de-DE" b="1" dirty="0"/>
              <a:t> </a:t>
            </a:r>
          </a:p>
        </p:txBody>
      </p:sp>
      <p:sp>
        <p:nvSpPr>
          <p:cNvPr id="6" name="Textfeld 5">
            <a:extLst>
              <a:ext uri="{FF2B5EF4-FFF2-40B4-BE49-F238E27FC236}">
                <a16:creationId xmlns:a16="http://schemas.microsoft.com/office/drawing/2014/main" id="{C08B7C9F-8B08-434A-9BA3-64CC898F991F}"/>
              </a:ext>
            </a:extLst>
          </p:cNvPr>
          <p:cNvSpPr txBox="1"/>
          <p:nvPr/>
        </p:nvSpPr>
        <p:spPr>
          <a:xfrm>
            <a:off x="584792" y="289012"/>
            <a:ext cx="10409274" cy="10348987"/>
          </a:xfrm>
          <a:prstGeom prst="rect">
            <a:avLst/>
          </a:prstGeom>
          <a:noFill/>
        </p:spPr>
        <p:txBody>
          <a:bodyPr wrap="square" rtlCol="0">
            <a:spAutoFit/>
          </a:bodyPr>
          <a:lstStyle/>
          <a:p>
            <a:r>
              <a:rPr lang="de-DE" sz="2000" b="1" dirty="0"/>
              <a:t>         Die Zeit der autoritären Diktatur   SCHULE untern KRUCKENKREUZ</a:t>
            </a:r>
          </a:p>
          <a:p>
            <a:endParaRPr lang="de-DE" sz="1400" b="1" dirty="0"/>
          </a:p>
          <a:p>
            <a:endParaRPr lang="de-DE" b="1" dirty="0"/>
          </a:p>
          <a:p>
            <a:r>
              <a:rPr lang="de-AT" b="1" spc="205" dirty="0">
                <a:latin typeface="Trebuchet MS" panose="020B0603020202020204" pitchFamily="34" charset="0"/>
              </a:rPr>
              <a:t>                  In der Präsentation zitierte Lehrbücher:</a:t>
            </a:r>
          </a:p>
          <a:p>
            <a:endParaRPr lang="de-AT" b="1" spc="205" dirty="0">
              <a:latin typeface="Trebuchet MS" panose="020B0603020202020204" pitchFamily="34" charset="0"/>
            </a:endParaRPr>
          </a:p>
          <a:p>
            <a:endParaRPr lang="de-AT" b="1" spc="205" dirty="0">
              <a:latin typeface="Trebuchet MS" panose="020B0603020202020204" pitchFamily="34" charset="0"/>
            </a:endParaRPr>
          </a:p>
          <a:p>
            <a:pPr marL="762000">
              <a:lnSpc>
                <a:spcPts val="1100"/>
              </a:lnSpc>
              <a:spcAft>
                <a:spcPts val="1000"/>
              </a:spcAft>
            </a:pPr>
            <a:r>
              <a:rPr lang="de-AT" sz="1600" b="1" dirty="0">
                <a:effectLst/>
                <a:ea typeface="Times New Roman" panose="02020603050405020304" pitchFamily="18" charset="0"/>
                <a:cs typeface="Times New Roman" panose="02020603050405020304" pitchFamily="18" charset="0"/>
              </a:rPr>
              <a:t>KALLUS, Julius/ KÄFER, Hermann/ </a:t>
            </a:r>
            <a:r>
              <a:rPr lang="de-AT" sz="1600" b="1" dirty="0" err="1">
                <a:effectLst/>
                <a:ea typeface="Times New Roman" panose="02020603050405020304" pitchFamily="18" charset="0"/>
                <a:cs typeface="Times New Roman" panose="02020603050405020304" pitchFamily="18" charset="0"/>
              </a:rPr>
              <a:t>KATZENBEIßER</a:t>
            </a:r>
            <a:r>
              <a:rPr lang="de-AT" sz="1600" b="1" dirty="0">
                <a:effectLst/>
                <a:ea typeface="Times New Roman" panose="02020603050405020304" pitchFamily="18" charset="0"/>
                <a:cs typeface="Times New Roman" panose="02020603050405020304" pitchFamily="18" charset="0"/>
              </a:rPr>
              <a:t>, Wilhelm, </a:t>
            </a:r>
            <a:r>
              <a:rPr lang="de-AT" sz="1600" dirty="0">
                <a:effectLst/>
                <a:ea typeface="Times New Roman" panose="02020603050405020304" pitchFamily="18" charset="0"/>
                <a:cs typeface="Times New Roman" panose="02020603050405020304" pitchFamily="18" charset="0"/>
              </a:rPr>
              <a:t>Lehrbuch</a:t>
            </a:r>
            <a:endParaRPr lang="de-DE" sz="1600" dirty="0">
              <a:ea typeface="Times New Roman" panose="02020603050405020304" pitchFamily="18" charset="0"/>
              <a:cs typeface="Times New Roman" panose="02020603050405020304" pitchFamily="18" charset="0"/>
            </a:endParaRPr>
          </a:p>
          <a:p>
            <a:pPr marL="762000">
              <a:lnSpc>
                <a:spcPts val="1100"/>
              </a:lnSpc>
              <a:spcAft>
                <a:spcPts val="1000"/>
              </a:spcAft>
            </a:pPr>
            <a:r>
              <a:rPr lang="de-AT" sz="1600" dirty="0">
                <a:effectLst/>
                <a:ea typeface="Times New Roman" panose="02020603050405020304" pitchFamily="18" charset="0"/>
                <a:cs typeface="Times New Roman" panose="02020603050405020304" pitchFamily="18" charset="0"/>
              </a:rPr>
              <a:t>der Geschichte für Lehrer- und Lehrerinnenbildungsanstalten, Teil 1 (1933)- Teil 2 (1934) – </a:t>
            </a:r>
          </a:p>
          <a:p>
            <a:pPr marL="762000">
              <a:lnSpc>
                <a:spcPts val="1100"/>
              </a:lnSpc>
              <a:spcAft>
                <a:spcPts val="1000"/>
              </a:spcAft>
            </a:pPr>
            <a:r>
              <a:rPr lang="de-AT" sz="1600" dirty="0">
                <a:effectLst/>
                <a:ea typeface="Times New Roman" panose="02020603050405020304" pitchFamily="18" charset="0"/>
                <a:cs typeface="Times New Roman" panose="02020603050405020304" pitchFamily="18" charset="0"/>
              </a:rPr>
              <a:t>Teil 3 (1936), Österreichischer Bundesverlag: Wien und Leipzig</a:t>
            </a:r>
          </a:p>
          <a:p>
            <a:pPr marL="762000">
              <a:lnSpc>
                <a:spcPts val="1100"/>
              </a:lnSpc>
              <a:spcAft>
                <a:spcPts val="1000"/>
              </a:spcAft>
            </a:pPr>
            <a:endParaRPr lang="de-DE" sz="1600" dirty="0">
              <a:effectLst/>
              <a:ea typeface="Times New Roman" panose="02020603050405020304" pitchFamily="18" charset="0"/>
              <a:cs typeface="Times New Roman" panose="02020603050405020304" pitchFamily="18" charset="0"/>
            </a:endParaRPr>
          </a:p>
          <a:p>
            <a:pPr marL="762000">
              <a:lnSpc>
                <a:spcPts val="1100"/>
              </a:lnSpc>
              <a:spcAft>
                <a:spcPts val="1000"/>
              </a:spcAft>
            </a:pPr>
            <a:r>
              <a:rPr lang="de-AT" sz="1600" b="1" dirty="0">
                <a:effectLst/>
                <a:ea typeface="Times New Roman" panose="02020603050405020304" pitchFamily="18" charset="0"/>
                <a:cs typeface="Times New Roman" panose="02020603050405020304" pitchFamily="18" charset="0"/>
              </a:rPr>
              <a:t>KENDE, Oskar (1927). </a:t>
            </a:r>
            <a:r>
              <a:rPr lang="de-AT" sz="1600" dirty="0">
                <a:effectLst/>
                <a:ea typeface="Times New Roman" panose="02020603050405020304" pitchFamily="18" charset="0"/>
                <a:cs typeface="Times New Roman" panose="02020603050405020304" pitchFamily="18" charset="0"/>
              </a:rPr>
              <a:t>Handbuch für den Geschichtslehrer,</a:t>
            </a:r>
            <a:r>
              <a:rPr lang="de-DE" sz="1600" dirty="0">
                <a:ea typeface="Times New Roman" panose="02020603050405020304" pitchFamily="18" charset="0"/>
                <a:cs typeface="Times New Roman" panose="02020603050405020304" pitchFamily="18" charset="0"/>
              </a:rPr>
              <a:t> </a:t>
            </a:r>
            <a:r>
              <a:rPr lang="de-AT" sz="1600" dirty="0" err="1">
                <a:effectLst/>
                <a:ea typeface="Times New Roman" panose="02020603050405020304" pitchFamily="18" charset="0"/>
                <a:cs typeface="Times New Roman" panose="02020603050405020304" pitchFamily="18" charset="0"/>
              </a:rPr>
              <a:t>Deuticke</a:t>
            </a:r>
            <a:r>
              <a:rPr lang="de-AT" sz="1600" dirty="0">
                <a:effectLst/>
                <a:ea typeface="Times New Roman" panose="02020603050405020304" pitchFamily="18" charset="0"/>
                <a:cs typeface="Times New Roman" panose="02020603050405020304" pitchFamily="18" charset="0"/>
              </a:rPr>
              <a:t>-Verlag: Wien und Leipzig</a:t>
            </a:r>
          </a:p>
          <a:p>
            <a:pPr marL="762000">
              <a:lnSpc>
                <a:spcPts val="1100"/>
              </a:lnSpc>
              <a:spcAft>
                <a:spcPts val="1000"/>
              </a:spcAft>
            </a:pPr>
            <a:endParaRPr lang="de-DE" sz="1600" dirty="0">
              <a:effectLst/>
              <a:ea typeface="Times New Roman" panose="02020603050405020304" pitchFamily="18" charset="0"/>
              <a:cs typeface="Times New Roman" panose="02020603050405020304" pitchFamily="18" charset="0"/>
            </a:endParaRPr>
          </a:p>
          <a:p>
            <a:pPr marL="762000">
              <a:lnSpc>
                <a:spcPts val="1100"/>
              </a:lnSpc>
              <a:spcAft>
                <a:spcPts val="1000"/>
              </a:spcAft>
            </a:pPr>
            <a:r>
              <a:rPr lang="de-AT" sz="1600" b="1" dirty="0">
                <a:effectLst/>
                <a:ea typeface="Times New Roman" panose="02020603050405020304" pitchFamily="18" charset="0"/>
                <a:cs typeface="Times New Roman" panose="02020603050405020304" pitchFamily="18" charset="0"/>
              </a:rPr>
              <a:t>KENDE, Oskar/ HINNER, Alois (1937). </a:t>
            </a:r>
            <a:r>
              <a:rPr lang="de-AT" sz="1600" dirty="0">
                <a:effectLst/>
                <a:ea typeface="Times New Roman" panose="02020603050405020304" pitchFamily="18" charset="0"/>
                <a:cs typeface="Times New Roman" panose="02020603050405020304" pitchFamily="18" charset="0"/>
              </a:rPr>
              <a:t>Lehrbuch der Geschichte für</a:t>
            </a:r>
            <a:r>
              <a:rPr lang="de-DE" sz="1600" dirty="0">
                <a:ea typeface="Times New Roman" panose="02020603050405020304" pitchFamily="18" charset="0"/>
                <a:cs typeface="Times New Roman" panose="02020603050405020304" pitchFamily="18" charset="0"/>
              </a:rPr>
              <a:t> </a:t>
            </a:r>
            <a:r>
              <a:rPr lang="de-AT" sz="1600" dirty="0">
                <a:effectLst/>
                <a:ea typeface="Times New Roman" panose="02020603050405020304" pitchFamily="18" charset="0"/>
                <a:cs typeface="Times New Roman" panose="02020603050405020304" pitchFamily="18" charset="0"/>
              </a:rPr>
              <a:t>Mittelschulen, </a:t>
            </a:r>
            <a:r>
              <a:rPr lang="de-AT" sz="1600" dirty="0" err="1">
                <a:effectLst/>
                <a:ea typeface="Times New Roman" panose="02020603050405020304" pitchFamily="18" charset="0"/>
                <a:cs typeface="Times New Roman" panose="02020603050405020304" pitchFamily="18" charset="0"/>
              </a:rPr>
              <a:t>Hölder</a:t>
            </a:r>
            <a:r>
              <a:rPr lang="de-AT" sz="1600" dirty="0">
                <a:effectLst/>
                <a:ea typeface="Times New Roman" panose="02020603050405020304" pitchFamily="18" charset="0"/>
                <a:cs typeface="Times New Roman" panose="02020603050405020304" pitchFamily="18" charset="0"/>
              </a:rPr>
              <a:t>-Pichler-</a:t>
            </a:r>
          </a:p>
          <a:p>
            <a:pPr marL="762000">
              <a:lnSpc>
                <a:spcPts val="1100"/>
              </a:lnSpc>
              <a:spcAft>
                <a:spcPts val="1000"/>
              </a:spcAft>
            </a:pPr>
            <a:r>
              <a:rPr lang="de-AT" sz="1600" dirty="0" err="1">
                <a:effectLst/>
                <a:ea typeface="Times New Roman" panose="02020603050405020304" pitchFamily="18" charset="0"/>
                <a:cs typeface="Times New Roman" panose="02020603050405020304" pitchFamily="18" charset="0"/>
              </a:rPr>
              <a:t>Tempsky</a:t>
            </a:r>
            <a:r>
              <a:rPr lang="de-AT" sz="1600" dirty="0">
                <a:effectLst/>
                <a:ea typeface="Times New Roman" panose="02020603050405020304" pitchFamily="18" charset="0"/>
                <a:cs typeface="Times New Roman" panose="02020603050405020304" pitchFamily="18" charset="0"/>
              </a:rPr>
              <a:t>-Verlag: Wien</a:t>
            </a:r>
          </a:p>
          <a:p>
            <a:pPr marL="762000">
              <a:lnSpc>
                <a:spcPts val="1100"/>
              </a:lnSpc>
              <a:spcAft>
                <a:spcPts val="1000"/>
              </a:spcAft>
            </a:pPr>
            <a:r>
              <a:rPr lang="de-DE" sz="1600" dirty="0">
                <a:effectLst/>
                <a:ea typeface="Times New Roman" panose="02020603050405020304" pitchFamily="18" charset="0"/>
                <a:cs typeface="Times New Roman" panose="02020603050405020304" pitchFamily="18" charset="0"/>
              </a:rPr>
              <a:t> </a:t>
            </a:r>
          </a:p>
          <a:p>
            <a:pPr marL="762000">
              <a:lnSpc>
                <a:spcPts val="1100"/>
              </a:lnSpc>
              <a:spcAft>
                <a:spcPts val="1000"/>
              </a:spcAft>
            </a:pPr>
            <a:r>
              <a:rPr lang="de-AT" sz="1600" b="1" dirty="0">
                <a:effectLst/>
                <a:ea typeface="Times New Roman" panose="02020603050405020304" pitchFamily="18" charset="0"/>
                <a:cs typeface="Times New Roman" panose="02020603050405020304" pitchFamily="18" charset="0"/>
              </a:rPr>
              <a:t>KENDE, Oskar/ HINNER, Alois/ MONTZKA, Heinrich/ UHLIRZ, Mathilde</a:t>
            </a:r>
            <a:endParaRPr lang="de-DE" sz="1600" dirty="0">
              <a:effectLst/>
              <a:ea typeface="Times New Roman" panose="02020603050405020304" pitchFamily="18" charset="0"/>
              <a:cs typeface="Times New Roman" panose="02020603050405020304" pitchFamily="18" charset="0"/>
            </a:endParaRPr>
          </a:p>
          <a:p>
            <a:pPr marL="762000">
              <a:lnSpc>
                <a:spcPts val="1100"/>
              </a:lnSpc>
              <a:spcAft>
                <a:spcPts val="1000"/>
              </a:spcAft>
            </a:pPr>
            <a:r>
              <a:rPr lang="de-AT" sz="1600" b="1" dirty="0">
                <a:effectLst/>
                <a:ea typeface="Times New Roman" panose="02020603050405020304" pitchFamily="18" charset="0"/>
                <a:cs typeface="Times New Roman" panose="02020603050405020304" pitchFamily="18" charset="0"/>
              </a:rPr>
              <a:t>(1938). </a:t>
            </a:r>
            <a:r>
              <a:rPr lang="de-AT" sz="1600" dirty="0">
                <a:effectLst/>
                <a:ea typeface="Times New Roman" panose="02020603050405020304" pitchFamily="18" charset="0"/>
                <a:cs typeface="Times New Roman" panose="02020603050405020304" pitchFamily="18" charset="0"/>
              </a:rPr>
              <a:t>Vaterlandskunde für die 8. Klasse der Mittelschulen, </a:t>
            </a:r>
            <a:r>
              <a:rPr lang="de-AT" sz="1600" dirty="0" err="1">
                <a:effectLst/>
                <a:ea typeface="Times New Roman" panose="02020603050405020304" pitchFamily="18" charset="0"/>
                <a:cs typeface="Times New Roman" panose="02020603050405020304" pitchFamily="18" charset="0"/>
              </a:rPr>
              <a:t>Hölder</a:t>
            </a:r>
            <a:r>
              <a:rPr lang="de-AT" sz="1600" dirty="0">
                <a:effectLst/>
                <a:ea typeface="Times New Roman" panose="02020603050405020304" pitchFamily="18" charset="0"/>
                <a:cs typeface="Times New Roman" panose="02020603050405020304" pitchFamily="18" charset="0"/>
              </a:rPr>
              <a:t>-Pichler-</a:t>
            </a:r>
            <a:r>
              <a:rPr lang="de-AT" sz="1600" dirty="0" err="1">
                <a:effectLst/>
                <a:ea typeface="Times New Roman" panose="02020603050405020304" pitchFamily="18" charset="0"/>
                <a:cs typeface="Times New Roman" panose="02020603050405020304" pitchFamily="18" charset="0"/>
              </a:rPr>
              <a:t>Tempsky</a:t>
            </a:r>
            <a:r>
              <a:rPr lang="de-AT" sz="1600" dirty="0">
                <a:effectLst/>
                <a:ea typeface="Times New Roman" panose="02020603050405020304" pitchFamily="18" charset="0"/>
                <a:cs typeface="Times New Roman" panose="02020603050405020304" pitchFamily="18" charset="0"/>
              </a:rPr>
              <a:t>-Verlag: Wien</a:t>
            </a:r>
          </a:p>
          <a:p>
            <a:pPr marL="762000">
              <a:lnSpc>
                <a:spcPts val="1100"/>
              </a:lnSpc>
              <a:spcAft>
                <a:spcPts val="1000"/>
              </a:spcAft>
            </a:pPr>
            <a:r>
              <a:rPr lang="de-AT" sz="1600" b="1" dirty="0">
                <a:effectLst/>
                <a:ea typeface="Times New Roman" panose="02020603050405020304" pitchFamily="18" charset="0"/>
                <a:cs typeface="Times New Roman" panose="02020603050405020304" pitchFamily="18" charset="0"/>
              </a:rPr>
              <a:t> </a:t>
            </a:r>
          </a:p>
          <a:p>
            <a:pPr marL="762000">
              <a:lnSpc>
                <a:spcPts val="1100"/>
              </a:lnSpc>
              <a:spcAft>
                <a:spcPts val="1000"/>
              </a:spcAft>
            </a:pPr>
            <a:r>
              <a:rPr lang="de-AT" sz="1600" b="1" dirty="0">
                <a:effectLst/>
                <a:ea typeface="Times New Roman" panose="02020603050405020304" pitchFamily="18" charset="0"/>
                <a:cs typeface="Times New Roman" panose="02020603050405020304" pitchFamily="18" charset="0"/>
              </a:rPr>
              <a:t>KENDE, Oskar/ HINNER, Alois</a:t>
            </a:r>
            <a:r>
              <a:rPr lang="de-AT" sz="1600" dirty="0">
                <a:effectLst/>
                <a:ea typeface="Times New Roman" panose="02020603050405020304" pitchFamily="18" charset="0"/>
                <a:cs typeface="Times New Roman" panose="02020603050405020304" pitchFamily="18" charset="0"/>
              </a:rPr>
              <a:t>, Lehrbuch der Geschichte für Hauptschulen, Teil 2 (1937) – </a:t>
            </a:r>
          </a:p>
          <a:p>
            <a:pPr marL="762000">
              <a:lnSpc>
                <a:spcPts val="1100"/>
              </a:lnSpc>
              <a:spcAft>
                <a:spcPts val="1000"/>
              </a:spcAft>
            </a:pPr>
            <a:r>
              <a:rPr lang="de-AT" sz="1600" dirty="0">
                <a:effectLst/>
                <a:ea typeface="Times New Roman" panose="02020603050405020304" pitchFamily="18" charset="0"/>
                <a:cs typeface="Times New Roman" panose="02020603050405020304" pitchFamily="18" charset="0"/>
              </a:rPr>
              <a:t>Teil 3 (1936)- Teil 4	(1937), </a:t>
            </a:r>
            <a:r>
              <a:rPr lang="de-AT" sz="1600" dirty="0" err="1">
                <a:effectLst/>
                <a:ea typeface="Times New Roman" panose="02020603050405020304" pitchFamily="18" charset="0"/>
                <a:cs typeface="Times New Roman" panose="02020603050405020304" pitchFamily="18" charset="0"/>
              </a:rPr>
              <a:t>Hölder</a:t>
            </a:r>
            <a:r>
              <a:rPr lang="de-AT" sz="1600" dirty="0">
                <a:effectLst/>
                <a:ea typeface="Times New Roman" panose="02020603050405020304" pitchFamily="18" charset="0"/>
                <a:cs typeface="Times New Roman" panose="02020603050405020304" pitchFamily="18" charset="0"/>
              </a:rPr>
              <a:t>-Pichler-</a:t>
            </a:r>
            <a:r>
              <a:rPr lang="de-AT" sz="1600" dirty="0" err="1">
                <a:effectLst/>
                <a:ea typeface="Times New Roman" panose="02020603050405020304" pitchFamily="18" charset="0"/>
                <a:cs typeface="Times New Roman" panose="02020603050405020304" pitchFamily="18" charset="0"/>
              </a:rPr>
              <a:t>Tempsky</a:t>
            </a:r>
            <a:r>
              <a:rPr lang="de-AT" sz="1600" dirty="0">
                <a:effectLst/>
                <a:ea typeface="Times New Roman" panose="02020603050405020304" pitchFamily="18" charset="0"/>
                <a:cs typeface="Times New Roman" panose="02020603050405020304" pitchFamily="18" charset="0"/>
              </a:rPr>
              <a:t>-Verlag: Wien</a:t>
            </a:r>
            <a:endParaRPr lang="de-DE" sz="1600" dirty="0">
              <a:effectLst/>
              <a:ea typeface="Times New Roman" panose="02020603050405020304" pitchFamily="18" charset="0"/>
              <a:cs typeface="Times New Roman" panose="02020603050405020304" pitchFamily="18" charset="0"/>
            </a:endParaRPr>
          </a:p>
          <a:p>
            <a:endParaRPr lang="de-AT" b="1" spc="205" dirty="0">
              <a:latin typeface="Trebuchet MS" panose="020B0603020202020204" pitchFamily="34" charset="0"/>
            </a:endParaRPr>
          </a:p>
          <a:p>
            <a:r>
              <a:rPr lang="de-AT" b="1" spc="205" dirty="0">
                <a:latin typeface="Trebuchet MS" panose="020B0603020202020204" pitchFamily="34" charset="0"/>
              </a:rPr>
              <a:t> </a:t>
            </a:r>
          </a:p>
          <a:p>
            <a:pPr marL="762000" marR="57785" algn="just">
              <a:lnSpc>
                <a:spcPct val="150000"/>
              </a:lnSpc>
              <a:spcAft>
                <a:spcPts val="1000"/>
              </a:spcAft>
              <a:tabLst>
                <a:tab pos="1460500" algn="l"/>
                <a:tab pos="1536700" algn="l"/>
                <a:tab pos="2044700" algn="l"/>
                <a:tab pos="2324100" algn="l"/>
                <a:tab pos="2565400" algn="l"/>
                <a:tab pos="2705100" algn="l"/>
                <a:tab pos="3175000" algn="l"/>
                <a:tab pos="3352800" algn="l"/>
                <a:tab pos="3492500" algn="l"/>
                <a:tab pos="4114800" algn="l"/>
                <a:tab pos="4368800" algn="l"/>
                <a:tab pos="4610100" algn="l"/>
                <a:tab pos="4889500" algn="l"/>
                <a:tab pos="5207000" algn="l"/>
                <a:tab pos="5359400" algn="l"/>
              </a:tabLst>
            </a:pPr>
            <a:endParaRPr lang="de-DE" b="1" spc="145" dirty="0">
              <a:effectLst/>
              <a:ea typeface="Times New Roman" panose="02020603050405020304" pitchFamily="18" charset="0"/>
              <a:cs typeface="Times New Roman" panose="02020603050405020304" pitchFamily="18" charset="0"/>
            </a:endParaRPr>
          </a:p>
          <a:p>
            <a:pPr marL="762000" marR="57785" algn="just">
              <a:lnSpc>
                <a:spcPct val="150000"/>
              </a:lnSpc>
              <a:spcAft>
                <a:spcPts val="1000"/>
              </a:spcAft>
              <a:tabLst>
                <a:tab pos="1460500" algn="l"/>
                <a:tab pos="1536700" algn="l"/>
                <a:tab pos="2044700" algn="l"/>
                <a:tab pos="2324100" algn="l"/>
                <a:tab pos="2565400" algn="l"/>
                <a:tab pos="2705100" algn="l"/>
                <a:tab pos="3175000" algn="l"/>
                <a:tab pos="3352800" algn="l"/>
                <a:tab pos="3492500" algn="l"/>
                <a:tab pos="4114800" algn="l"/>
                <a:tab pos="4368800" algn="l"/>
                <a:tab pos="4610100" algn="l"/>
                <a:tab pos="4889500" algn="l"/>
                <a:tab pos="5207000" algn="l"/>
                <a:tab pos="5359400" algn="l"/>
              </a:tabLst>
            </a:pPr>
            <a:endParaRPr lang="de-AT" b="1" spc="145" dirty="0">
              <a:effectLst/>
              <a:ea typeface="Times New Roman" panose="02020603050405020304" pitchFamily="18" charset="0"/>
              <a:cs typeface="Times New Roman" panose="02020603050405020304" pitchFamily="18" charset="0"/>
            </a:endParaRPr>
          </a:p>
          <a:p>
            <a:pPr marL="762000" marR="57785" algn="just">
              <a:lnSpc>
                <a:spcPct val="150000"/>
              </a:lnSpc>
              <a:spcAft>
                <a:spcPts val="1000"/>
              </a:spcAft>
              <a:tabLst>
                <a:tab pos="1460500" algn="l"/>
                <a:tab pos="1536700" algn="l"/>
                <a:tab pos="2044700" algn="l"/>
                <a:tab pos="2324100" algn="l"/>
                <a:tab pos="2565400" algn="l"/>
                <a:tab pos="2705100" algn="l"/>
                <a:tab pos="3175000" algn="l"/>
                <a:tab pos="3352800" algn="l"/>
                <a:tab pos="3492500" algn="l"/>
                <a:tab pos="4114800" algn="l"/>
                <a:tab pos="4368800" algn="l"/>
                <a:tab pos="4610100" algn="l"/>
                <a:tab pos="4889500" algn="l"/>
                <a:tab pos="5207000" algn="l"/>
                <a:tab pos="5359400" algn="l"/>
              </a:tabLst>
            </a:pPr>
            <a:endParaRPr lang="de-AT" sz="1400" b="1" spc="145" dirty="0">
              <a:ea typeface="Times New Roman" panose="02020603050405020304" pitchFamily="18" charset="0"/>
              <a:cs typeface="Times New Roman" panose="02020603050405020304" pitchFamily="18" charset="0"/>
            </a:endParaRPr>
          </a:p>
          <a:p>
            <a:endParaRPr lang="de-AT" b="1" spc="145" dirty="0">
              <a:ea typeface="Times New Roman" panose="02020603050405020304" pitchFamily="18" charset="0"/>
              <a:cs typeface="Times New Roman" panose="02020603050405020304" pitchFamily="18" charset="0"/>
            </a:endParaRPr>
          </a:p>
          <a:p>
            <a:endParaRPr lang="de-AT" sz="1800" b="1" spc="145" dirty="0">
              <a:effectLst/>
              <a:ea typeface="Times New Roman" panose="02020603050405020304" pitchFamily="18" charset="0"/>
              <a:cs typeface="Times New Roman" panose="02020603050405020304" pitchFamily="18" charset="0"/>
            </a:endParaRPr>
          </a:p>
          <a:p>
            <a:endParaRPr lang="de-AT" b="1" spc="145" dirty="0">
              <a:ea typeface="Times New Roman" panose="02020603050405020304" pitchFamily="18" charset="0"/>
              <a:cs typeface="Times New Roman" panose="02020603050405020304" pitchFamily="18" charset="0"/>
            </a:endParaRPr>
          </a:p>
          <a:p>
            <a:endParaRPr lang="de-AT" sz="1800" b="1" spc="145" dirty="0">
              <a:effectLst/>
              <a:ea typeface="Times New Roman" panose="02020603050405020304" pitchFamily="18" charset="0"/>
              <a:cs typeface="Times New Roman" panose="02020603050405020304" pitchFamily="18" charset="0"/>
            </a:endParaRPr>
          </a:p>
          <a:p>
            <a:endParaRPr lang="de-AT" b="1" spc="145" dirty="0">
              <a:ea typeface="Times New Roman" panose="02020603050405020304" pitchFamily="18" charset="0"/>
              <a:cs typeface="Times New Roman" panose="02020603050405020304" pitchFamily="18" charset="0"/>
            </a:endParaRPr>
          </a:p>
          <a:p>
            <a:endParaRPr lang="de-AT" sz="1800" b="1" spc="145" dirty="0">
              <a:effectLst/>
              <a:ea typeface="Times New Roman" panose="02020603050405020304" pitchFamily="18" charset="0"/>
              <a:cs typeface="Times New Roman" panose="02020603050405020304" pitchFamily="18" charset="0"/>
            </a:endParaRPr>
          </a:p>
          <a:p>
            <a:endParaRPr lang="de-AT" b="1" spc="145" dirty="0">
              <a:ea typeface="Times New Roman" panose="02020603050405020304" pitchFamily="18" charset="0"/>
              <a:cs typeface="Times New Roman" panose="02020603050405020304" pitchFamily="18" charset="0"/>
            </a:endParaRPr>
          </a:p>
          <a:p>
            <a:endParaRPr lang="de-AT" sz="1800" b="1" spc="145" dirty="0">
              <a:effectLst/>
              <a:ea typeface="Times New Roman" panose="02020603050405020304" pitchFamily="18" charset="0"/>
              <a:cs typeface="Times New Roman" panose="02020603050405020304" pitchFamily="18" charset="0"/>
            </a:endParaRPr>
          </a:p>
          <a:p>
            <a:endParaRPr lang="de-DE" sz="1800" b="1" dirty="0">
              <a:effectLst/>
              <a:ea typeface="Times New Roman" panose="02020603050405020304" pitchFamily="18" charset="0"/>
              <a:cs typeface="Times New Roman" panose="02020603050405020304" pitchFamily="18" charset="0"/>
            </a:endParaRPr>
          </a:p>
        </p:txBody>
      </p:sp>
      <p:sp>
        <p:nvSpPr>
          <p:cNvPr id="8" name="Graphic 11">
            <a:extLst>
              <a:ext uri="{FF2B5EF4-FFF2-40B4-BE49-F238E27FC236}">
                <a16:creationId xmlns:a16="http://schemas.microsoft.com/office/drawing/2014/main" id="{47E1C001-8723-4B88-8EBE-806CB610999D}"/>
              </a:ext>
            </a:extLst>
          </p:cNvPr>
          <p:cNvSpPr>
            <a:spLocks/>
          </p:cNvSpPr>
          <p:nvPr/>
        </p:nvSpPr>
        <p:spPr>
          <a:xfrm>
            <a:off x="917575" y="7352030"/>
            <a:ext cx="5755640" cy="1270"/>
          </a:xfrm>
          <a:custGeom>
            <a:avLst/>
            <a:gdLst/>
            <a:ahLst/>
            <a:cxnLst/>
            <a:rect l="l" t="t" r="r" b="b"/>
            <a:pathLst>
              <a:path w="5755640" h="1270">
                <a:moveTo>
                  <a:pt x="5755640" y="0"/>
                </a:moveTo>
                <a:lnTo>
                  <a:pt x="0" y="0"/>
                </a:lnTo>
                <a:lnTo>
                  <a:pt x="0" y="1269"/>
                </a:lnTo>
                <a:lnTo>
                  <a:pt x="5755640" y="1269"/>
                </a:lnTo>
                <a:lnTo>
                  <a:pt x="5755640" y="0"/>
                </a:lnTo>
                <a:close/>
              </a:path>
            </a:pathLst>
          </a:custGeom>
          <a:solidFill>
            <a:srgbClr val="333333"/>
          </a:solidFill>
        </p:spPr>
        <p:txBody>
          <a:bodyPr wrap="square" lIns="0" tIns="0" rIns="0" bIns="0" rtlCol="0">
            <a:prstTxWarp prst="textNoShape">
              <a:avLst/>
            </a:prstTxWarp>
            <a:noAutofit/>
          </a:bodyPr>
          <a:lstStyle/>
          <a:p>
            <a:endParaRPr lang="de-DE"/>
          </a:p>
        </p:txBody>
      </p:sp>
      <p:sp>
        <p:nvSpPr>
          <p:cNvPr id="2" name="Textfeld 1">
            <a:extLst>
              <a:ext uri="{FF2B5EF4-FFF2-40B4-BE49-F238E27FC236}">
                <a16:creationId xmlns:a16="http://schemas.microsoft.com/office/drawing/2014/main" id="{ED78D50A-81D8-47E8-83C0-CBE518083542}"/>
              </a:ext>
            </a:extLst>
          </p:cNvPr>
          <p:cNvSpPr txBox="1"/>
          <p:nvPr/>
        </p:nvSpPr>
        <p:spPr>
          <a:xfrm>
            <a:off x="9229060" y="1027371"/>
            <a:ext cx="1360967" cy="369332"/>
          </a:xfrm>
          <a:prstGeom prst="rect">
            <a:avLst/>
          </a:prstGeom>
          <a:noFill/>
        </p:spPr>
        <p:txBody>
          <a:bodyPr wrap="square" rtlCol="0">
            <a:spAutoFit/>
          </a:bodyPr>
          <a:lstStyle/>
          <a:p>
            <a:r>
              <a:rPr lang="de-DE" b="1" dirty="0">
                <a:solidFill>
                  <a:srgbClr val="FF0000"/>
                </a:solidFill>
              </a:rPr>
              <a:t>GSABL 1-7</a:t>
            </a:r>
          </a:p>
        </p:txBody>
      </p:sp>
      <p:pic>
        <p:nvPicPr>
          <p:cNvPr id="7" name="Grafik 6" descr="Architektur mit einfarbiger Füllung">
            <a:extLst>
              <a:ext uri="{FF2B5EF4-FFF2-40B4-BE49-F238E27FC236}">
                <a16:creationId xmlns:a16="http://schemas.microsoft.com/office/drawing/2014/main" id="{7D4C33F4-1E5F-4064-8132-471F5CB8154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20223" y="676497"/>
            <a:ext cx="914400" cy="914400"/>
          </a:xfrm>
          <a:prstGeom prst="rect">
            <a:avLst/>
          </a:prstGeom>
        </p:spPr>
      </p:pic>
    </p:spTree>
    <p:extLst>
      <p:ext uri="{BB962C8B-B14F-4D97-AF65-F5344CB8AC3E}">
        <p14:creationId xmlns:p14="http://schemas.microsoft.com/office/powerpoint/2010/main" val="4193699246"/>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B1DF773E-6CCF-748A-63B8-258FAC12F8D8}"/>
              </a:ext>
            </a:extLst>
          </p:cNvPr>
          <p:cNvSpPr txBox="1"/>
          <p:nvPr/>
        </p:nvSpPr>
        <p:spPr>
          <a:xfrm>
            <a:off x="982140" y="1552353"/>
            <a:ext cx="8534000" cy="480131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dirty="0">
                <a:hlinkClick r:id="rId2"/>
              </a:rPr>
              <a:t>Zeitbilder 4, Schülerbuch und E-Book (digi4school.at)</a:t>
            </a:r>
            <a:endParaRPr lang="de-DE" dirty="0"/>
          </a:p>
          <a:p>
            <a:pPr marL="0" marR="0" lvl="0" indent="0" algn="l" defTabSz="457200" rtl="0" eaLnBrk="1" fontAlgn="auto" latinLnBrk="0" hangingPunct="1">
              <a:lnSpc>
                <a:spcPct val="100000"/>
              </a:lnSpc>
              <a:spcBef>
                <a:spcPts val="0"/>
              </a:spcBef>
              <a:spcAft>
                <a:spcPts val="0"/>
              </a:spcAft>
              <a:buClrTx/>
              <a:buSzTx/>
              <a:buFontTx/>
              <a:buNone/>
              <a:tabLst/>
              <a:defRPr/>
            </a:pPr>
            <a:r>
              <a:rPr lang="de-DE" dirty="0">
                <a:hlinkClick r:id="rId3"/>
              </a:rPr>
              <a:t>Zeitbilder 4, Schülerbuch und E-Book (digi4school.at)</a:t>
            </a:r>
            <a:endParaRPr lang="de-DE" dirty="0"/>
          </a:p>
          <a:p>
            <a:pPr marL="0" marR="0" lvl="0" indent="0" algn="l" defTabSz="457200" rtl="0" eaLnBrk="1" fontAlgn="auto" latinLnBrk="0" hangingPunct="1">
              <a:lnSpc>
                <a:spcPct val="100000"/>
              </a:lnSpc>
              <a:spcBef>
                <a:spcPts val="0"/>
              </a:spcBef>
              <a:spcAft>
                <a:spcPts val="0"/>
              </a:spcAft>
              <a:buClrTx/>
              <a:buSzTx/>
              <a:buFontTx/>
              <a:buNone/>
              <a:tabLst/>
              <a:defRPr/>
            </a:pPr>
            <a:r>
              <a:rPr lang="de-DE" dirty="0">
                <a:hlinkClick r:id="rId4"/>
              </a:rPr>
              <a:t>Zeitbilder 4, Schülerbuch und E-Book (digi4school.at)</a:t>
            </a:r>
            <a:endParaRPr lang="de-DE" dirty="0"/>
          </a:p>
          <a:p>
            <a:pPr marL="0" marR="0" lvl="0" indent="0" algn="l" defTabSz="457200" rtl="0" eaLnBrk="1" fontAlgn="auto" latinLnBrk="0" hangingPunct="1">
              <a:lnSpc>
                <a:spcPct val="100000"/>
              </a:lnSpc>
              <a:spcBef>
                <a:spcPts val="0"/>
              </a:spcBef>
              <a:spcAft>
                <a:spcPts val="0"/>
              </a:spcAft>
              <a:buClrTx/>
              <a:buSzTx/>
              <a:buFontTx/>
              <a:buNone/>
              <a:tabLst/>
              <a:defRPr/>
            </a:pPr>
            <a:r>
              <a:rPr lang="de-DE" dirty="0">
                <a:hlinkClick r:id="rId5"/>
              </a:rPr>
              <a:t>Zeitbilder 4, Schülerbuch und E-Book (digi4school.at)</a:t>
            </a:r>
            <a:endParaRPr lang="de-DE" dirty="0"/>
          </a:p>
          <a:p>
            <a:pPr marL="0" marR="0" lvl="0" indent="0" algn="l" defTabSz="457200" rtl="0" eaLnBrk="1" fontAlgn="auto" latinLnBrk="0" hangingPunct="1">
              <a:lnSpc>
                <a:spcPct val="100000"/>
              </a:lnSpc>
              <a:spcBef>
                <a:spcPts val="0"/>
              </a:spcBef>
              <a:spcAft>
                <a:spcPts val="0"/>
              </a:spcAft>
              <a:buClrTx/>
              <a:buSzTx/>
              <a:buFontTx/>
              <a:buNone/>
              <a:tabLst/>
              <a:defRPr/>
            </a:pPr>
            <a:r>
              <a:rPr lang="de-DE" dirty="0">
                <a:hlinkClick r:id="rId6"/>
              </a:rPr>
              <a:t>einst und heute 4. chronologisch + E-Book (digi4school.at)</a:t>
            </a:r>
            <a:endParaRPr lang="de-DE" dirty="0"/>
          </a:p>
          <a:p>
            <a:pPr marL="0" marR="0" lvl="0" indent="0" algn="l" defTabSz="457200" rtl="0" eaLnBrk="1" fontAlgn="auto" latinLnBrk="0" hangingPunct="1">
              <a:lnSpc>
                <a:spcPct val="100000"/>
              </a:lnSpc>
              <a:spcBef>
                <a:spcPts val="0"/>
              </a:spcBef>
              <a:spcAft>
                <a:spcPts val="0"/>
              </a:spcAft>
              <a:buClrTx/>
              <a:buSzTx/>
              <a:buFontTx/>
              <a:buNone/>
              <a:tabLst/>
              <a:defRPr/>
            </a:pPr>
            <a:r>
              <a:rPr lang="de-DE" dirty="0">
                <a:hlinkClick r:id="rId7"/>
              </a:rPr>
              <a:t>einst und heute 4. chronologisch + E-Book (digi4school.at)</a:t>
            </a:r>
            <a:endParaRPr lang="de-DE" dirty="0"/>
          </a:p>
          <a:p>
            <a:pPr marL="0" marR="0" lvl="0" indent="0" algn="l" defTabSz="457200" rtl="0" eaLnBrk="1" fontAlgn="auto" latinLnBrk="0" hangingPunct="1">
              <a:lnSpc>
                <a:spcPct val="100000"/>
              </a:lnSpc>
              <a:spcBef>
                <a:spcPts val="0"/>
              </a:spcBef>
              <a:spcAft>
                <a:spcPts val="0"/>
              </a:spcAft>
              <a:buClrTx/>
              <a:buSzTx/>
              <a:buFontTx/>
              <a:buNone/>
              <a:tabLst/>
              <a:defRPr/>
            </a:pPr>
            <a:r>
              <a:rPr lang="de-DE" dirty="0">
                <a:hlinkClick r:id="rId8"/>
              </a:rPr>
              <a:t>einst und heute 4. chronologisch + E-Book (digi4school.at)</a:t>
            </a:r>
            <a:endParaRPr lang="de-DE" dirty="0"/>
          </a:p>
          <a:p>
            <a:pPr marL="0" marR="0" lvl="0" indent="0" algn="l" defTabSz="457200" rtl="0" eaLnBrk="1" fontAlgn="auto" latinLnBrk="0" hangingPunct="1">
              <a:lnSpc>
                <a:spcPct val="100000"/>
              </a:lnSpc>
              <a:spcBef>
                <a:spcPts val="0"/>
              </a:spcBef>
              <a:spcAft>
                <a:spcPts val="0"/>
              </a:spcAft>
              <a:buClrTx/>
              <a:buSzTx/>
              <a:buFontTx/>
              <a:buNone/>
              <a:tabLst/>
              <a:defRPr/>
            </a:pPr>
            <a:r>
              <a:rPr lang="de-DE" dirty="0">
                <a:hlinkClick r:id="rId9"/>
              </a:rPr>
              <a:t>einst und heute 4. chronologisch + E-Book (digi4school.at)</a:t>
            </a:r>
            <a:endParaRPr lang="de-DE" dirty="0"/>
          </a:p>
          <a:p>
            <a:pPr marL="0" marR="0" lvl="0" indent="0" algn="l" defTabSz="457200" rtl="0" eaLnBrk="1" fontAlgn="auto" latinLnBrk="0" hangingPunct="1">
              <a:lnSpc>
                <a:spcPct val="100000"/>
              </a:lnSpc>
              <a:spcBef>
                <a:spcPts val="0"/>
              </a:spcBef>
              <a:spcAft>
                <a:spcPts val="0"/>
              </a:spcAft>
              <a:buClrTx/>
              <a:buSzTx/>
              <a:buFontTx/>
              <a:buNone/>
              <a:tabLst/>
              <a:defRPr/>
            </a:pPr>
            <a:r>
              <a:rPr lang="de-DE" dirty="0">
                <a:hlinkClick r:id="rId10"/>
              </a:rPr>
              <a:t>überall Geschichte 4, Schülerbuch und E-Book (digi4school.at)</a:t>
            </a:r>
            <a:endParaRPr lang="de-DE" dirty="0"/>
          </a:p>
          <a:p>
            <a:pPr marL="0" marR="0" lvl="0" indent="0" algn="l" defTabSz="457200" rtl="0" eaLnBrk="1" fontAlgn="auto" latinLnBrk="0" hangingPunct="1">
              <a:lnSpc>
                <a:spcPct val="100000"/>
              </a:lnSpc>
              <a:spcBef>
                <a:spcPts val="0"/>
              </a:spcBef>
              <a:spcAft>
                <a:spcPts val="0"/>
              </a:spcAft>
              <a:buClrTx/>
              <a:buSzTx/>
              <a:buFontTx/>
              <a:buNone/>
              <a:tabLst/>
              <a:defRPr/>
            </a:pPr>
            <a:r>
              <a:rPr lang="de-DE" dirty="0">
                <a:hlinkClick r:id="rId11"/>
              </a:rPr>
              <a:t>überall Geschichte 4, Schülerbuch und E-Book (digi4school.at)</a:t>
            </a:r>
            <a:endParaRPr lang="de-DE" dirty="0"/>
          </a:p>
          <a:p>
            <a:pPr marL="0" marR="0" lvl="0" indent="0" algn="l" defTabSz="457200" rtl="0" eaLnBrk="1" fontAlgn="auto" latinLnBrk="0" hangingPunct="1">
              <a:lnSpc>
                <a:spcPct val="100000"/>
              </a:lnSpc>
              <a:spcBef>
                <a:spcPts val="0"/>
              </a:spcBef>
              <a:spcAft>
                <a:spcPts val="0"/>
              </a:spcAft>
              <a:buClrTx/>
              <a:buSzTx/>
              <a:buFontTx/>
              <a:buNone/>
              <a:tabLst/>
              <a:defRPr/>
            </a:pPr>
            <a:r>
              <a:rPr lang="de-DE" dirty="0">
                <a:hlinkClick r:id="rId12"/>
              </a:rPr>
              <a:t>überall Geschichte 4, Schülerbuch und E-Book (digi4school.at)</a:t>
            </a:r>
            <a:endParaRPr lang="de-DE" dirty="0"/>
          </a:p>
          <a:p>
            <a:pPr marL="0" marR="0" lvl="0" indent="0" algn="l" defTabSz="457200" rtl="0" eaLnBrk="1" fontAlgn="auto" latinLnBrk="0" hangingPunct="1">
              <a:lnSpc>
                <a:spcPct val="100000"/>
              </a:lnSpc>
              <a:spcBef>
                <a:spcPts val="0"/>
              </a:spcBef>
              <a:spcAft>
                <a:spcPts val="0"/>
              </a:spcAft>
              <a:buClrTx/>
              <a:buSzTx/>
              <a:buFontTx/>
              <a:buNone/>
              <a:tabLst/>
              <a:defRPr/>
            </a:pPr>
            <a:r>
              <a:rPr lang="de-DE" dirty="0">
                <a:hlinkClick r:id="rId13"/>
              </a:rPr>
              <a:t>https://www.scook.at/produkt/ec4c3d50-b0bf-46e6-825e-a5f56956708f</a:t>
            </a:r>
            <a:endParaRPr lang="de-DE"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3" name="Textfeld 2">
            <a:extLst>
              <a:ext uri="{FF2B5EF4-FFF2-40B4-BE49-F238E27FC236}">
                <a16:creationId xmlns:a16="http://schemas.microsoft.com/office/drawing/2014/main" id="{9BB74DE1-B0A7-4BE4-85C9-77041DE1A48E}"/>
              </a:ext>
            </a:extLst>
          </p:cNvPr>
          <p:cNvSpPr txBox="1"/>
          <p:nvPr/>
        </p:nvSpPr>
        <p:spPr>
          <a:xfrm>
            <a:off x="982140" y="361507"/>
            <a:ext cx="8204390" cy="954107"/>
          </a:xfrm>
          <a:prstGeom prst="rect">
            <a:avLst/>
          </a:prstGeom>
          <a:noFill/>
        </p:spPr>
        <p:txBody>
          <a:bodyPr wrap="square" rtlCol="0">
            <a:spAutoFit/>
          </a:bodyPr>
          <a:lstStyle/>
          <a:p>
            <a:r>
              <a:rPr lang="de-DE" sz="2000" b="1" dirty="0"/>
              <a:t>FASCHISMUS und NATIONALSOZIALISMUS </a:t>
            </a:r>
          </a:p>
          <a:p>
            <a:r>
              <a:rPr lang="de-DE" dirty="0"/>
              <a:t>Darstellung in verschiedenen Lehrbüchern</a:t>
            </a:r>
          </a:p>
          <a:p>
            <a:r>
              <a:rPr lang="de-DE" dirty="0"/>
              <a:t>(</a:t>
            </a:r>
            <a:r>
              <a:rPr lang="de-DE" dirty="0" err="1"/>
              <a:t>einst&amp;heute</a:t>
            </a:r>
            <a:r>
              <a:rPr lang="de-DE" dirty="0"/>
              <a:t> 4, Zeitbilder 4, Geschichte überall 4, Mehrfach Geschichte 4)</a:t>
            </a:r>
          </a:p>
        </p:txBody>
      </p:sp>
    </p:spTree>
    <p:extLst>
      <p:ext uri="{BB962C8B-B14F-4D97-AF65-F5344CB8AC3E}">
        <p14:creationId xmlns:p14="http://schemas.microsoft.com/office/powerpoint/2010/main" val="2156747169"/>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B1DF773E-6CCF-748A-63B8-258FAC12F8D8}"/>
              </a:ext>
            </a:extLst>
          </p:cNvPr>
          <p:cNvSpPr txBox="1"/>
          <p:nvPr/>
        </p:nvSpPr>
        <p:spPr>
          <a:xfrm>
            <a:off x="1141628" y="914400"/>
            <a:ext cx="10806546" cy="532453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prstClr val="black"/>
                </a:solidFill>
                <a:effectLst/>
                <a:uLnTx/>
                <a:uFillTx/>
                <a:latin typeface="Trebuchet MS" panose="020B0603020202020204"/>
                <a:ea typeface="+mn-ea"/>
                <a:cs typeface="+mn-cs"/>
              </a:rPr>
              <a:t>Was ist eigentlich FASCHISMUS? </a:t>
            </a:r>
            <a:r>
              <a:rPr lang="de-DE" sz="2400" b="1" dirty="0">
                <a:solidFill>
                  <a:prstClr val="black"/>
                </a:solidFill>
                <a:latin typeface="Trebuchet MS" panose="020B0603020202020204"/>
              </a:rPr>
              <a:t> Die wichtigsten Erklärungsansätze</a:t>
            </a:r>
            <a:endParaRPr kumimoji="0" lang="de-DE" sz="24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24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000" b="1" i="0" u="none" strike="noStrike" kern="1200" cap="none" spc="0" normalizeH="0" baseline="0" noProof="0" dirty="0">
                <a:ln>
                  <a:noFill/>
                </a:ln>
                <a:solidFill>
                  <a:prstClr val="black"/>
                </a:solidFill>
                <a:effectLst/>
                <a:uLnTx/>
                <a:uFillTx/>
                <a:latin typeface="Trebuchet MS" panose="020B0603020202020204"/>
                <a:ea typeface="+mn-ea"/>
                <a:cs typeface="+mn-cs"/>
              </a:rPr>
              <a:t>Sozialfaschismus und Agententheorie der Kommunisten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Trebuchet MS" panose="020B0603020202020204"/>
                <a:ea typeface="+mn-ea"/>
                <a:cs typeface="+mn-cs"/>
              </a:rPr>
              <a:t>    Seit den 1920 Jahren Gleichsetzung von Sozialdemokratie mit dem Faschismus in der sogenannten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Trebuchet MS" panose="020B0603020202020204"/>
                <a:ea typeface="+mn-ea"/>
                <a:cs typeface="+mn-cs"/>
              </a:rPr>
              <a:t>    “Sozialfaschismusthese“.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Trebuchet MS" panose="020B0603020202020204"/>
                <a:ea typeface="+mn-ea"/>
                <a:cs typeface="+mn-cs"/>
              </a:rPr>
              <a:t>    Auf dem VII. Weltkongress der  Komintern 1935 wurde sie durch die </a:t>
            </a:r>
            <a:r>
              <a:rPr lang="de-DE" dirty="0">
                <a:solidFill>
                  <a:prstClr val="black"/>
                </a:solidFill>
                <a:latin typeface="Trebuchet MS" panose="020B0603020202020204"/>
              </a:rPr>
              <a:t>“</a:t>
            </a:r>
            <a:r>
              <a:rPr kumimoji="0" lang="de-DE" sz="1800" b="0" i="0" u="none" strike="noStrike" kern="1200" cap="none" spc="0" normalizeH="0" baseline="0" noProof="0" dirty="0">
                <a:ln>
                  <a:noFill/>
                </a:ln>
                <a:solidFill>
                  <a:prstClr val="black"/>
                </a:solidFill>
                <a:effectLst/>
                <a:uLnTx/>
                <a:uFillTx/>
                <a:latin typeface="Trebuchet MS" panose="020B0603020202020204"/>
                <a:ea typeface="+mn-ea"/>
                <a:cs typeface="+mn-cs"/>
              </a:rPr>
              <a:t>Agententhese“ abgelöst. Der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Trebuchet MS" panose="020B0603020202020204"/>
                <a:ea typeface="+mn-ea"/>
                <a:cs typeface="+mn-cs"/>
              </a:rPr>
              <a:t>    bulgarische Kommunist </a:t>
            </a:r>
            <a:r>
              <a:rPr kumimoji="0" lang="de-DE" sz="1800" b="1" i="0" u="none" strike="noStrike" kern="1200" cap="none" spc="0" normalizeH="0" baseline="0" noProof="0" dirty="0">
                <a:ln>
                  <a:noFill/>
                </a:ln>
                <a:solidFill>
                  <a:prstClr val="black"/>
                </a:solidFill>
                <a:effectLst/>
                <a:uLnTx/>
                <a:uFillTx/>
                <a:latin typeface="Trebuchet MS" panose="020B0603020202020204"/>
                <a:ea typeface="+mn-ea"/>
                <a:cs typeface="+mn-cs"/>
              </a:rPr>
              <a:t>Georgi Dimitroff </a:t>
            </a:r>
            <a:r>
              <a:rPr kumimoji="0" lang="de-DE" sz="1800" b="0" i="0" u="none" strike="noStrike" kern="1200" cap="none" spc="0" normalizeH="0" baseline="0" noProof="0" dirty="0">
                <a:ln>
                  <a:noFill/>
                </a:ln>
                <a:solidFill>
                  <a:prstClr val="black"/>
                </a:solidFill>
                <a:effectLst/>
                <a:uLnTx/>
                <a:uFillTx/>
                <a:latin typeface="Trebuchet MS" panose="020B0603020202020204"/>
                <a:ea typeface="+mn-ea"/>
                <a:cs typeface="+mn-cs"/>
              </a:rPr>
              <a:t>bezeichnete demnach den Faschismus als besoldeten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Trebuchet MS" panose="020B0603020202020204"/>
                <a:ea typeface="+mn-ea"/>
                <a:cs typeface="+mn-cs"/>
              </a:rPr>
              <a:t>    Agenten </a:t>
            </a:r>
            <a:r>
              <a:rPr kumimoji="0" lang="de-DE" sz="1800" b="1" i="1" u="none" strike="noStrike" kern="1200" cap="none" spc="0" normalizeH="0" baseline="0" noProof="0" dirty="0">
                <a:ln>
                  <a:noFill/>
                </a:ln>
                <a:solidFill>
                  <a:prstClr val="black"/>
                </a:solidFill>
                <a:effectLst/>
                <a:uLnTx/>
                <a:uFillTx/>
                <a:latin typeface="Trebuchet MS" panose="020B0603020202020204"/>
                <a:ea typeface="+mn-ea"/>
                <a:cs typeface="+mn-cs"/>
              </a:rPr>
              <a:t>“…der am meisten reaktionären, chauvinistischen und imperialistischen Elemente des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1" i="1" u="none" strike="noStrike" kern="1200" cap="none" spc="0" normalizeH="0" baseline="0" noProof="0" dirty="0">
                <a:ln>
                  <a:noFill/>
                </a:ln>
                <a:solidFill>
                  <a:prstClr val="black"/>
                </a:solidFill>
                <a:effectLst/>
                <a:uLnTx/>
                <a:uFillTx/>
                <a:latin typeface="Trebuchet MS" panose="020B0603020202020204"/>
                <a:ea typeface="+mn-ea"/>
                <a:cs typeface="+mn-cs"/>
              </a:rPr>
              <a:t>    Finanzkapitals…“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000" b="1" i="0" u="none" strike="noStrike" kern="1200" cap="none" spc="0" normalizeH="0" baseline="0" noProof="0" dirty="0">
                <a:ln>
                  <a:noFill/>
                </a:ln>
                <a:solidFill>
                  <a:prstClr val="black"/>
                </a:solidFill>
                <a:effectLst/>
                <a:uLnTx/>
                <a:uFillTx/>
                <a:latin typeface="Trebuchet MS" panose="020B0603020202020204"/>
                <a:ea typeface="+mn-ea"/>
                <a:cs typeface="+mn-cs"/>
              </a:rPr>
              <a:t>Bonapartismus und Faschismus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Trebuchet MS" panose="020B0603020202020204"/>
                <a:ea typeface="+mn-ea"/>
                <a:cs typeface="+mn-cs"/>
              </a:rPr>
              <a:t>    Hier galt der Staatstreich von Louis Bonaparte (später Napoleon III) im Dezember 1851 als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Trebuchet MS" panose="020B0603020202020204"/>
                <a:ea typeface="+mn-ea"/>
                <a:cs typeface="+mn-cs"/>
              </a:rPr>
              <a:t>    Bezugspunkt. Demnach habe ein labiles Klassengleichgewicht zwischen dem geschwächten (Groß)</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Trebuchet MS" panose="020B0603020202020204"/>
                <a:ea typeface="+mn-ea"/>
                <a:cs typeface="+mn-cs"/>
              </a:rPr>
              <a:t>    Bürgertum und der aufstrebenden Arbeiterklasse geherrscht. Aus Angst vor dem Machtverlust habe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Trebuchet MS" panose="020B0603020202020204"/>
                <a:ea typeface="+mn-ea"/>
                <a:cs typeface="+mn-cs"/>
              </a:rPr>
              <a:t>    dann die Bourgeoisie die politische Macht an eine autoritäre Führungsperson abgetreten. Besonders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Trebuchet MS" panose="020B0603020202020204"/>
                <a:ea typeface="+mn-ea"/>
                <a:cs typeface="+mn-cs"/>
              </a:rPr>
              <a:t>    der österreichische Sozialdemokrat </a:t>
            </a:r>
            <a:r>
              <a:rPr kumimoji="0" lang="de-DE" sz="1800" b="1" i="0" u="none" strike="noStrike" kern="1200" cap="none" spc="0" normalizeH="0" baseline="0" noProof="0" dirty="0">
                <a:ln>
                  <a:noFill/>
                </a:ln>
                <a:solidFill>
                  <a:prstClr val="black"/>
                </a:solidFill>
                <a:effectLst/>
                <a:uLnTx/>
                <a:uFillTx/>
                <a:latin typeface="Trebuchet MS" panose="020B0603020202020204"/>
                <a:ea typeface="+mn-ea"/>
                <a:cs typeface="+mn-cs"/>
              </a:rPr>
              <a:t>Otto Bauer </a:t>
            </a:r>
            <a:r>
              <a:rPr kumimoji="0" lang="de-DE" sz="1800" b="0" i="0" u="none" strike="noStrike" kern="1200" cap="none" spc="0" normalizeH="0" baseline="0" noProof="0" dirty="0">
                <a:ln>
                  <a:noFill/>
                </a:ln>
                <a:solidFill>
                  <a:prstClr val="black"/>
                </a:solidFill>
                <a:effectLst/>
                <a:uLnTx/>
                <a:uFillTx/>
                <a:latin typeface="Trebuchet MS" panose="020B0603020202020204"/>
                <a:ea typeface="+mn-ea"/>
                <a:cs typeface="+mn-cs"/>
              </a:rPr>
              <a:t>vertrat in den 1930 er Jahren diese Theorie.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198932204"/>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B1DF773E-6CCF-748A-63B8-258FAC12F8D8}"/>
              </a:ext>
            </a:extLst>
          </p:cNvPr>
          <p:cNvSpPr txBox="1"/>
          <p:nvPr/>
        </p:nvSpPr>
        <p:spPr>
          <a:xfrm>
            <a:off x="779318" y="833286"/>
            <a:ext cx="11127292" cy="5447645"/>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000" b="1" i="0" u="none" strike="noStrike" kern="1200" cap="none" spc="0" normalizeH="0" baseline="0" noProof="0" dirty="0">
                <a:ln>
                  <a:noFill/>
                </a:ln>
                <a:solidFill>
                  <a:prstClr val="black"/>
                </a:solidFill>
                <a:effectLst/>
                <a:uLnTx/>
                <a:uFillTx/>
                <a:latin typeface="Trebuchet MS" panose="020B0603020202020204"/>
                <a:ea typeface="+mn-ea"/>
                <a:cs typeface="+mn-cs"/>
              </a:rPr>
              <a:t>Faschismus als politische Religion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Trebuchet MS" panose="020B0603020202020204"/>
                <a:ea typeface="+mn-ea"/>
                <a:cs typeface="+mn-cs"/>
              </a:rPr>
              <a:t>    Diese Theorie wurde in den 1930 und 1940 er Jahren von </a:t>
            </a:r>
            <a:r>
              <a:rPr kumimoji="0" lang="de-DE" sz="1800" b="1" i="0" u="none" strike="noStrike" kern="1200" cap="none" spc="0" normalizeH="0" baseline="0" noProof="0" dirty="0">
                <a:ln>
                  <a:noFill/>
                </a:ln>
                <a:solidFill>
                  <a:prstClr val="black"/>
                </a:solidFill>
                <a:effectLst/>
                <a:uLnTx/>
                <a:uFillTx/>
                <a:latin typeface="Trebuchet MS" panose="020B0603020202020204"/>
                <a:ea typeface="+mn-ea"/>
                <a:cs typeface="+mn-cs"/>
              </a:rPr>
              <a:t>Raymond Aron </a:t>
            </a:r>
            <a:r>
              <a:rPr kumimoji="0" lang="de-DE" sz="1800" b="0" i="0" u="none" strike="noStrike" kern="1200" cap="none" spc="0" normalizeH="0" baseline="0" noProof="0" dirty="0">
                <a:ln>
                  <a:noFill/>
                </a:ln>
                <a:solidFill>
                  <a:prstClr val="black"/>
                </a:solidFill>
                <a:effectLst/>
                <a:uLnTx/>
                <a:uFillTx/>
                <a:latin typeface="Trebuchet MS" panose="020B0603020202020204"/>
                <a:ea typeface="+mn-ea"/>
                <a:cs typeface="+mn-cs"/>
              </a:rPr>
              <a:t>und </a:t>
            </a:r>
            <a:r>
              <a:rPr kumimoji="0" lang="de-DE" sz="1800" b="1" i="0" u="none" strike="noStrike" kern="1200" cap="none" spc="0" normalizeH="0" baseline="0" noProof="0" dirty="0">
                <a:ln>
                  <a:noFill/>
                </a:ln>
                <a:solidFill>
                  <a:prstClr val="black"/>
                </a:solidFill>
                <a:effectLst/>
                <a:uLnTx/>
                <a:uFillTx/>
                <a:latin typeface="Trebuchet MS" panose="020B0603020202020204"/>
                <a:ea typeface="+mn-ea"/>
                <a:cs typeface="+mn-cs"/>
              </a:rPr>
              <a:t>Eric</a:t>
            </a:r>
            <a:r>
              <a:rPr kumimoji="0" lang="de-DE" sz="18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de-DE" sz="1800" b="1" i="0" u="none" strike="noStrike" kern="1200" cap="none" spc="0" normalizeH="0" baseline="0" noProof="0" dirty="0" err="1">
                <a:ln>
                  <a:noFill/>
                </a:ln>
                <a:solidFill>
                  <a:prstClr val="black"/>
                </a:solidFill>
                <a:effectLst/>
                <a:uLnTx/>
                <a:uFillTx/>
                <a:latin typeface="Trebuchet MS" panose="020B0603020202020204"/>
                <a:ea typeface="+mn-ea"/>
                <a:cs typeface="+mn-cs"/>
              </a:rPr>
              <a:t>Voegelin</a:t>
            </a:r>
            <a:endParaRPr kumimoji="0" lang="de-DE" sz="18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Trebuchet MS" panose="020B0603020202020204"/>
                <a:ea typeface="+mn-ea"/>
                <a:cs typeface="+mn-cs"/>
              </a:rPr>
              <a:t>    begründet. Sie bezeichnet den Faschismus als Ausdrucksform innerweltlicher Religiosität, die durch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Trebuchet MS" panose="020B0603020202020204"/>
                <a:ea typeface="+mn-ea"/>
                <a:cs typeface="+mn-cs"/>
              </a:rPr>
              <a:t>    eine von der fortschreitenden Säkularisierung der Welt ausgelösten Sinnkrise entstanden ist.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000" b="1" i="0" u="none" strike="noStrike" kern="1200" cap="none" spc="0" normalizeH="0" baseline="0" noProof="0" dirty="0" err="1">
                <a:ln>
                  <a:noFill/>
                </a:ln>
                <a:solidFill>
                  <a:prstClr val="black"/>
                </a:solidFill>
                <a:effectLst/>
                <a:uLnTx/>
                <a:uFillTx/>
                <a:latin typeface="Trebuchet MS" panose="020B0603020202020204"/>
                <a:ea typeface="+mn-ea"/>
                <a:cs typeface="+mn-cs"/>
              </a:rPr>
              <a:t>Totalitarismustheorie</a:t>
            </a:r>
            <a:endParaRPr kumimoji="0" lang="de-DE" sz="20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Trebuchet MS" panose="020B0603020202020204"/>
                <a:ea typeface="+mn-ea"/>
                <a:cs typeface="+mn-cs"/>
              </a:rPr>
              <a:t>    Sie hatte ihre Hochblüte in der Zeit des “Kalten Krieges“ der 1950 er und der 1960 er Jahre. Ihre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Trebuchet MS" panose="020B0603020202020204"/>
                <a:ea typeface="+mn-ea"/>
                <a:cs typeface="+mn-cs"/>
              </a:rPr>
              <a:t>    Vertreter </a:t>
            </a:r>
            <a:r>
              <a:rPr kumimoji="0" lang="de-DE" sz="1800" b="1" i="0" u="none" strike="noStrike" kern="1200" cap="none" spc="0" normalizeH="0" baseline="0" noProof="0" dirty="0">
                <a:ln>
                  <a:noFill/>
                </a:ln>
                <a:solidFill>
                  <a:prstClr val="black"/>
                </a:solidFill>
                <a:effectLst/>
                <a:uLnTx/>
                <a:uFillTx/>
                <a:latin typeface="Trebuchet MS" panose="020B0603020202020204"/>
                <a:ea typeface="+mn-ea"/>
                <a:cs typeface="+mn-cs"/>
              </a:rPr>
              <a:t>Hanna Arendt </a:t>
            </a:r>
            <a:r>
              <a:rPr kumimoji="0" lang="de-DE" sz="1800" b="0" i="0" u="none" strike="noStrike" kern="1200" cap="none" spc="0" normalizeH="0" baseline="0" noProof="0" dirty="0">
                <a:ln>
                  <a:noFill/>
                </a:ln>
                <a:solidFill>
                  <a:prstClr val="black"/>
                </a:solidFill>
                <a:effectLst/>
                <a:uLnTx/>
                <a:uFillTx/>
                <a:latin typeface="Trebuchet MS" panose="020B0603020202020204"/>
                <a:ea typeface="+mn-ea"/>
                <a:cs typeface="+mn-cs"/>
              </a:rPr>
              <a:t>und </a:t>
            </a:r>
            <a:r>
              <a:rPr kumimoji="0" lang="de-DE" sz="1800" b="1" i="0" u="none" strike="noStrike" kern="1200" cap="none" spc="0" normalizeH="0" baseline="0" noProof="0" dirty="0">
                <a:ln>
                  <a:noFill/>
                </a:ln>
                <a:solidFill>
                  <a:prstClr val="black"/>
                </a:solidFill>
                <a:effectLst/>
                <a:uLnTx/>
                <a:uFillTx/>
                <a:latin typeface="Trebuchet MS" panose="020B0603020202020204"/>
                <a:ea typeface="+mn-ea"/>
                <a:cs typeface="+mn-cs"/>
              </a:rPr>
              <a:t>Zbigniew Brzezinski </a:t>
            </a:r>
            <a:r>
              <a:rPr kumimoji="0" lang="de-DE" sz="1800" b="0" i="0" u="none" strike="noStrike" kern="1200" cap="none" spc="0" normalizeH="0" baseline="0" noProof="0" dirty="0">
                <a:ln>
                  <a:noFill/>
                </a:ln>
                <a:solidFill>
                  <a:prstClr val="black"/>
                </a:solidFill>
                <a:effectLst/>
                <a:uLnTx/>
                <a:uFillTx/>
                <a:latin typeface="Trebuchet MS" panose="020B0603020202020204"/>
                <a:ea typeface="+mn-ea"/>
                <a:cs typeface="+mn-cs"/>
              </a:rPr>
              <a:t>sahen eine weitgehende Übereinstimmung zwischen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Trebuchet MS" panose="020B0603020202020204"/>
                <a:ea typeface="+mn-ea"/>
                <a:cs typeface="+mn-cs"/>
              </a:rPr>
              <a:t>    Faschismus und Nationalsozialismus auf der einen und Kommunismus auf der anderen Seite.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000" b="1" i="0" u="none" strike="noStrike" kern="1200" cap="none" spc="0" normalizeH="0" baseline="0" noProof="0" dirty="0">
                <a:ln>
                  <a:noFill/>
                </a:ln>
                <a:solidFill>
                  <a:prstClr val="black"/>
                </a:solidFill>
                <a:effectLst/>
                <a:uLnTx/>
                <a:uFillTx/>
                <a:latin typeface="Trebuchet MS" panose="020B0603020202020204"/>
                <a:ea typeface="+mn-ea"/>
                <a:cs typeface="+mn-cs"/>
              </a:rPr>
              <a:t>Faschismusmerkmale nach Ernst NOLTE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Trebuchet MS" panose="020B0603020202020204"/>
                <a:ea typeface="+mn-ea"/>
                <a:cs typeface="+mn-cs"/>
              </a:rPr>
              <a:t>    Der deutsche Historiker stellte in seinem 1963 erschienen Buch </a:t>
            </a:r>
            <a:r>
              <a:rPr kumimoji="0" lang="de-DE" sz="1800" b="1" i="0" u="none" strike="noStrike" kern="1200" cap="none" spc="0" normalizeH="0" baseline="0" noProof="0" dirty="0">
                <a:ln>
                  <a:noFill/>
                </a:ln>
                <a:solidFill>
                  <a:prstClr val="black"/>
                </a:solidFill>
                <a:effectLst/>
                <a:uLnTx/>
                <a:uFillTx/>
                <a:latin typeface="Trebuchet MS" panose="020B0603020202020204"/>
                <a:ea typeface="+mn-ea"/>
                <a:cs typeface="+mn-cs"/>
              </a:rPr>
              <a:t>“Der Faschismus in seiner Epoche“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de-DE" sz="1800" b="0" i="0" u="none" strike="noStrike" kern="1200" cap="none" spc="0" normalizeH="0" baseline="0" noProof="0" dirty="0">
                <a:ln>
                  <a:noFill/>
                </a:ln>
                <a:solidFill>
                  <a:prstClr val="black"/>
                </a:solidFill>
                <a:effectLst/>
                <a:uLnTx/>
                <a:uFillTx/>
                <a:latin typeface="Trebuchet MS" panose="020B0603020202020204"/>
                <a:ea typeface="+mn-ea"/>
                <a:cs typeface="+mn-cs"/>
              </a:rPr>
              <a:t>die These auf, dass der Faschismus sich in erster Linie durch einen Anti-Marxismus  und einen radikalen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Trebuchet MS" panose="020B0603020202020204"/>
                <a:ea typeface="+mn-ea"/>
                <a:cs typeface="+mn-cs"/>
              </a:rPr>
              <a:t>    Nationalismus auszeichne. Er benennt auch ein </a:t>
            </a:r>
            <a:r>
              <a:rPr kumimoji="0" lang="de-DE" sz="1800" b="1" i="0" u="none" strike="noStrike" kern="1200" cap="none" spc="0" normalizeH="0" baseline="0" noProof="0" dirty="0">
                <a:ln>
                  <a:noFill/>
                </a:ln>
                <a:solidFill>
                  <a:prstClr val="black"/>
                </a:solidFill>
                <a:effectLst/>
                <a:uLnTx/>
                <a:uFillTx/>
                <a:latin typeface="Trebuchet MS" panose="020B0603020202020204"/>
                <a:ea typeface="+mn-ea"/>
                <a:cs typeface="+mn-cs"/>
              </a:rPr>
              <a:t>“faschistisches Minimum“: </a:t>
            </a:r>
            <a:r>
              <a:rPr kumimoji="0" lang="de-DE" sz="1800" b="0" i="0" u="none" strike="noStrike" kern="1200" cap="none" spc="0" normalizeH="0" baseline="0" noProof="0" dirty="0">
                <a:ln>
                  <a:noFill/>
                </a:ln>
                <a:solidFill>
                  <a:prstClr val="black"/>
                </a:solidFill>
                <a:effectLst/>
                <a:uLnTx/>
                <a:uFillTx/>
                <a:latin typeface="Trebuchet MS" panose="020B0603020202020204"/>
                <a:ea typeface="+mn-ea"/>
                <a:cs typeface="+mn-cs"/>
              </a:rPr>
              <a:t>Antimarxismus,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Trebuchet MS" panose="020B0603020202020204"/>
                <a:ea typeface="+mn-ea"/>
                <a:cs typeface="+mn-cs"/>
              </a:rPr>
              <a:t>    Antiliberalismus, Antikonservativismus, Führerprinzip und Totalitätsanspruch. Er unterscheidet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Trebuchet MS" panose="020B0603020202020204"/>
                <a:ea typeface="+mn-ea"/>
                <a:cs typeface="+mn-cs"/>
              </a:rPr>
              <a:t>    zwischen Normalfaschismus in Italien und Radikalfaschismus in Deutschland.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501521746"/>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B1DF773E-6CCF-748A-63B8-258FAC12F8D8}"/>
              </a:ext>
            </a:extLst>
          </p:cNvPr>
          <p:cNvSpPr txBox="1"/>
          <p:nvPr/>
        </p:nvSpPr>
        <p:spPr>
          <a:xfrm>
            <a:off x="1018310" y="550718"/>
            <a:ext cx="10919474" cy="5724644"/>
          </a:xfrm>
          <a:prstGeom prst="rect">
            <a:avLst/>
          </a:prstGeom>
          <a:noFill/>
        </p:spPr>
        <p:txBody>
          <a:bodyPr wrap="square" rtlCol="0">
            <a:spAutoFit/>
          </a:bodyPr>
          <a:lstStyle/>
          <a:p>
            <a:pPr marL="285750" indent="-285750">
              <a:buFont typeface="Arial" panose="020B0604020202020204" pitchFamily="34" charset="0"/>
              <a:buChar char="•"/>
            </a:pPr>
            <a:r>
              <a:rPr lang="de-DE" sz="2000" b="1" dirty="0"/>
              <a:t>Faschismus als Reaktion auf die Moderne</a:t>
            </a:r>
          </a:p>
          <a:p>
            <a:r>
              <a:rPr lang="de-DE" dirty="0"/>
              <a:t>     Ihre Hauptvertreter sind </a:t>
            </a:r>
            <a:r>
              <a:rPr lang="de-DE" b="1" dirty="0"/>
              <a:t>George Mosse und Emilio Gentile. </a:t>
            </a:r>
            <a:r>
              <a:rPr lang="de-DE" dirty="0"/>
              <a:t>Sie waren der Ansicht, dass der</a:t>
            </a:r>
          </a:p>
          <a:p>
            <a:r>
              <a:rPr lang="de-DE" dirty="0"/>
              <a:t>     Faschismus eine alternative Moderne begründen wollte. Diese fußt nicht mehr auf dem westlich </a:t>
            </a:r>
          </a:p>
          <a:p>
            <a:r>
              <a:rPr lang="de-DE" dirty="0"/>
              <a:t>     linearen Fortschrittsmodell seit der Aufklärung. Der Faschismus will  die </a:t>
            </a:r>
            <a:r>
              <a:rPr lang="de-DE" b="1" dirty="0"/>
              <a:t>“Malaise der</a:t>
            </a:r>
          </a:p>
          <a:p>
            <a:r>
              <a:rPr lang="de-DE" b="1" dirty="0"/>
              <a:t>     Moderne“ </a:t>
            </a:r>
            <a:r>
              <a:rPr lang="de-DE" dirty="0"/>
              <a:t>(Industrialisierung, Massengesellschaft, Atomisierung des Einzelnen, Emanzipation der</a:t>
            </a:r>
          </a:p>
          <a:p>
            <a:r>
              <a:rPr lang="de-DE" dirty="0"/>
              <a:t>     Frau) beseitigen und zwar durch Rückgriff auf traditionelle Werte. </a:t>
            </a:r>
          </a:p>
          <a:p>
            <a:endParaRPr lang="de-DE" dirty="0"/>
          </a:p>
          <a:p>
            <a:pPr marL="285750" indent="-285750">
              <a:buFont typeface="Arial" panose="020B0604020202020204" pitchFamily="34" charset="0"/>
              <a:buChar char="•"/>
            </a:pPr>
            <a:r>
              <a:rPr lang="de-DE" sz="2000" b="1" dirty="0"/>
              <a:t> Faschismus als “Ultranationalismus“</a:t>
            </a:r>
          </a:p>
          <a:p>
            <a:r>
              <a:rPr lang="de-DE" dirty="0"/>
              <a:t>     In den 1990 er Jahren entstand vor allem unter angelsächsischen Historikern eine neue Sichtweise</a:t>
            </a:r>
          </a:p>
          <a:p>
            <a:r>
              <a:rPr lang="de-DE" dirty="0"/>
              <a:t>     auf den Faschismus. Zentraler Aspekt bei </a:t>
            </a:r>
            <a:r>
              <a:rPr lang="de-DE" b="1" dirty="0"/>
              <a:t>Roger Griffin </a:t>
            </a:r>
            <a:r>
              <a:rPr lang="de-DE" dirty="0"/>
              <a:t>ist die Wiedergeburt bzw. Neuerschaffung</a:t>
            </a:r>
          </a:p>
          <a:p>
            <a:r>
              <a:rPr lang="de-DE" dirty="0"/>
              <a:t>     der Nation verbunden mit der Herausbildung eines neuen Menschentyps.</a:t>
            </a:r>
          </a:p>
          <a:p>
            <a:endParaRPr lang="de-DE" dirty="0"/>
          </a:p>
          <a:p>
            <a:pPr marL="285750" indent="-285750">
              <a:buFont typeface="Arial" panose="020B0604020202020204" pitchFamily="34" charset="0"/>
              <a:buChar char="•"/>
            </a:pPr>
            <a:r>
              <a:rPr lang="de-DE" sz="2000" b="1" dirty="0"/>
              <a:t>Faschismus als Phasenmodell</a:t>
            </a:r>
          </a:p>
          <a:p>
            <a:r>
              <a:rPr lang="de-DE" dirty="0"/>
              <a:t>    Der amerikanische Historiker </a:t>
            </a:r>
            <a:r>
              <a:rPr lang="de-DE" b="1" dirty="0"/>
              <a:t>Robert O. Paxton </a:t>
            </a:r>
            <a:r>
              <a:rPr lang="de-DE" dirty="0"/>
              <a:t>schuf ein mehrstufiges Phasenmodell zur Erklärung</a:t>
            </a:r>
          </a:p>
          <a:p>
            <a:r>
              <a:rPr lang="de-DE" dirty="0"/>
              <a:t>    des Faschismus. Er unterscheidet dabei fünf  Phasen der Machtentfaltung: </a:t>
            </a:r>
            <a:r>
              <a:rPr lang="de-DE" b="1" dirty="0"/>
              <a:t>Initiation</a:t>
            </a:r>
            <a:r>
              <a:rPr lang="de-DE" dirty="0"/>
              <a:t> (kleiner Zirkel</a:t>
            </a:r>
          </a:p>
          <a:p>
            <a:r>
              <a:rPr lang="de-DE" dirty="0"/>
              <a:t>    fühlt sich auserwählt) – </a:t>
            </a:r>
            <a:r>
              <a:rPr lang="de-DE" b="1" dirty="0"/>
              <a:t>Aufschwung</a:t>
            </a:r>
            <a:r>
              <a:rPr lang="de-DE" dirty="0"/>
              <a:t> (Angebot an alte Eliten zum Kampf gegen Linke)-</a:t>
            </a:r>
          </a:p>
          <a:p>
            <a:r>
              <a:rPr lang="de-DE" dirty="0"/>
              <a:t>    </a:t>
            </a:r>
            <a:r>
              <a:rPr lang="de-DE" b="1" dirty="0"/>
              <a:t>Machtübernahme </a:t>
            </a:r>
            <a:r>
              <a:rPr lang="de-DE" dirty="0"/>
              <a:t>(Massenbasis, gewaltsame Zerschlagung der Gegner)- </a:t>
            </a:r>
            <a:r>
              <a:rPr lang="de-DE" b="1" dirty="0"/>
              <a:t>Machtausübung</a:t>
            </a:r>
          </a:p>
          <a:p>
            <a:r>
              <a:rPr lang="de-DE" dirty="0"/>
              <a:t>    (Auseinandersetzung innerhalb der faschistischen Bewegungen über politischen Kurs) – </a:t>
            </a:r>
            <a:endParaRPr lang="de-DE" b="1" dirty="0"/>
          </a:p>
          <a:p>
            <a:r>
              <a:rPr lang="de-DE" b="1" dirty="0"/>
              <a:t>    Radikalisierung </a:t>
            </a:r>
            <a:r>
              <a:rPr lang="de-DE" dirty="0"/>
              <a:t>(Machterhalt braucht ständige Dynamik).    </a:t>
            </a:r>
          </a:p>
          <a:p>
            <a:endParaRPr lang="de-DE" dirty="0"/>
          </a:p>
        </p:txBody>
      </p:sp>
    </p:spTree>
    <p:extLst>
      <p:ext uri="{BB962C8B-B14F-4D97-AF65-F5344CB8AC3E}">
        <p14:creationId xmlns:p14="http://schemas.microsoft.com/office/powerpoint/2010/main" val="3836652506"/>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B1DF773E-6CCF-748A-63B8-258FAC12F8D8}"/>
              </a:ext>
            </a:extLst>
          </p:cNvPr>
          <p:cNvSpPr txBox="1"/>
          <p:nvPr/>
        </p:nvSpPr>
        <p:spPr>
          <a:xfrm>
            <a:off x="936248" y="140410"/>
            <a:ext cx="10919474" cy="5662191"/>
          </a:xfrm>
          <a:prstGeom prst="rect">
            <a:avLst/>
          </a:prstGeom>
          <a:noFill/>
        </p:spPr>
        <p:txBody>
          <a:bodyPr wrap="square" rtlCol="0">
            <a:spAutoFit/>
          </a:bodyPr>
          <a:lstStyle/>
          <a:p>
            <a:r>
              <a:rPr lang="de-DE" sz="2400" b="1" dirty="0">
                <a:latin typeface="+mj-lt"/>
              </a:rPr>
              <a:t>Phänomenologische Faschismusdefinition von Walter LAQUEUR</a:t>
            </a:r>
          </a:p>
          <a:p>
            <a:endParaRPr lang="de-DE" dirty="0">
              <a:latin typeface="+mj-lt"/>
            </a:endParaRPr>
          </a:p>
          <a:p>
            <a:pPr>
              <a:lnSpc>
                <a:spcPct val="107000"/>
              </a:lnSpc>
              <a:spcAft>
                <a:spcPts val="800"/>
              </a:spcAft>
            </a:pPr>
            <a:r>
              <a:rPr lang="de-AT" dirty="0">
                <a:effectLst/>
                <a:latin typeface="+mj-lt"/>
                <a:ea typeface="Calibri" panose="020F0502020204030204" pitchFamily="34" charset="0"/>
                <a:cs typeface="Times New Roman" panose="02020603050405020304" pitchFamily="18" charset="0"/>
              </a:rPr>
              <a:t>Der Faschismus </a:t>
            </a:r>
            <a:r>
              <a:rPr lang="de-AT" dirty="0">
                <a:latin typeface="+mj-lt"/>
                <a:ea typeface="Calibri" panose="020F0502020204030204" pitchFamily="34" charset="0"/>
                <a:cs typeface="Times New Roman" panose="02020603050405020304" pitchFamily="18" charset="0"/>
              </a:rPr>
              <a:t>ist </a:t>
            </a:r>
            <a:r>
              <a:rPr lang="de-AT" dirty="0">
                <a:effectLst/>
                <a:latin typeface="+mj-lt"/>
                <a:ea typeface="Calibri" panose="020F0502020204030204" pitchFamily="34" charset="0"/>
                <a:cs typeface="Times New Roman" panose="02020603050405020304" pitchFamily="18" charset="0"/>
              </a:rPr>
              <a:t>durch </a:t>
            </a:r>
            <a:r>
              <a:rPr lang="de-AT" sz="2000" b="1" dirty="0">
                <a:effectLst/>
                <a:latin typeface="+mj-lt"/>
                <a:ea typeface="Calibri" panose="020F0502020204030204" pitchFamily="34" charset="0"/>
                <a:cs typeface="Times New Roman" panose="02020603050405020304" pitchFamily="18" charset="0"/>
              </a:rPr>
              <a:t>6 Merkmale </a:t>
            </a:r>
            <a:r>
              <a:rPr lang="de-AT" dirty="0">
                <a:effectLst/>
                <a:latin typeface="+mj-lt"/>
                <a:ea typeface="Calibri" panose="020F0502020204030204" pitchFamily="34" charset="0"/>
                <a:cs typeface="Times New Roman" panose="02020603050405020304" pitchFamily="18" charset="0"/>
              </a:rPr>
              <a:t>gekennzeichnet:</a:t>
            </a:r>
          </a:p>
          <a:p>
            <a:pPr marL="285750" indent="-285750">
              <a:lnSpc>
                <a:spcPct val="107000"/>
              </a:lnSpc>
              <a:spcAft>
                <a:spcPts val="800"/>
              </a:spcAft>
              <a:buFont typeface="Courier New" panose="02070309020205020404" pitchFamily="49" charset="0"/>
              <a:buChar char="o"/>
            </a:pPr>
            <a:r>
              <a:rPr lang="de-AT" b="1" i="1" dirty="0">
                <a:effectLst/>
                <a:latin typeface="+mj-lt"/>
                <a:ea typeface="Calibri" panose="020F0502020204030204" pitchFamily="34" charset="0"/>
                <a:cs typeface="Times New Roman" panose="02020603050405020304" pitchFamily="18" charset="0"/>
              </a:rPr>
              <a:t>Massenpartei</a:t>
            </a:r>
          </a:p>
          <a:p>
            <a:pPr marL="285750" indent="-285750">
              <a:lnSpc>
                <a:spcPct val="107000"/>
              </a:lnSpc>
              <a:spcAft>
                <a:spcPts val="800"/>
              </a:spcAft>
              <a:buFont typeface="Courier New" panose="02070309020205020404" pitchFamily="49" charset="0"/>
              <a:buChar char="o"/>
            </a:pPr>
            <a:r>
              <a:rPr lang="de-AT" b="1" i="1" dirty="0">
                <a:effectLst/>
                <a:latin typeface="+mj-lt"/>
                <a:ea typeface="Calibri" panose="020F0502020204030204" pitchFamily="34" charset="0"/>
                <a:cs typeface="Times New Roman" panose="02020603050405020304" pitchFamily="18" charset="0"/>
              </a:rPr>
              <a:t>Sicherheitsdienste und Armee </a:t>
            </a:r>
          </a:p>
          <a:p>
            <a:pPr marL="285750" indent="-285750">
              <a:lnSpc>
                <a:spcPct val="107000"/>
              </a:lnSpc>
              <a:spcAft>
                <a:spcPts val="800"/>
              </a:spcAft>
              <a:buFont typeface="Courier New" panose="02070309020205020404" pitchFamily="49" charset="0"/>
              <a:buChar char="o"/>
            </a:pPr>
            <a:r>
              <a:rPr lang="de-AT" b="1" i="1" dirty="0">
                <a:effectLst/>
                <a:latin typeface="+mj-lt"/>
                <a:ea typeface="Calibri" panose="020F0502020204030204" pitchFamily="34" charset="0"/>
                <a:cs typeface="Times New Roman" panose="02020603050405020304" pitchFamily="18" charset="0"/>
              </a:rPr>
              <a:t>Führer </a:t>
            </a:r>
          </a:p>
          <a:p>
            <a:pPr marL="285750" indent="-285750">
              <a:lnSpc>
                <a:spcPct val="107000"/>
              </a:lnSpc>
              <a:spcAft>
                <a:spcPts val="800"/>
              </a:spcAft>
              <a:buFont typeface="Courier New" panose="02070309020205020404" pitchFamily="49" charset="0"/>
              <a:buChar char="o"/>
            </a:pPr>
            <a:r>
              <a:rPr lang="de-AT" b="1" i="1" dirty="0">
                <a:effectLst/>
                <a:latin typeface="+mj-lt"/>
                <a:ea typeface="Calibri" panose="020F0502020204030204" pitchFamily="34" charset="0"/>
                <a:cs typeface="Times New Roman" panose="02020603050405020304" pitchFamily="18" charset="0"/>
              </a:rPr>
              <a:t>Die Parteidoktrin (Lehre) </a:t>
            </a:r>
          </a:p>
          <a:p>
            <a:pPr marL="285750" indent="-285750">
              <a:lnSpc>
                <a:spcPct val="107000"/>
              </a:lnSpc>
              <a:spcAft>
                <a:spcPts val="800"/>
              </a:spcAft>
              <a:buFont typeface="Courier New" panose="02070309020205020404" pitchFamily="49" charset="0"/>
              <a:buChar char="o"/>
            </a:pPr>
            <a:r>
              <a:rPr lang="de-AT" b="1" i="1" dirty="0">
                <a:latin typeface="+mj-lt"/>
                <a:ea typeface="Calibri" panose="020F0502020204030204" pitchFamily="34" charset="0"/>
                <a:cs typeface="Times New Roman" panose="02020603050405020304" pitchFamily="18" charset="0"/>
              </a:rPr>
              <a:t>Weltanschauung </a:t>
            </a:r>
            <a:endParaRPr lang="de-AT" b="1" i="1" dirty="0">
              <a:effectLst/>
              <a:latin typeface="+mj-lt"/>
              <a:ea typeface="Calibri" panose="020F0502020204030204" pitchFamily="34" charset="0"/>
              <a:cs typeface="Times New Roman" panose="02020603050405020304" pitchFamily="18" charset="0"/>
            </a:endParaRPr>
          </a:p>
          <a:p>
            <a:pPr marL="285750" indent="-285750">
              <a:lnSpc>
                <a:spcPct val="107000"/>
              </a:lnSpc>
              <a:spcAft>
                <a:spcPts val="800"/>
              </a:spcAft>
              <a:buFont typeface="Courier New" panose="02070309020205020404" pitchFamily="49" charset="0"/>
              <a:buChar char="o"/>
            </a:pPr>
            <a:r>
              <a:rPr lang="de-AT" b="1" i="1" dirty="0">
                <a:effectLst/>
                <a:latin typeface="+mj-lt"/>
                <a:ea typeface="Calibri" panose="020F0502020204030204" pitchFamily="34" charset="0"/>
                <a:cs typeface="Times New Roman" panose="02020603050405020304" pitchFamily="18" charset="0"/>
              </a:rPr>
              <a:t>Propagandaapparat</a:t>
            </a:r>
            <a:r>
              <a:rPr lang="de-AT" b="1" dirty="0">
                <a:effectLst/>
                <a:latin typeface="+mj-lt"/>
                <a:ea typeface="Calibri" panose="020F0502020204030204" pitchFamily="34" charset="0"/>
                <a:cs typeface="Times New Roman" panose="02020603050405020304" pitchFamily="18" charset="0"/>
              </a:rPr>
              <a:t> </a:t>
            </a:r>
          </a:p>
          <a:p>
            <a:pPr marL="285750" indent="-285750">
              <a:lnSpc>
                <a:spcPct val="107000"/>
              </a:lnSpc>
              <a:spcAft>
                <a:spcPts val="800"/>
              </a:spcAft>
              <a:buFont typeface="Courier New" panose="02070309020205020404" pitchFamily="49" charset="0"/>
              <a:buChar char="o"/>
            </a:pPr>
            <a:endParaRPr lang="de-AT" sz="1400" b="1" dirty="0">
              <a:latin typeface="+mj-lt"/>
              <a:ea typeface="Calibri" panose="020F0502020204030204" pitchFamily="34" charset="0"/>
              <a:cs typeface="Times New Roman" panose="02020603050405020304" pitchFamily="18" charset="0"/>
            </a:endParaRPr>
          </a:p>
          <a:p>
            <a:pPr>
              <a:lnSpc>
                <a:spcPct val="107000"/>
              </a:lnSpc>
              <a:spcAft>
                <a:spcPts val="800"/>
              </a:spcAft>
            </a:pPr>
            <a:r>
              <a:rPr lang="de-AT" sz="2400" b="1" dirty="0">
                <a:effectLst/>
                <a:latin typeface="+mj-lt"/>
                <a:ea typeface="Calibri" panose="020F0502020204030204" pitchFamily="34" charset="0"/>
                <a:cs typeface="Times New Roman" panose="02020603050405020304" pitchFamily="18" charset="0"/>
              </a:rPr>
              <a:t>Sozialpsychologische Faschismuserklärung </a:t>
            </a:r>
          </a:p>
          <a:p>
            <a:pPr>
              <a:lnSpc>
                <a:spcPct val="107000"/>
              </a:lnSpc>
              <a:spcAft>
                <a:spcPts val="800"/>
              </a:spcAft>
            </a:pPr>
            <a:r>
              <a:rPr lang="de-AT" dirty="0">
                <a:latin typeface="+mj-lt"/>
                <a:ea typeface="Calibri" panose="020F0502020204030204" pitchFamily="34" charset="0"/>
                <a:cs typeface="Times New Roman" panose="02020603050405020304" pitchFamily="18" charset="0"/>
              </a:rPr>
              <a:t>Im Zentrum der Forschungen von </a:t>
            </a:r>
            <a:r>
              <a:rPr lang="de-AT" b="1" dirty="0">
                <a:latin typeface="+mj-lt"/>
                <a:ea typeface="Calibri" panose="020F0502020204030204" pitchFamily="34" charset="0"/>
                <a:cs typeface="Times New Roman" panose="02020603050405020304" pitchFamily="18" charset="0"/>
              </a:rPr>
              <a:t>Erich Fromm </a:t>
            </a:r>
            <a:r>
              <a:rPr lang="de-AT" dirty="0">
                <a:latin typeface="+mj-lt"/>
                <a:ea typeface="Calibri" panose="020F0502020204030204" pitchFamily="34" charset="0"/>
                <a:cs typeface="Times New Roman" panose="02020603050405020304" pitchFamily="18" charset="0"/>
              </a:rPr>
              <a:t>und </a:t>
            </a:r>
            <a:r>
              <a:rPr lang="de-AT" b="1" dirty="0">
                <a:latin typeface="+mj-lt"/>
                <a:ea typeface="Calibri" panose="020F0502020204030204" pitchFamily="34" charset="0"/>
                <a:cs typeface="Times New Roman" panose="02020603050405020304" pitchFamily="18" charset="0"/>
              </a:rPr>
              <a:t>Theodor W. Adorno </a:t>
            </a:r>
            <a:r>
              <a:rPr lang="de-AT" dirty="0">
                <a:latin typeface="+mj-lt"/>
                <a:ea typeface="Calibri" panose="020F0502020204030204" pitchFamily="34" charset="0"/>
                <a:cs typeface="Times New Roman" panose="02020603050405020304" pitchFamily="18" charset="0"/>
              </a:rPr>
              <a:t>stand die </a:t>
            </a:r>
            <a:r>
              <a:rPr lang="de-AT" b="1" dirty="0">
                <a:latin typeface="+mj-lt"/>
                <a:ea typeface="Calibri" panose="020F0502020204030204" pitchFamily="34" charset="0"/>
                <a:cs typeface="Times New Roman" panose="02020603050405020304" pitchFamily="18" charset="0"/>
              </a:rPr>
              <a:t>“autoritäre Persönlichkeit“</a:t>
            </a:r>
            <a:r>
              <a:rPr lang="de-AT" dirty="0">
                <a:latin typeface="+mj-lt"/>
                <a:ea typeface="Calibri" panose="020F0502020204030204" pitchFamily="34" charset="0"/>
                <a:cs typeface="Times New Roman" panose="02020603050405020304" pitchFamily="18" charset="0"/>
              </a:rPr>
              <a:t>. Dafür entwickelten sie eine 7-teilige Faschismus-Skala. Autoritäre Menschen sympathisieren sehr oft mit  autoritären Figuren. </a:t>
            </a:r>
          </a:p>
          <a:p>
            <a:pPr>
              <a:lnSpc>
                <a:spcPct val="107000"/>
              </a:lnSpc>
              <a:spcAft>
                <a:spcPts val="800"/>
              </a:spcAft>
            </a:pPr>
            <a:endParaRPr lang="de-AT" dirty="0">
              <a:latin typeface="+mj-lt"/>
              <a:ea typeface="Calibri" panose="020F0502020204030204" pitchFamily="34" charset="0"/>
              <a:cs typeface="Times New Roman" panose="02020603050405020304" pitchFamily="18" charset="0"/>
            </a:endParaRPr>
          </a:p>
        </p:txBody>
      </p:sp>
      <p:sp>
        <p:nvSpPr>
          <p:cNvPr id="4" name="Textfeld 3">
            <a:extLst>
              <a:ext uri="{FF2B5EF4-FFF2-40B4-BE49-F238E27FC236}">
                <a16:creationId xmlns:a16="http://schemas.microsoft.com/office/drawing/2014/main" id="{9A0374B5-C4ED-4C01-8F79-47A1732E5862}"/>
              </a:ext>
            </a:extLst>
          </p:cNvPr>
          <p:cNvSpPr txBox="1"/>
          <p:nvPr/>
        </p:nvSpPr>
        <p:spPr>
          <a:xfrm>
            <a:off x="6814999" y="1562838"/>
            <a:ext cx="2350266" cy="677108"/>
          </a:xfrm>
          <a:prstGeom prst="rect">
            <a:avLst/>
          </a:prstGeom>
          <a:noFill/>
        </p:spPr>
        <p:txBody>
          <a:bodyPr wrap="square" rtlCol="0">
            <a:spAutoFit/>
          </a:bodyPr>
          <a:lstStyle/>
          <a:p>
            <a:r>
              <a:rPr lang="de-DE" sz="1400" b="1" dirty="0"/>
              <a:t>CR-Code</a:t>
            </a:r>
          </a:p>
          <a:p>
            <a:r>
              <a:rPr lang="de-DE" sz="1200" dirty="0"/>
              <a:t>Faschismus/Nationalsozialismus</a:t>
            </a:r>
          </a:p>
          <a:p>
            <a:r>
              <a:rPr lang="de-DE" sz="1200" dirty="0"/>
              <a:t>elektronische Pinnwand</a:t>
            </a:r>
          </a:p>
        </p:txBody>
      </p:sp>
      <p:pic>
        <p:nvPicPr>
          <p:cNvPr id="6" name="Grafik 5">
            <a:extLst>
              <a:ext uri="{FF2B5EF4-FFF2-40B4-BE49-F238E27FC236}">
                <a16:creationId xmlns:a16="http://schemas.microsoft.com/office/drawing/2014/main" id="{1012CA06-7E7E-4B01-A25E-69259BCF8C11}"/>
              </a:ext>
            </a:extLst>
          </p:cNvPr>
          <p:cNvPicPr>
            <a:picLocks noChangeAspect="1"/>
          </p:cNvPicPr>
          <p:nvPr/>
        </p:nvPicPr>
        <p:blipFill>
          <a:blip r:embed="rId2"/>
          <a:stretch>
            <a:fillRect/>
          </a:stretch>
        </p:blipFill>
        <p:spPr>
          <a:xfrm>
            <a:off x="9333801" y="891071"/>
            <a:ext cx="2208945" cy="2208945"/>
          </a:xfrm>
          <a:prstGeom prst="rect">
            <a:avLst/>
          </a:prstGeom>
        </p:spPr>
      </p:pic>
    </p:spTree>
    <p:extLst>
      <p:ext uri="{BB962C8B-B14F-4D97-AF65-F5344CB8AC3E}">
        <p14:creationId xmlns:p14="http://schemas.microsoft.com/office/powerpoint/2010/main" val="4231320404"/>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B1DF773E-6CCF-748A-63B8-258FAC12F8D8}"/>
              </a:ext>
            </a:extLst>
          </p:cNvPr>
          <p:cNvSpPr txBox="1"/>
          <p:nvPr/>
        </p:nvSpPr>
        <p:spPr>
          <a:xfrm>
            <a:off x="1141628" y="914400"/>
            <a:ext cx="10806546" cy="5968301"/>
          </a:xfrm>
          <a:prstGeom prst="rect">
            <a:avLst/>
          </a:prstGeom>
          <a:noFill/>
        </p:spPr>
        <p:txBody>
          <a:bodyPr wrap="square" rtlCol="0">
            <a:spAutoFit/>
          </a:bodyPr>
          <a:lstStyle/>
          <a:p>
            <a:r>
              <a:rPr lang="de-DE" b="1" dirty="0"/>
              <a:t>Der aktuell gültige LEHRPLAN für das Fach GESCHICHTE und SOZIALKUNDE</a:t>
            </a:r>
          </a:p>
          <a:p>
            <a:r>
              <a:rPr lang="de-DE" b="1" dirty="0"/>
              <a:t>Stand 30.7.2023</a:t>
            </a:r>
          </a:p>
          <a:p>
            <a:r>
              <a:rPr lang="de-DE" sz="1200" b="1" dirty="0">
                <a:solidFill>
                  <a:srgbClr val="FF0000"/>
                </a:solidFill>
                <a:hlinkClick r:id="rId2">
                  <a:extLst>
                    <a:ext uri="{A12FA001-AC4F-418D-AE19-62706E023703}">
                      <ahyp:hlinkClr xmlns:ahyp="http://schemas.microsoft.com/office/drawing/2018/hyperlinkcolor" val="tx"/>
                    </a:ext>
                  </a:extLst>
                </a:hlinkClick>
              </a:rPr>
              <a:t>https://www.ris.bka.gv.at/GeltendeFassungDatumsauswahl.wxe?Abfrage=Bundesnormen&amp;Gesetzesnummer=20007850&amp;FassungVom=2023-03-25</a:t>
            </a:r>
            <a:endParaRPr lang="de-DE" sz="1200" b="1" dirty="0">
              <a:solidFill>
                <a:srgbClr val="FF0000"/>
              </a:solidFill>
            </a:endParaRPr>
          </a:p>
          <a:p>
            <a:endParaRPr lang="de-DE" sz="1200" b="1" dirty="0"/>
          </a:p>
          <a:p>
            <a:endParaRPr lang="de-DE" dirty="0"/>
          </a:p>
          <a:p>
            <a:pPr algn="just">
              <a:lnSpc>
                <a:spcPts val="1100"/>
              </a:lnSpc>
              <a:spcBef>
                <a:spcPts val="400"/>
              </a:spcBef>
            </a:pPr>
            <a:r>
              <a:rPr lang="de-AT" sz="1800" b="1" dirty="0">
                <a:solidFill>
                  <a:srgbClr val="000000"/>
                </a:solidFill>
                <a:effectLst/>
                <a:ea typeface="Times New Roman" panose="02020603050405020304" pitchFamily="18" charset="0"/>
              </a:rPr>
              <a:t>Modul 1 (Historische Bildung): Faschismus – Nationalsozialismus – politische Diktaturen</a:t>
            </a:r>
          </a:p>
          <a:p>
            <a:pPr algn="just">
              <a:lnSpc>
                <a:spcPts val="1100"/>
              </a:lnSpc>
              <a:spcBef>
                <a:spcPts val="400"/>
              </a:spcBef>
            </a:pPr>
            <a:endParaRPr lang="de-DE" sz="1800" dirty="0">
              <a:solidFill>
                <a:srgbClr val="000000"/>
              </a:solidFill>
              <a:effectLst/>
              <a:ea typeface="Times New Roman" panose="02020603050405020304" pitchFamily="18" charset="0"/>
            </a:endParaRPr>
          </a:p>
          <a:p>
            <a:pPr algn="just">
              <a:lnSpc>
                <a:spcPts val="1100"/>
              </a:lnSpc>
              <a:spcBef>
                <a:spcPts val="400"/>
              </a:spcBef>
            </a:pPr>
            <a:r>
              <a:rPr lang="de-AT" sz="1800" i="1" dirty="0">
                <a:solidFill>
                  <a:srgbClr val="000000"/>
                </a:solidFill>
                <a:effectLst/>
                <a:ea typeface="Times New Roman" panose="02020603050405020304" pitchFamily="18" charset="0"/>
              </a:rPr>
              <a:t>Kompetenzkonkretisierung:</a:t>
            </a:r>
          </a:p>
          <a:p>
            <a:pPr algn="just">
              <a:lnSpc>
                <a:spcPts val="1100"/>
              </a:lnSpc>
              <a:spcBef>
                <a:spcPts val="400"/>
              </a:spcBef>
            </a:pPr>
            <a:endParaRPr lang="de-DE" sz="1800" dirty="0">
              <a:solidFill>
                <a:srgbClr val="000000"/>
              </a:solidFill>
              <a:effectLst/>
              <a:ea typeface="Times New Roman" panose="02020603050405020304" pitchFamily="18" charset="0"/>
            </a:endParaRPr>
          </a:p>
          <a:p>
            <a:pPr marL="431800" indent="-431800" algn="just">
              <a:lnSpc>
                <a:spcPts val="1100"/>
              </a:lnSpc>
              <a:spcBef>
                <a:spcPts val="200"/>
              </a:spcBef>
              <a:tabLst>
                <a:tab pos="396240" algn="r"/>
                <a:tab pos="431800" algn="l"/>
              </a:tabLst>
            </a:pPr>
            <a:r>
              <a:rPr lang="de-AT" sz="1800" dirty="0">
                <a:solidFill>
                  <a:srgbClr val="000000"/>
                </a:solidFill>
                <a:effectLst/>
                <a:ea typeface="Times New Roman" panose="02020603050405020304" pitchFamily="18" charset="0"/>
              </a:rPr>
              <a:t>	–	Schriftliche und bildliche Quellen beschreiben, analysieren und interpretieren;</a:t>
            </a:r>
          </a:p>
          <a:p>
            <a:pPr marL="431800" indent="-431800" algn="just">
              <a:lnSpc>
                <a:spcPts val="1100"/>
              </a:lnSpc>
              <a:spcBef>
                <a:spcPts val="200"/>
              </a:spcBef>
              <a:tabLst>
                <a:tab pos="396240" algn="r"/>
                <a:tab pos="431800" algn="l"/>
              </a:tabLst>
            </a:pPr>
            <a:endParaRPr lang="de-DE" sz="1800" dirty="0">
              <a:solidFill>
                <a:srgbClr val="000000"/>
              </a:solidFill>
              <a:effectLst/>
              <a:ea typeface="Times New Roman" panose="02020603050405020304" pitchFamily="18" charset="0"/>
            </a:endParaRPr>
          </a:p>
          <a:p>
            <a:pPr marL="431800" indent="-431800" algn="just">
              <a:lnSpc>
                <a:spcPts val="1100"/>
              </a:lnSpc>
              <a:spcBef>
                <a:spcPts val="200"/>
              </a:spcBef>
              <a:tabLst>
                <a:tab pos="396240" algn="r"/>
                <a:tab pos="431800" algn="l"/>
              </a:tabLst>
            </a:pPr>
            <a:r>
              <a:rPr lang="de-AT" sz="1800" dirty="0">
                <a:solidFill>
                  <a:srgbClr val="000000"/>
                </a:solidFill>
                <a:effectLst/>
                <a:ea typeface="Times New Roman" panose="02020603050405020304" pitchFamily="18" charset="0"/>
              </a:rPr>
              <a:t>	–	Perspektivität von Quellen wahrnehmen;</a:t>
            </a:r>
          </a:p>
          <a:p>
            <a:pPr marL="431800" indent="-431800" algn="just">
              <a:lnSpc>
                <a:spcPts val="1100"/>
              </a:lnSpc>
              <a:spcBef>
                <a:spcPts val="200"/>
              </a:spcBef>
              <a:tabLst>
                <a:tab pos="396240" algn="r"/>
                <a:tab pos="431800" algn="l"/>
              </a:tabLst>
            </a:pPr>
            <a:endParaRPr lang="de-DE" sz="1800" dirty="0">
              <a:solidFill>
                <a:srgbClr val="000000"/>
              </a:solidFill>
              <a:effectLst/>
              <a:ea typeface="Times New Roman" panose="02020603050405020304" pitchFamily="18" charset="0"/>
            </a:endParaRPr>
          </a:p>
          <a:p>
            <a:pPr marL="431800" indent="-431800" algn="just">
              <a:lnSpc>
                <a:spcPts val="1100"/>
              </a:lnSpc>
              <a:spcBef>
                <a:spcPts val="200"/>
              </a:spcBef>
              <a:tabLst>
                <a:tab pos="396240" algn="r"/>
                <a:tab pos="431800" algn="l"/>
              </a:tabLst>
            </a:pPr>
            <a:r>
              <a:rPr lang="de-AT" sz="1800" dirty="0">
                <a:solidFill>
                  <a:srgbClr val="000000"/>
                </a:solidFill>
                <a:effectLst/>
                <a:ea typeface="Times New Roman" panose="02020603050405020304" pitchFamily="18" charset="0"/>
              </a:rPr>
              <a:t>	–	Erkenntnisse aus Quellenarbeit oder Arbeit mit Darstellungen für individuelle Orientierung nutzen;</a:t>
            </a:r>
          </a:p>
          <a:p>
            <a:pPr marL="431800" indent="-431800" algn="just">
              <a:lnSpc>
                <a:spcPts val="1100"/>
              </a:lnSpc>
              <a:spcBef>
                <a:spcPts val="200"/>
              </a:spcBef>
              <a:tabLst>
                <a:tab pos="396240" algn="r"/>
                <a:tab pos="431800" algn="l"/>
              </a:tabLst>
            </a:pPr>
            <a:endParaRPr lang="de-DE" sz="1800" dirty="0">
              <a:solidFill>
                <a:srgbClr val="000000"/>
              </a:solidFill>
              <a:effectLst/>
              <a:ea typeface="Times New Roman" panose="02020603050405020304" pitchFamily="18" charset="0"/>
            </a:endParaRPr>
          </a:p>
          <a:p>
            <a:pPr algn="just">
              <a:lnSpc>
                <a:spcPts val="1100"/>
              </a:lnSpc>
              <a:spcBef>
                <a:spcPts val="400"/>
              </a:spcBef>
            </a:pPr>
            <a:r>
              <a:rPr lang="de-AT" sz="1800" i="1" dirty="0">
                <a:solidFill>
                  <a:srgbClr val="000000"/>
                </a:solidFill>
                <a:effectLst/>
                <a:ea typeface="Times New Roman" panose="02020603050405020304" pitchFamily="18" charset="0"/>
              </a:rPr>
              <a:t>Thematische Konkretisierung:</a:t>
            </a:r>
          </a:p>
          <a:p>
            <a:pPr algn="just">
              <a:lnSpc>
                <a:spcPts val="1100"/>
              </a:lnSpc>
              <a:spcBef>
                <a:spcPts val="400"/>
              </a:spcBef>
            </a:pPr>
            <a:endParaRPr lang="de-DE" sz="1800" dirty="0">
              <a:solidFill>
                <a:srgbClr val="000000"/>
              </a:solidFill>
              <a:effectLst/>
              <a:ea typeface="Times New Roman" panose="02020603050405020304" pitchFamily="18" charset="0"/>
            </a:endParaRPr>
          </a:p>
          <a:p>
            <a:pPr marL="252095" indent="-252095" algn="just">
              <a:lnSpc>
                <a:spcPts val="1100"/>
              </a:lnSpc>
              <a:spcBef>
                <a:spcPts val="400"/>
              </a:spcBef>
              <a:tabLst>
                <a:tab pos="252095" algn="l"/>
              </a:tabLst>
            </a:pPr>
            <a:r>
              <a:rPr lang="de-AT" sz="1800" dirty="0">
                <a:solidFill>
                  <a:srgbClr val="000000"/>
                </a:solidFill>
                <a:effectLst/>
                <a:ea typeface="Times New Roman" panose="02020603050405020304" pitchFamily="18" charset="0"/>
              </a:rPr>
              <a:t>–	Ausgewählte Aspekte faschistischer bzw. diktatorischer Systeme im Europa des 20. Jahrhunderts</a:t>
            </a:r>
          </a:p>
          <a:p>
            <a:pPr marL="252095" indent="-252095" algn="just">
              <a:lnSpc>
                <a:spcPts val="1100"/>
              </a:lnSpc>
              <a:spcBef>
                <a:spcPts val="400"/>
              </a:spcBef>
              <a:tabLst>
                <a:tab pos="252095" algn="l"/>
              </a:tabLst>
            </a:pPr>
            <a:endParaRPr lang="de-AT" dirty="0">
              <a:solidFill>
                <a:srgbClr val="000000"/>
              </a:solidFill>
              <a:ea typeface="Times New Roman" panose="02020603050405020304" pitchFamily="18" charset="0"/>
            </a:endParaRPr>
          </a:p>
          <a:p>
            <a:pPr marL="252095" indent="-252095" algn="just">
              <a:lnSpc>
                <a:spcPts val="1100"/>
              </a:lnSpc>
              <a:spcBef>
                <a:spcPts val="400"/>
              </a:spcBef>
              <a:tabLst>
                <a:tab pos="252095" algn="l"/>
              </a:tabLst>
            </a:pPr>
            <a:r>
              <a:rPr lang="de-AT" dirty="0">
                <a:solidFill>
                  <a:srgbClr val="000000"/>
                </a:solidFill>
                <a:ea typeface="Times New Roman" panose="02020603050405020304" pitchFamily="18" charset="0"/>
              </a:rPr>
              <a:t>    </a:t>
            </a:r>
            <a:r>
              <a:rPr lang="de-AT" sz="1800" dirty="0">
                <a:solidFill>
                  <a:srgbClr val="000000"/>
                </a:solidFill>
                <a:effectLst/>
                <a:ea typeface="Times New Roman" panose="02020603050405020304" pitchFamily="18" charset="0"/>
              </a:rPr>
              <a:t>vergleichen und Strukturmerkmale herausarbeiten(„Ständestaat/Austrofaschismus“, italienischer</a:t>
            </a:r>
          </a:p>
          <a:p>
            <a:pPr marL="252095" indent="-252095" algn="just">
              <a:lnSpc>
                <a:spcPts val="1100"/>
              </a:lnSpc>
              <a:spcBef>
                <a:spcPts val="400"/>
              </a:spcBef>
              <a:tabLst>
                <a:tab pos="252095" algn="l"/>
              </a:tabLst>
            </a:pPr>
            <a:endParaRPr lang="de-AT" sz="1800" dirty="0">
              <a:solidFill>
                <a:srgbClr val="000000"/>
              </a:solidFill>
              <a:effectLst/>
              <a:ea typeface="Times New Roman" panose="02020603050405020304" pitchFamily="18" charset="0"/>
            </a:endParaRPr>
          </a:p>
          <a:p>
            <a:pPr marL="252095" indent="-252095" algn="just">
              <a:lnSpc>
                <a:spcPts val="1100"/>
              </a:lnSpc>
              <a:spcBef>
                <a:spcPts val="400"/>
              </a:spcBef>
              <a:tabLst>
                <a:tab pos="252095" algn="l"/>
              </a:tabLst>
            </a:pPr>
            <a:r>
              <a:rPr lang="de-AT" dirty="0">
                <a:solidFill>
                  <a:srgbClr val="000000"/>
                </a:solidFill>
                <a:ea typeface="Times New Roman" panose="02020603050405020304" pitchFamily="18" charset="0"/>
              </a:rPr>
              <a:t>    </a:t>
            </a:r>
            <a:r>
              <a:rPr lang="de-AT" sz="1800" dirty="0">
                <a:solidFill>
                  <a:srgbClr val="000000"/>
                </a:solidFill>
                <a:effectLst/>
                <a:ea typeface="Times New Roman" panose="02020603050405020304" pitchFamily="18" charset="0"/>
              </a:rPr>
              <a:t>Faschismus, Nationalsozialismus, Stalinismus, DDR);</a:t>
            </a:r>
          </a:p>
          <a:p>
            <a:pPr marL="252095" indent="-252095" algn="just">
              <a:lnSpc>
                <a:spcPts val="1100"/>
              </a:lnSpc>
              <a:spcBef>
                <a:spcPts val="400"/>
              </a:spcBef>
              <a:tabLst>
                <a:tab pos="252095" algn="l"/>
              </a:tabLst>
            </a:pPr>
            <a:endParaRPr lang="de-DE" sz="1800" dirty="0">
              <a:solidFill>
                <a:srgbClr val="000000"/>
              </a:solidFill>
              <a:effectLst/>
              <a:ea typeface="Times New Roman" panose="02020603050405020304" pitchFamily="18" charset="0"/>
            </a:endParaRPr>
          </a:p>
          <a:p>
            <a:pPr marL="252095" indent="-252095" algn="just">
              <a:lnSpc>
                <a:spcPts val="1100"/>
              </a:lnSpc>
              <a:spcBef>
                <a:spcPts val="400"/>
              </a:spcBef>
              <a:tabLst>
                <a:tab pos="252095" algn="l"/>
              </a:tabLst>
            </a:pPr>
            <a:r>
              <a:rPr lang="de-AT" sz="1800" dirty="0">
                <a:solidFill>
                  <a:srgbClr val="000000"/>
                </a:solidFill>
                <a:effectLst/>
                <a:ea typeface="Times New Roman" panose="02020603050405020304" pitchFamily="18" charset="0"/>
              </a:rPr>
              <a:t>–	Grundlagen, Voraussetzungen und Auswirkungen des Nationalsozialismus in Österreich analysieren;</a:t>
            </a:r>
          </a:p>
          <a:p>
            <a:pPr marL="252095" indent="-252095" algn="just">
              <a:lnSpc>
                <a:spcPts val="1100"/>
              </a:lnSpc>
              <a:spcBef>
                <a:spcPts val="400"/>
              </a:spcBef>
              <a:tabLst>
                <a:tab pos="252095" algn="l"/>
              </a:tabLst>
            </a:pPr>
            <a:endParaRPr lang="de-DE" sz="1800" dirty="0">
              <a:solidFill>
                <a:srgbClr val="000000"/>
              </a:solidFill>
              <a:effectLst/>
              <a:ea typeface="Times New Roman" panose="02020603050405020304" pitchFamily="18" charset="0"/>
            </a:endParaRPr>
          </a:p>
          <a:p>
            <a:pPr marL="252095" indent="-252095" algn="just">
              <a:lnSpc>
                <a:spcPts val="1100"/>
              </a:lnSpc>
              <a:spcBef>
                <a:spcPts val="400"/>
              </a:spcBef>
              <a:tabLst>
                <a:tab pos="252095" algn="l"/>
              </a:tabLst>
            </a:pPr>
            <a:r>
              <a:rPr lang="de-AT" sz="1800" dirty="0">
                <a:solidFill>
                  <a:srgbClr val="000000"/>
                </a:solidFill>
                <a:effectLst/>
                <a:ea typeface="Times New Roman" panose="02020603050405020304" pitchFamily="18" charset="0"/>
              </a:rPr>
              <a:t>–	Historische Alltagswelten in Demokratie und Diktatur vergleichen;</a:t>
            </a:r>
          </a:p>
          <a:p>
            <a:pPr marL="252095" indent="-252095" algn="just">
              <a:lnSpc>
                <a:spcPts val="1100"/>
              </a:lnSpc>
              <a:spcBef>
                <a:spcPts val="400"/>
              </a:spcBef>
              <a:tabLst>
                <a:tab pos="252095" algn="l"/>
              </a:tabLst>
            </a:pPr>
            <a:endParaRPr lang="de-DE" sz="1800" dirty="0">
              <a:solidFill>
                <a:srgbClr val="000000"/>
              </a:solidFill>
              <a:effectLst/>
              <a:ea typeface="Times New Roman" panose="02020603050405020304" pitchFamily="18" charset="0"/>
            </a:endParaRPr>
          </a:p>
          <a:p>
            <a:pPr marL="252095" indent="-252095" algn="just">
              <a:lnSpc>
                <a:spcPts val="1100"/>
              </a:lnSpc>
              <a:spcBef>
                <a:spcPts val="400"/>
              </a:spcBef>
              <a:tabLst>
                <a:tab pos="252095" algn="l"/>
              </a:tabLst>
            </a:pPr>
            <a:r>
              <a:rPr lang="de-AT" sz="1800" dirty="0">
                <a:solidFill>
                  <a:srgbClr val="000000"/>
                </a:solidFill>
                <a:effectLst/>
                <a:ea typeface="Times New Roman" panose="02020603050405020304" pitchFamily="18" charset="0"/>
              </a:rPr>
              <a:t>–	Geschichtskulturelle Produkte (</a:t>
            </a:r>
            <a:r>
              <a:rPr lang="de-AT" sz="1800" dirty="0" err="1">
                <a:solidFill>
                  <a:srgbClr val="000000"/>
                </a:solidFill>
                <a:effectLst/>
                <a:ea typeface="Times New Roman" panose="02020603050405020304" pitchFamily="18" charset="0"/>
              </a:rPr>
              <a:t>zB</a:t>
            </a:r>
            <a:r>
              <a:rPr lang="de-AT" sz="1800" dirty="0">
                <a:solidFill>
                  <a:srgbClr val="000000"/>
                </a:solidFill>
                <a:effectLst/>
                <a:ea typeface="Times New Roman" panose="02020603050405020304" pitchFamily="18" charset="0"/>
              </a:rPr>
              <a:t>. Computerspiele oder Spielfilme) kritisch hinterfragen.</a:t>
            </a:r>
            <a:endParaRPr lang="de-DE" sz="1800" dirty="0">
              <a:solidFill>
                <a:srgbClr val="000000"/>
              </a:solidFill>
              <a:effectLst/>
              <a:ea typeface="Times New Roman" panose="02020603050405020304" pitchFamily="18" charset="0"/>
            </a:endParaRPr>
          </a:p>
          <a:p>
            <a:pPr>
              <a:lnSpc>
                <a:spcPts val="1000"/>
              </a:lnSpc>
            </a:pPr>
            <a:r>
              <a:rPr lang="de-AT" sz="1800" dirty="0">
                <a:solidFill>
                  <a:srgbClr val="000000"/>
                </a:solidFill>
                <a:effectLst/>
                <a:ea typeface="Times New Roman" panose="02020603050405020304" pitchFamily="18" charset="0"/>
              </a:rPr>
              <a:t> </a:t>
            </a:r>
            <a:endParaRPr lang="de-DE" sz="1800" dirty="0">
              <a:solidFill>
                <a:srgbClr val="000000"/>
              </a:solidFill>
              <a:effectLst/>
              <a:ea typeface="Times New Roman" panose="02020603050405020304" pitchFamily="18" charset="0"/>
            </a:endParaRPr>
          </a:p>
          <a:p>
            <a:endParaRPr lang="de-DE" dirty="0"/>
          </a:p>
        </p:txBody>
      </p:sp>
    </p:spTree>
    <p:extLst>
      <p:ext uri="{BB962C8B-B14F-4D97-AF65-F5344CB8AC3E}">
        <p14:creationId xmlns:p14="http://schemas.microsoft.com/office/powerpoint/2010/main" val="2860317159"/>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B1DF773E-6CCF-748A-63B8-258FAC12F8D8}"/>
              </a:ext>
            </a:extLst>
          </p:cNvPr>
          <p:cNvSpPr txBox="1"/>
          <p:nvPr/>
        </p:nvSpPr>
        <p:spPr>
          <a:xfrm>
            <a:off x="947971" y="93518"/>
            <a:ext cx="10919474" cy="6519413"/>
          </a:xfrm>
          <a:prstGeom prst="rect">
            <a:avLst/>
          </a:prstGeom>
          <a:noFill/>
        </p:spPr>
        <p:txBody>
          <a:bodyPr wrap="square" rtlCol="0">
            <a:spAutoFit/>
          </a:bodyPr>
          <a:lstStyle/>
          <a:p>
            <a:endParaRPr lang="de-DE" sz="2400" b="1" dirty="0"/>
          </a:p>
          <a:p>
            <a:r>
              <a:rPr lang="de-DE" sz="2400" b="1" dirty="0"/>
              <a:t>Was ist totalitäre und was ist autoritäre Herrschaft?</a:t>
            </a:r>
          </a:p>
          <a:p>
            <a:endParaRPr lang="de-DE" sz="2400" b="1" dirty="0"/>
          </a:p>
          <a:p>
            <a:r>
              <a:rPr lang="de-DE" dirty="0"/>
              <a:t>Der Begriff </a:t>
            </a:r>
            <a:r>
              <a:rPr lang="de-DE" b="1" i="1" dirty="0"/>
              <a:t>“totalitär“ </a:t>
            </a:r>
            <a:r>
              <a:rPr lang="de-DE" dirty="0"/>
              <a:t>wurde im Jahre 1923 Jahren erstmals vom liberalen italienischen Philosophen </a:t>
            </a:r>
            <a:r>
              <a:rPr lang="de-DE" b="1" dirty="0"/>
              <a:t>Benedetto CROCE </a:t>
            </a:r>
            <a:r>
              <a:rPr lang="de-DE" dirty="0"/>
              <a:t>verwendet. </a:t>
            </a:r>
          </a:p>
          <a:p>
            <a:r>
              <a:rPr lang="de-DE" dirty="0"/>
              <a:t>Er meinte damit den ungezügelten Machtwillen  und  die sich abzeichnenden Unterdrückungsmechanismen des italienischen Faschismus. </a:t>
            </a:r>
          </a:p>
          <a:p>
            <a:r>
              <a:rPr lang="de-DE" dirty="0"/>
              <a:t>Heute gilt ein Staat als totalitär, wenn er über Gesellschaft und Individuum in allen Lebensbereichen uneingeschränkt verfügen will. </a:t>
            </a:r>
          </a:p>
          <a:p>
            <a:r>
              <a:rPr lang="de-DE" dirty="0"/>
              <a:t>Dazu muss dieser Staat die Grundbestandteile einer demokratischen Verfassung beseitigen und die Freiheitsrechte des Einzelnen auf ein Minimum reduzieren. </a:t>
            </a:r>
          </a:p>
          <a:p>
            <a:r>
              <a:rPr lang="de-DE" dirty="0"/>
              <a:t>Ziel ist es, einen “unterwürfigen“ neuen Menschen zu kreieren. </a:t>
            </a:r>
          </a:p>
          <a:p>
            <a:r>
              <a:rPr lang="de-DE" dirty="0"/>
              <a:t>Totalitäre Herrschaften waren der Faschismus und der Nationalsozialismus.</a:t>
            </a:r>
          </a:p>
          <a:p>
            <a:endParaRPr lang="de-DE" dirty="0"/>
          </a:p>
          <a:p>
            <a:endParaRPr lang="de-DE" dirty="0"/>
          </a:p>
          <a:p>
            <a:endParaRPr lang="de-DE" dirty="0"/>
          </a:p>
          <a:p>
            <a:r>
              <a:rPr lang="de-DE" dirty="0"/>
              <a:t>Im Gegensatz dazu bedeutet der Begriff </a:t>
            </a:r>
            <a:r>
              <a:rPr lang="de-DE" b="1" i="1" dirty="0"/>
              <a:t>“autoritäre“</a:t>
            </a:r>
            <a:r>
              <a:rPr lang="de-DE" dirty="0"/>
              <a:t> Herrschaft zwar ebenfalls die Abschaffung demokratischer Institutionen und gewisse Eingriffe in die Freiheitsrechte der Menschen. </a:t>
            </a:r>
          </a:p>
          <a:p>
            <a:r>
              <a:rPr lang="de-DE" dirty="0"/>
              <a:t>Allerdings bleibt die Privatsphäre im Wesentlichen unbehelligt.</a:t>
            </a:r>
          </a:p>
          <a:p>
            <a:r>
              <a:rPr lang="de-DE" dirty="0"/>
              <a:t>Eine autoritäre Diktatur war beispielsweise das “Dollfuß-Regime“ in Österreich.</a:t>
            </a:r>
          </a:p>
          <a:p>
            <a:pPr>
              <a:lnSpc>
                <a:spcPct val="107000"/>
              </a:lnSpc>
              <a:spcAft>
                <a:spcPts val="800"/>
              </a:spcAft>
            </a:pPr>
            <a:endParaRPr lang="de-AT" sz="1400" b="1" dirty="0">
              <a:ea typeface="Calibri" panose="020F0502020204030204" pitchFamily="34" charset="0"/>
              <a:cs typeface="Times New Roman" panose="02020603050405020304" pitchFamily="18" charset="0"/>
            </a:endParaRPr>
          </a:p>
          <a:p>
            <a:endParaRPr lang="de-DE" dirty="0"/>
          </a:p>
        </p:txBody>
      </p:sp>
      <p:graphicFrame>
        <p:nvGraphicFramePr>
          <p:cNvPr id="3" name="Diagramm 2">
            <a:extLst>
              <a:ext uri="{FF2B5EF4-FFF2-40B4-BE49-F238E27FC236}">
                <a16:creationId xmlns:a16="http://schemas.microsoft.com/office/drawing/2014/main" id="{07EEBFD9-4FDD-450B-A15A-3655BF781B9A}"/>
              </a:ext>
            </a:extLst>
          </p:cNvPr>
          <p:cNvGraphicFramePr/>
          <p:nvPr>
            <p:extLst>
              <p:ext uri="{D42A27DB-BD31-4B8C-83A1-F6EECF244321}">
                <p14:modId xmlns:p14="http://schemas.microsoft.com/office/powerpoint/2010/main" val="2383595288"/>
              </p:ext>
            </p:extLst>
          </p:nvPr>
        </p:nvGraphicFramePr>
        <p:xfrm>
          <a:off x="2328530" y="2269531"/>
          <a:ext cx="6124354" cy="38543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08817883"/>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B1DF773E-6CCF-748A-63B8-258FAC12F8D8}"/>
              </a:ext>
            </a:extLst>
          </p:cNvPr>
          <p:cNvSpPr txBox="1"/>
          <p:nvPr/>
        </p:nvSpPr>
        <p:spPr>
          <a:xfrm>
            <a:off x="937339" y="742104"/>
            <a:ext cx="10919474" cy="5170518"/>
          </a:xfrm>
          <a:prstGeom prst="rect">
            <a:avLst/>
          </a:prstGeom>
          <a:noFill/>
        </p:spPr>
        <p:txBody>
          <a:bodyPr wrap="square" rtlCol="0">
            <a:spAutoFit/>
          </a:bodyPr>
          <a:lstStyle/>
          <a:p>
            <a:endParaRPr lang="de-DE" sz="2400" b="1" dirty="0"/>
          </a:p>
          <a:p>
            <a:pPr>
              <a:lnSpc>
                <a:spcPct val="107000"/>
              </a:lnSpc>
              <a:spcAft>
                <a:spcPts val="800"/>
              </a:spcAft>
            </a:pPr>
            <a:endParaRPr lang="de-AT" sz="1400" b="1" dirty="0">
              <a:ea typeface="Calibri" panose="020F0502020204030204" pitchFamily="34" charset="0"/>
              <a:cs typeface="Times New Roman" panose="02020603050405020304" pitchFamily="18" charset="0"/>
            </a:endParaRPr>
          </a:p>
          <a:p>
            <a:pPr>
              <a:lnSpc>
                <a:spcPct val="107000"/>
              </a:lnSpc>
              <a:spcAft>
                <a:spcPts val="800"/>
              </a:spcAft>
            </a:pPr>
            <a:r>
              <a:rPr lang="de-AT" sz="2400" b="1" dirty="0">
                <a:effectLst/>
                <a:ea typeface="Calibri" panose="020F0502020204030204" pitchFamily="34" charset="0"/>
                <a:cs typeface="Times New Roman" panose="02020603050405020304" pitchFamily="18" charset="0"/>
              </a:rPr>
              <a:t>Grundbegriff: Diktatur  </a:t>
            </a:r>
          </a:p>
          <a:p>
            <a:r>
              <a:rPr lang="de-DE" dirty="0"/>
              <a:t>Der Begriff </a:t>
            </a:r>
            <a:r>
              <a:rPr lang="de-DE" b="1" dirty="0"/>
              <a:t>Diktatur </a:t>
            </a:r>
            <a:r>
              <a:rPr lang="de-DE" dirty="0"/>
              <a:t>stammt ursprünglich aus der altrömischen  republikanischen Verfassung Roms. In Krisenzeiten vereinigte der Diktator die Staatsgewalt auf seine Person allerdings nur für eine ganz bestimmte Zeit.</a:t>
            </a:r>
          </a:p>
          <a:p>
            <a:r>
              <a:rPr lang="de-DE" dirty="0"/>
              <a:t>Seit der Neuzeit sind Diktaturen gleichfalls ein Merkmal von Krisenzeiten. Allerdings haben sich die Merkmale fundamental geändert:</a:t>
            </a:r>
          </a:p>
          <a:p>
            <a:endParaRPr lang="de-DE" dirty="0"/>
          </a:p>
          <a:p>
            <a:pPr marL="285750" indent="-285750">
              <a:buFont typeface="Arial" panose="020B0604020202020204" pitchFamily="34" charset="0"/>
              <a:buChar char="•"/>
            </a:pPr>
            <a:r>
              <a:rPr lang="de-DE" dirty="0"/>
              <a:t>Staatsgewalt wird auf unbestimmte Zeit von einer bestimmten Person oder Gruppe ausgeübt</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a:t>Opposition oder pluralistische Gruppen werden gewaltsam unterdrückt</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a:t>Menschen und Bürgerrechte sind stark eingeschränkt</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a:t>Presse und Medien sind einer strengen Zensur unterworfen</a:t>
            </a:r>
          </a:p>
          <a:p>
            <a:endParaRPr lang="de-DE" dirty="0"/>
          </a:p>
        </p:txBody>
      </p:sp>
    </p:spTree>
    <p:extLst>
      <p:ext uri="{BB962C8B-B14F-4D97-AF65-F5344CB8AC3E}">
        <p14:creationId xmlns:p14="http://schemas.microsoft.com/office/powerpoint/2010/main" val="2403020040"/>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3322255" y="297469"/>
            <a:ext cx="6076925" cy="646331"/>
          </a:xfrm>
          <a:prstGeom prst="rect">
            <a:avLst/>
          </a:prstGeom>
        </p:spPr>
        <p:txBody>
          <a:bodyPr wrap="square">
            <a:spAutoFit/>
          </a:bodyPr>
          <a:lstStyle/>
          <a:p>
            <a:r>
              <a:rPr lang="de-DE" sz="3600" b="1" dirty="0"/>
              <a:t>MASSE und MACHT </a:t>
            </a:r>
          </a:p>
        </p:txBody>
      </p:sp>
      <p:sp>
        <p:nvSpPr>
          <p:cNvPr id="8" name="Textfeld 7">
            <a:extLst>
              <a:ext uri="{FF2B5EF4-FFF2-40B4-BE49-F238E27FC236}">
                <a16:creationId xmlns:a16="http://schemas.microsoft.com/office/drawing/2014/main" id="{CD264D4B-BCC6-462C-9E6A-D203777C96F3}"/>
              </a:ext>
            </a:extLst>
          </p:cNvPr>
          <p:cNvSpPr txBox="1"/>
          <p:nvPr/>
        </p:nvSpPr>
        <p:spPr>
          <a:xfrm>
            <a:off x="1810088" y="1289085"/>
            <a:ext cx="7056784" cy="1477328"/>
          </a:xfrm>
          <a:prstGeom prst="rect">
            <a:avLst/>
          </a:prstGeom>
          <a:noFill/>
        </p:spPr>
        <p:txBody>
          <a:bodyPr wrap="square" rtlCol="0">
            <a:spAutoFit/>
          </a:bodyPr>
          <a:lstStyle/>
          <a:p>
            <a:endParaRPr lang="de-DE" dirty="0"/>
          </a:p>
          <a:p>
            <a:endParaRPr lang="de-DE" dirty="0"/>
          </a:p>
          <a:p>
            <a:pPr marL="285750" indent="-285750">
              <a:buFont typeface="Arial" panose="020B0604020202020204" pitchFamily="34" charset="0"/>
              <a:buChar char="•"/>
            </a:pPr>
            <a:endParaRPr lang="de-DE" dirty="0"/>
          </a:p>
          <a:p>
            <a:endParaRPr lang="de-DE" dirty="0"/>
          </a:p>
          <a:p>
            <a:endParaRPr lang="de-AT" dirty="0"/>
          </a:p>
        </p:txBody>
      </p:sp>
      <p:sp>
        <p:nvSpPr>
          <p:cNvPr id="9" name="Textfeld 8">
            <a:extLst>
              <a:ext uri="{FF2B5EF4-FFF2-40B4-BE49-F238E27FC236}">
                <a16:creationId xmlns:a16="http://schemas.microsoft.com/office/drawing/2014/main" id="{736EE04D-36A2-4591-824A-E313721CC658}"/>
              </a:ext>
            </a:extLst>
          </p:cNvPr>
          <p:cNvSpPr txBox="1"/>
          <p:nvPr/>
        </p:nvSpPr>
        <p:spPr>
          <a:xfrm>
            <a:off x="1919536" y="1196752"/>
            <a:ext cx="5544616" cy="369332"/>
          </a:xfrm>
          <a:prstGeom prst="rect">
            <a:avLst/>
          </a:prstGeom>
          <a:noFill/>
        </p:spPr>
        <p:txBody>
          <a:bodyPr wrap="square" rtlCol="0">
            <a:spAutoFit/>
          </a:bodyPr>
          <a:lstStyle/>
          <a:p>
            <a:endParaRPr lang="de-AT" dirty="0"/>
          </a:p>
        </p:txBody>
      </p:sp>
      <p:pic>
        <p:nvPicPr>
          <p:cNvPr id="10" name="Grafik 9">
            <a:extLst>
              <a:ext uri="{FF2B5EF4-FFF2-40B4-BE49-F238E27FC236}">
                <a16:creationId xmlns:a16="http://schemas.microsoft.com/office/drawing/2014/main" id="{595C6D2B-84C3-43E4-B24E-B9DCF8F79F89}"/>
              </a:ext>
            </a:extLst>
          </p:cNvPr>
          <p:cNvPicPr>
            <a:picLocks noChangeAspect="1"/>
          </p:cNvPicPr>
          <p:nvPr/>
        </p:nvPicPr>
        <p:blipFill>
          <a:blip r:embed="rId2"/>
          <a:stretch>
            <a:fillRect/>
          </a:stretch>
        </p:blipFill>
        <p:spPr>
          <a:xfrm>
            <a:off x="3649882" y="2398905"/>
            <a:ext cx="5541744" cy="1731414"/>
          </a:xfrm>
          <a:prstGeom prst="rect">
            <a:avLst/>
          </a:prstGeom>
        </p:spPr>
      </p:pic>
      <p:sp>
        <p:nvSpPr>
          <p:cNvPr id="11" name="Textfeld 10">
            <a:extLst>
              <a:ext uri="{FF2B5EF4-FFF2-40B4-BE49-F238E27FC236}">
                <a16:creationId xmlns:a16="http://schemas.microsoft.com/office/drawing/2014/main" id="{F13CFE30-A4D0-4583-883A-A61AD4162DC9}"/>
              </a:ext>
            </a:extLst>
          </p:cNvPr>
          <p:cNvSpPr txBox="1"/>
          <p:nvPr/>
        </p:nvSpPr>
        <p:spPr>
          <a:xfrm>
            <a:off x="730085" y="948569"/>
            <a:ext cx="8669095" cy="5622693"/>
          </a:xfrm>
          <a:prstGeom prst="rect">
            <a:avLst/>
          </a:prstGeom>
          <a:noFill/>
        </p:spPr>
        <p:txBody>
          <a:bodyPr wrap="square" rtlCol="0">
            <a:spAutoFit/>
          </a:bodyPr>
          <a:lstStyle/>
          <a:p>
            <a:r>
              <a:rPr lang="de-DE" b="1" dirty="0">
                <a:solidFill>
                  <a:srgbClr val="000000"/>
                </a:solidFill>
                <a:effectLst/>
                <a:latin typeface="+mj-lt"/>
                <a:ea typeface="Times New Roman" panose="02020603050405020304" pitchFamily="18" charset="0"/>
              </a:rPr>
              <a:t>George Sorel </a:t>
            </a:r>
            <a:r>
              <a:rPr lang="de-DE" sz="1600" dirty="0">
                <a:solidFill>
                  <a:srgbClr val="000000"/>
                </a:solidFill>
                <a:effectLst/>
                <a:latin typeface="+mj-lt"/>
                <a:ea typeface="Times New Roman" panose="02020603050405020304" pitchFamily="18" charset="0"/>
              </a:rPr>
              <a:t>war ein </a:t>
            </a:r>
            <a:r>
              <a:rPr lang="de-DE" sz="1600" dirty="0">
                <a:solidFill>
                  <a:srgbClr val="000000"/>
                </a:solidFill>
                <a:latin typeface="+mj-lt"/>
                <a:ea typeface="Times New Roman" panose="02020603050405020304" pitchFamily="18" charset="0"/>
              </a:rPr>
              <a:t>französischer Philosoph.</a:t>
            </a:r>
            <a:r>
              <a:rPr lang="de-DE" sz="1600" b="1" dirty="0">
                <a:solidFill>
                  <a:srgbClr val="000000"/>
                </a:solidFill>
                <a:latin typeface="+mj-lt"/>
                <a:ea typeface="Times New Roman" panose="02020603050405020304" pitchFamily="18" charset="0"/>
              </a:rPr>
              <a:t> </a:t>
            </a:r>
            <a:endParaRPr lang="de-DE" sz="1600" dirty="0">
              <a:solidFill>
                <a:srgbClr val="000000"/>
              </a:solidFill>
              <a:latin typeface="+mj-lt"/>
              <a:ea typeface="Times New Roman" panose="02020603050405020304" pitchFamily="18" charset="0"/>
            </a:endParaRPr>
          </a:p>
          <a:p>
            <a:r>
              <a:rPr lang="de-DE" sz="1600" dirty="0">
                <a:latin typeface="+mj-lt"/>
                <a:ea typeface="Times New Roman" panose="02020603050405020304" pitchFamily="18" charset="0"/>
                <a:cs typeface="Arial" panose="020B0604020202020204" pitchFamily="34" charset="0"/>
              </a:rPr>
              <a:t>Sein </a:t>
            </a:r>
            <a:r>
              <a:rPr lang="de-DE" sz="1600" dirty="0">
                <a:solidFill>
                  <a:srgbClr val="202122"/>
                </a:solidFill>
                <a:effectLst/>
                <a:latin typeface="+mj-lt"/>
                <a:ea typeface="Calibri" panose="020F0502020204030204" pitchFamily="34" charset="0"/>
                <a:cs typeface="Times New Roman" panose="02020603050405020304" pitchFamily="18" charset="0"/>
              </a:rPr>
              <a:t>Buch </a:t>
            </a:r>
            <a:r>
              <a:rPr lang="de-DE" sz="1600" b="1" i="1" dirty="0">
                <a:solidFill>
                  <a:srgbClr val="202122"/>
                </a:solidFill>
                <a:effectLst/>
                <a:latin typeface="+mj-lt"/>
                <a:ea typeface="Calibri" panose="020F0502020204030204" pitchFamily="34" charset="0"/>
                <a:cs typeface="Times New Roman" panose="02020603050405020304" pitchFamily="18" charset="0"/>
              </a:rPr>
              <a:t>Über die Gewalt</a:t>
            </a:r>
            <a:r>
              <a:rPr lang="de-DE" sz="1600" dirty="0">
                <a:solidFill>
                  <a:srgbClr val="202122"/>
                </a:solidFill>
                <a:effectLst/>
                <a:latin typeface="+mj-lt"/>
                <a:ea typeface="Calibri" panose="020F0502020204030204" pitchFamily="34" charset="0"/>
                <a:cs typeface="Times New Roman" panose="02020603050405020304" pitchFamily="18" charset="0"/>
              </a:rPr>
              <a:t> erschien 1906. Er propagierte darin die </a:t>
            </a:r>
            <a:r>
              <a:rPr lang="de-DE" sz="1600" b="1" dirty="0">
                <a:solidFill>
                  <a:srgbClr val="202122"/>
                </a:solidFill>
                <a:effectLst/>
                <a:latin typeface="+mj-lt"/>
                <a:ea typeface="Calibri" panose="020F0502020204030204" pitchFamily="34" charset="0"/>
                <a:cs typeface="Times New Roman" panose="02020603050405020304" pitchFamily="18" charset="0"/>
              </a:rPr>
              <a:t>“direkte Aktion“ (</a:t>
            </a:r>
            <a:r>
              <a:rPr lang="de-DE" sz="1600" b="1" dirty="0" err="1">
                <a:solidFill>
                  <a:srgbClr val="202122"/>
                </a:solidFill>
                <a:effectLst/>
                <a:latin typeface="+mj-lt"/>
                <a:ea typeface="Calibri" panose="020F0502020204030204" pitchFamily="34" charset="0"/>
                <a:cs typeface="Times New Roman" panose="02020603050405020304" pitchFamily="18" charset="0"/>
              </a:rPr>
              <a:t>action</a:t>
            </a:r>
            <a:r>
              <a:rPr lang="de-DE" sz="1600" b="1" dirty="0">
                <a:solidFill>
                  <a:srgbClr val="202122"/>
                </a:solidFill>
                <a:effectLst/>
                <a:latin typeface="+mj-lt"/>
                <a:ea typeface="Calibri" panose="020F0502020204030204" pitchFamily="34" charset="0"/>
                <a:cs typeface="Times New Roman" panose="02020603050405020304" pitchFamily="18" charset="0"/>
              </a:rPr>
              <a:t> </a:t>
            </a:r>
            <a:r>
              <a:rPr lang="de-DE" sz="1600" b="1" dirty="0" err="1">
                <a:solidFill>
                  <a:srgbClr val="202122"/>
                </a:solidFill>
                <a:effectLst/>
                <a:latin typeface="+mj-lt"/>
                <a:ea typeface="Calibri" panose="020F0502020204030204" pitchFamily="34" charset="0"/>
                <a:cs typeface="Times New Roman" panose="02020603050405020304" pitchFamily="18" charset="0"/>
              </a:rPr>
              <a:t>directè</a:t>
            </a:r>
            <a:r>
              <a:rPr lang="de-DE" sz="1600" b="1" dirty="0">
                <a:solidFill>
                  <a:srgbClr val="202122"/>
                </a:solidFill>
                <a:effectLst/>
                <a:latin typeface="+mj-lt"/>
                <a:ea typeface="Calibri" panose="020F0502020204030204" pitchFamily="34" charset="0"/>
                <a:cs typeface="Times New Roman" panose="02020603050405020304" pitchFamily="18" charset="0"/>
              </a:rPr>
              <a:t>)</a:t>
            </a:r>
            <a:r>
              <a:rPr lang="de-DE" sz="1600" dirty="0">
                <a:solidFill>
                  <a:srgbClr val="202122"/>
                </a:solidFill>
                <a:effectLst/>
                <a:latin typeface="+mj-lt"/>
                <a:ea typeface="Calibri" panose="020F0502020204030204" pitchFamily="34" charset="0"/>
                <a:cs typeface="Times New Roman" panose="02020603050405020304" pitchFamily="18" charset="0"/>
              </a:rPr>
              <a:t> als Mittel revolutionärer Umgestaltung.</a:t>
            </a:r>
            <a:endParaRPr lang="de-DE" sz="1600" dirty="0">
              <a:effectLst/>
              <a:latin typeface="+mj-lt"/>
              <a:ea typeface="Calibri" panose="020F0502020204030204" pitchFamily="34" charset="0"/>
              <a:cs typeface="Times New Roman" panose="02020603050405020304" pitchFamily="18" charset="0"/>
            </a:endParaRPr>
          </a:p>
          <a:p>
            <a:r>
              <a:rPr lang="de-DE" sz="1600" dirty="0">
                <a:solidFill>
                  <a:srgbClr val="000000"/>
                </a:solidFill>
                <a:effectLst/>
                <a:latin typeface="+mj-lt"/>
                <a:ea typeface="Calibri" panose="020F0502020204030204" pitchFamily="34" charset="0"/>
                <a:cs typeface="Times New Roman" panose="02020603050405020304" pitchFamily="18" charset="0"/>
              </a:rPr>
              <a:t>Er gilt als Vordenker des</a:t>
            </a:r>
            <a:r>
              <a:rPr lang="de-DE" sz="1600" b="1" dirty="0">
                <a:solidFill>
                  <a:srgbClr val="000000"/>
                </a:solidFill>
                <a:effectLst/>
                <a:latin typeface="+mj-lt"/>
                <a:ea typeface="Calibri" panose="020F0502020204030204" pitchFamily="34" charset="0"/>
                <a:cs typeface="Times New Roman" panose="02020603050405020304" pitchFamily="18" charset="0"/>
              </a:rPr>
              <a:t> Syndikalismus. </a:t>
            </a:r>
            <a:r>
              <a:rPr lang="de-DE" sz="1600" dirty="0">
                <a:solidFill>
                  <a:srgbClr val="000000"/>
                </a:solidFill>
                <a:effectLst/>
                <a:latin typeface="+mj-lt"/>
                <a:ea typeface="Calibri" panose="020F0502020204030204" pitchFamily="34" charset="0"/>
                <a:cs typeface="Times New Roman" panose="02020603050405020304" pitchFamily="18" charset="0"/>
              </a:rPr>
              <a:t>Diese Strömung ist eine Weiterentwicklung des </a:t>
            </a:r>
            <a:r>
              <a:rPr lang="de-DE" sz="1600" dirty="0">
                <a:solidFill>
                  <a:srgbClr val="000000"/>
                </a:solidFill>
                <a:latin typeface="+mj-lt"/>
                <a:ea typeface="Calibri" panose="020F0502020204030204" pitchFamily="34" charset="0"/>
                <a:cs typeface="Times New Roman" panose="02020603050405020304" pitchFamily="18" charset="0"/>
              </a:rPr>
              <a:t>Gewerkschaftssozialismus </a:t>
            </a:r>
            <a:r>
              <a:rPr lang="de-DE" sz="1600" dirty="0">
                <a:solidFill>
                  <a:srgbClr val="000000"/>
                </a:solidFill>
                <a:effectLst/>
                <a:latin typeface="+mj-lt"/>
                <a:ea typeface="Calibri" panose="020F0502020204030204" pitchFamily="34" charset="0"/>
                <a:cs typeface="Times New Roman" panose="02020603050405020304" pitchFamily="18" charset="0"/>
              </a:rPr>
              <a:t>und forderte</a:t>
            </a:r>
            <a:r>
              <a:rPr lang="de-DE" sz="1600" dirty="0">
                <a:solidFill>
                  <a:srgbClr val="000000"/>
                </a:solidFill>
                <a:latin typeface="+mj-lt"/>
                <a:ea typeface="Calibri" panose="020F0502020204030204" pitchFamily="34" charset="0"/>
                <a:cs typeface="Times New Roman" panose="02020603050405020304" pitchFamily="18" charset="0"/>
              </a:rPr>
              <a:t> </a:t>
            </a:r>
            <a:r>
              <a:rPr lang="de-DE" sz="1600" dirty="0">
                <a:solidFill>
                  <a:srgbClr val="000000"/>
                </a:solidFill>
                <a:effectLst/>
                <a:latin typeface="+mj-lt"/>
                <a:ea typeface="Calibri" panose="020F0502020204030204" pitchFamily="34" charset="0"/>
                <a:cs typeface="Times New Roman" panose="02020603050405020304" pitchFamily="18" charset="0"/>
              </a:rPr>
              <a:t>die Aneignung von Produktionsmitteln durch die Arbeiter.</a:t>
            </a:r>
            <a:r>
              <a:rPr lang="de-DE" sz="1600" u="none" strike="noStrike" dirty="0">
                <a:solidFill>
                  <a:srgbClr val="000000"/>
                </a:solidFill>
                <a:effectLst/>
                <a:latin typeface="+mj-lt"/>
                <a:ea typeface="Calibri" panose="020F0502020204030204" pitchFamily="34" charset="0"/>
                <a:cs typeface="Times New Roman" panose="02020603050405020304" pitchFamily="18" charset="0"/>
              </a:rPr>
              <a:t> </a:t>
            </a:r>
            <a:r>
              <a:rPr lang="de-DE" sz="1600" dirty="0">
                <a:solidFill>
                  <a:srgbClr val="000000"/>
                </a:solidFill>
                <a:effectLst/>
                <a:latin typeface="+mj-lt"/>
                <a:ea typeface="Calibri" panose="020F0502020204030204" pitchFamily="34" charset="0"/>
                <a:cs typeface="Times New Roman" panose="02020603050405020304" pitchFamily="18" charset="0"/>
              </a:rPr>
              <a:t>Dabei </a:t>
            </a:r>
            <a:r>
              <a:rPr lang="de-DE" sz="1600" dirty="0">
                <a:solidFill>
                  <a:srgbClr val="000000"/>
                </a:solidFill>
                <a:latin typeface="+mj-lt"/>
                <a:ea typeface="Calibri" panose="020F0502020204030204" pitchFamily="34" charset="0"/>
                <a:cs typeface="Times New Roman" panose="02020603050405020304" pitchFamily="18" charset="0"/>
              </a:rPr>
              <a:t>gelten Massenstreik</a:t>
            </a:r>
            <a:r>
              <a:rPr lang="de-DE" sz="1600" dirty="0">
                <a:solidFill>
                  <a:srgbClr val="000000"/>
                </a:solidFill>
                <a:effectLst/>
                <a:latin typeface="+mj-lt"/>
                <a:ea typeface="Calibri" panose="020F0502020204030204" pitchFamily="34" charset="0"/>
                <a:cs typeface="Times New Roman" panose="02020603050405020304" pitchFamily="18" charset="0"/>
              </a:rPr>
              <a:t>, </a:t>
            </a:r>
            <a:r>
              <a:rPr lang="de-DE" sz="1600" dirty="0">
                <a:solidFill>
                  <a:srgbClr val="000000"/>
                </a:solidFill>
                <a:latin typeface="+mj-lt"/>
                <a:ea typeface="Calibri" panose="020F0502020204030204" pitchFamily="34" charset="0"/>
                <a:cs typeface="Times New Roman" panose="02020603050405020304" pitchFamily="18" charset="0"/>
              </a:rPr>
              <a:t>Boykott</a:t>
            </a:r>
            <a:r>
              <a:rPr lang="de-DE" sz="1600" dirty="0">
                <a:solidFill>
                  <a:srgbClr val="000000"/>
                </a:solidFill>
                <a:effectLst/>
                <a:latin typeface="+mj-lt"/>
                <a:ea typeface="Calibri" panose="020F0502020204030204" pitchFamily="34" charset="0"/>
                <a:cs typeface="Times New Roman" panose="02020603050405020304" pitchFamily="18" charset="0"/>
              </a:rPr>
              <a:t> und </a:t>
            </a:r>
            <a:r>
              <a:rPr lang="de-DE" sz="1600" dirty="0">
                <a:solidFill>
                  <a:srgbClr val="000000"/>
                </a:solidFill>
                <a:latin typeface="+mj-lt"/>
                <a:ea typeface="Calibri" panose="020F0502020204030204" pitchFamily="34" charset="0"/>
                <a:cs typeface="Times New Roman" panose="02020603050405020304" pitchFamily="18" charset="0"/>
              </a:rPr>
              <a:t>Sabotage als ihre </a:t>
            </a:r>
            <a:r>
              <a:rPr lang="de-DE" sz="1600" dirty="0">
                <a:solidFill>
                  <a:srgbClr val="000000"/>
                </a:solidFill>
                <a:effectLst/>
                <a:latin typeface="+mj-lt"/>
                <a:ea typeface="Calibri" panose="020F0502020204030204" pitchFamily="34" charset="0"/>
                <a:cs typeface="Times New Roman" panose="02020603050405020304" pitchFamily="18" charset="0"/>
              </a:rPr>
              <a:t>Mittel. </a:t>
            </a:r>
            <a:endParaRPr lang="de-DE" sz="2000" dirty="0">
              <a:latin typeface="+mj-lt"/>
            </a:endParaRPr>
          </a:p>
          <a:p>
            <a:pPr marL="342900" indent="-342900">
              <a:buFont typeface="Wingdings" panose="05000000000000000000" pitchFamily="2" charset="2"/>
              <a:buChar char="§"/>
            </a:pPr>
            <a:endParaRPr lang="de-DE" sz="2000" dirty="0">
              <a:latin typeface="+mj-lt"/>
            </a:endParaRPr>
          </a:p>
          <a:p>
            <a:pPr marL="342900" indent="-342900">
              <a:buFont typeface="Wingdings" panose="05000000000000000000" pitchFamily="2" charset="2"/>
              <a:buChar char="§"/>
            </a:pPr>
            <a:endParaRPr lang="de-DE" dirty="0">
              <a:latin typeface="+mj-lt"/>
            </a:endParaRPr>
          </a:p>
          <a:p>
            <a:pPr>
              <a:lnSpc>
                <a:spcPct val="107000"/>
              </a:lnSpc>
            </a:pPr>
            <a:r>
              <a:rPr lang="de-DE" b="1" dirty="0">
                <a:solidFill>
                  <a:srgbClr val="000000"/>
                </a:solidFill>
                <a:effectLst/>
                <a:latin typeface="+mj-lt"/>
                <a:ea typeface="Calibri" panose="020F0502020204030204" pitchFamily="34" charset="0"/>
                <a:cs typeface="Times New Roman" panose="02020603050405020304" pitchFamily="18" charset="0"/>
              </a:rPr>
              <a:t>Gustave Le Bon</a:t>
            </a:r>
            <a:r>
              <a:rPr lang="de-DE" b="1" dirty="0">
                <a:latin typeface="+mj-lt"/>
                <a:ea typeface="Calibri" panose="020F0502020204030204" pitchFamily="34" charset="0"/>
                <a:cs typeface="Times New Roman" panose="02020603050405020304" pitchFamily="18" charset="0"/>
              </a:rPr>
              <a:t> </a:t>
            </a:r>
            <a:r>
              <a:rPr lang="de-DE" sz="1600" dirty="0">
                <a:solidFill>
                  <a:srgbClr val="000000"/>
                </a:solidFill>
                <a:effectLst/>
                <a:latin typeface="+mj-lt"/>
                <a:ea typeface="Calibri" panose="020F0502020204030204" pitchFamily="34" charset="0"/>
                <a:cs typeface="Times New Roman" panose="02020603050405020304" pitchFamily="18" charset="0"/>
              </a:rPr>
              <a:t>war ein </a:t>
            </a:r>
            <a:r>
              <a:rPr lang="de-DE" sz="1600" dirty="0">
                <a:latin typeface="+mj-lt"/>
                <a:ea typeface="Calibri" panose="020F0502020204030204" pitchFamily="34" charset="0"/>
                <a:cs typeface="Times New Roman" panose="02020603050405020304" pitchFamily="18" charset="0"/>
              </a:rPr>
              <a:t>französischer Arzt, Anthropologe, Psychologe und Soziologe.</a:t>
            </a:r>
            <a:r>
              <a:rPr lang="de-DE" sz="1600" dirty="0">
                <a:effectLst/>
                <a:latin typeface="+mj-lt"/>
                <a:ea typeface="Calibri" panose="020F0502020204030204" pitchFamily="34" charset="0"/>
                <a:cs typeface="Times New Roman" panose="02020603050405020304" pitchFamily="18" charset="0"/>
              </a:rPr>
              <a:t> </a:t>
            </a:r>
          </a:p>
          <a:p>
            <a:pPr>
              <a:lnSpc>
                <a:spcPct val="107000"/>
              </a:lnSpc>
            </a:pPr>
            <a:r>
              <a:rPr lang="de-DE" sz="1600" dirty="0">
                <a:solidFill>
                  <a:srgbClr val="202122"/>
                </a:solidFill>
                <a:effectLst/>
                <a:latin typeface="+mj-lt"/>
                <a:ea typeface="Calibri" panose="020F0502020204030204" pitchFamily="34" charset="0"/>
                <a:cs typeface="Times New Roman" panose="02020603050405020304" pitchFamily="18" charset="0"/>
              </a:rPr>
              <a:t>Sein Hauptwerk </a:t>
            </a:r>
            <a:r>
              <a:rPr lang="de-DE" sz="1600" b="1" i="1" dirty="0">
                <a:solidFill>
                  <a:srgbClr val="202122"/>
                </a:solidFill>
                <a:effectLst/>
                <a:latin typeface="+mj-lt"/>
                <a:ea typeface="Calibri" panose="020F0502020204030204" pitchFamily="34" charset="0"/>
                <a:cs typeface="Times New Roman" panose="02020603050405020304" pitchFamily="18" charset="0"/>
              </a:rPr>
              <a:t>Psychologie der Massen</a:t>
            </a:r>
            <a:r>
              <a:rPr lang="de-DE" sz="1600" dirty="0">
                <a:solidFill>
                  <a:srgbClr val="202122"/>
                </a:solidFill>
                <a:effectLst/>
                <a:latin typeface="+mj-lt"/>
                <a:ea typeface="Calibri" panose="020F0502020204030204" pitchFamily="34" charset="0"/>
                <a:cs typeface="Times New Roman" panose="02020603050405020304" pitchFamily="18" charset="0"/>
              </a:rPr>
              <a:t> entstand 1895 und darin stellte er folgende provokante Thesen auf: </a:t>
            </a:r>
            <a:endParaRPr lang="de-DE" sz="1600" dirty="0">
              <a:effectLst/>
              <a:latin typeface="+mj-lt"/>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e-DE" sz="1600" dirty="0">
                <a:solidFill>
                  <a:srgbClr val="202122"/>
                </a:solidFill>
                <a:effectLst/>
                <a:latin typeface="+mj-lt"/>
                <a:ea typeface="Calibri" panose="020F0502020204030204" pitchFamily="34" charset="0"/>
                <a:cs typeface="Times New Roman" panose="02020603050405020304" pitchFamily="18" charset="0"/>
              </a:rPr>
              <a:t>Die Masse ist in ihrem Wesen passiv </a:t>
            </a:r>
            <a:endParaRPr lang="de-DE" sz="1600" dirty="0">
              <a:effectLst/>
              <a:latin typeface="+mj-lt"/>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e-DE" sz="1600" dirty="0">
                <a:solidFill>
                  <a:srgbClr val="202122"/>
                </a:solidFill>
                <a:effectLst/>
                <a:latin typeface="+mj-lt"/>
                <a:ea typeface="Calibri" panose="020F0502020204030204" pitchFamily="34" charset="0"/>
                <a:cs typeface="Times New Roman" panose="02020603050405020304" pitchFamily="18" charset="0"/>
              </a:rPr>
              <a:t>Die Masse ist in ihrem Wesen triebhaft</a:t>
            </a:r>
            <a:endParaRPr lang="de-DE" sz="1600" dirty="0">
              <a:effectLst/>
              <a:latin typeface="+mj-lt"/>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e-DE" sz="1600" dirty="0">
                <a:solidFill>
                  <a:srgbClr val="202122"/>
                </a:solidFill>
                <a:effectLst/>
                <a:latin typeface="+mj-lt"/>
                <a:ea typeface="Calibri" panose="020F0502020204030204" pitchFamily="34" charset="0"/>
                <a:cs typeface="Times New Roman" panose="02020603050405020304" pitchFamily="18" charset="0"/>
              </a:rPr>
              <a:t>Die Masse sehnt sich nach einem starken Führer</a:t>
            </a:r>
            <a:endParaRPr lang="de-DE" sz="1600" dirty="0">
              <a:effectLst/>
              <a:latin typeface="+mj-lt"/>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e-DE" sz="1600" dirty="0">
                <a:solidFill>
                  <a:srgbClr val="202122"/>
                </a:solidFill>
                <a:effectLst/>
                <a:latin typeface="+mj-lt"/>
                <a:ea typeface="Calibri" panose="020F0502020204030204" pitchFamily="34" charset="0"/>
                <a:cs typeface="Times New Roman" panose="02020603050405020304" pitchFamily="18" charset="0"/>
              </a:rPr>
              <a:t>Dier Masse kann nicht durch rationale Argumente überzeugt werden, sondern nur durch gefühlsmäßige Beeinflussung</a:t>
            </a:r>
            <a:endParaRPr lang="de-DE" sz="1600" dirty="0">
              <a:effectLst/>
              <a:latin typeface="+mj-lt"/>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e-DE" sz="1600" dirty="0">
                <a:solidFill>
                  <a:srgbClr val="202122"/>
                </a:solidFill>
                <a:effectLst/>
                <a:latin typeface="+mj-lt"/>
                <a:ea typeface="Calibri" panose="020F0502020204030204" pitchFamily="34" charset="0"/>
                <a:cs typeface="Times New Roman" panose="02020603050405020304" pitchFamily="18" charset="0"/>
              </a:rPr>
              <a:t>Die Masse braucht einen klar definierten “Sündenbock“</a:t>
            </a:r>
            <a:endParaRPr lang="de-DE" sz="1600" dirty="0">
              <a:effectLst/>
              <a:latin typeface="+mj-lt"/>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de-DE" sz="1600" dirty="0">
                <a:solidFill>
                  <a:srgbClr val="202122"/>
                </a:solidFill>
                <a:effectLst/>
                <a:latin typeface="+mj-lt"/>
                <a:ea typeface="Calibri" panose="020F0502020204030204" pitchFamily="34" charset="0"/>
                <a:cs typeface="Times New Roman" panose="02020603050405020304" pitchFamily="18" charset="0"/>
              </a:rPr>
              <a:t>Das Individuum wird in der Masse zum kollektiven Subjekt</a:t>
            </a:r>
            <a:endParaRPr lang="de-DE" sz="1600" dirty="0">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de-DE"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de-DE" sz="2400" dirty="0"/>
          </a:p>
        </p:txBody>
      </p:sp>
      <p:pic>
        <p:nvPicPr>
          <p:cNvPr id="12" name="Bild 1" descr="Quellbild anzeigen">
            <a:extLst>
              <a:ext uri="{FF2B5EF4-FFF2-40B4-BE49-F238E27FC236}">
                <a16:creationId xmlns:a16="http://schemas.microsoft.com/office/drawing/2014/main" id="{80B353A5-E3C0-673A-8826-B0D2ECA6B5D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56323" y="1083542"/>
            <a:ext cx="1677035" cy="1234440"/>
          </a:xfrm>
          <a:prstGeom prst="rect">
            <a:avLst/>
          </a:prstGeom>
          <a:noFill/>
          <a:ln>
            <a:noFill/>
          </a:ln>
        </p:spPr>
      </p:pic>
      <p:pic>
        <p:nvPicPr>
          <p:cNvPr id="13" name="Bild 2" descr="Quellbild anzeigen">
            <a:extLst>
              <a:ext uri="{FF2B5EF4-FFF2-40B4-BE49-F238E27FC236}">
                <a16:creationId xmlns:a16="http://schemas.microsoft.com/office/drawing/2014/main" id="{57FB6EB2-6927-6134-0333-DD43FE1C424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83631" y="3528646"/>
            <a:ext cx="1704343" cy="1632695"/>
          </a:xfrm>
          <a:prstGeom prst="rect">
            <a:avLst/>
          </a:prstGeom>
          <a:noFill/>
          <a:ln>
            <a:noFill/>
          </a:ln>
        </p:spPr>
      </p:pic>
      <p:sp>
        <p:nvSpPr>
          <p:cNvPr id="7" name="Textfeld 6">
            <a:extLst>
              <a:ext uri="{FF2B5EF4-FFF2-40B4-BE49-F238E27FC236}">
                <a16:creationId xmlns:a16="http://schemas.microsoft.com/office/drawing/2014/main" id="{F0145581-4FA6-F7CE-C074-9A9C43A1E144}"/>
              </a:ext>
            </a:extLst>
          </p:cNvPr>
          <p:cNvSpPr txBox="1"/>
          <p:nvPr/>
        </p:nvSpPr>
        <p:spPr>
          <a:xfrm>
            <a:off x="10056323" y="2508738"/>
            <a:ext cx="1677035" cy="276999"/>
          </a:xfrm>
          <a:prstGeom prst="rect">
            <a:avLst/>
          </a:prstGeom>
          <a:noFill/>
        </p:spPr>
        <p:txBody>
          <a:bodyPr wrap="square" rtlCol="0">
            <a:spAutoFit/>
          </a:bodyPr>
          <a:lstStyle/>
          <a:p>
            <a:r>
              <a:rPr lang="de-DE" sz="1200" dirty="0"/>
              <a:t>George SOREL</a:t>
            </a:r>
          </a:p>
        </p:txBody>
      </p:sp>
      <p:sp>
        <p:nvSpPr>
          <p:cNvPr id="14" name="Textfeld 13">
            <a:extLst>
              <a:ext uri="{FF2B5EF4-FFF2-40B4-BE49-F238E27FC236}">
                <a16:creationId xmlns:a16="http://schemas.microsoft.com/office/drawing/2014/main" id="{2E979203-372C-11BE-D89E-60F84A753EC7}"/>
              </a:ext>
            </a:extLst>
          </p:cNvPr>
          <p:cNvSpPr txBox="1"/>
          <p:nvPr/>
        </p:nvSpPr>
        <p:spPr>
          <a:xfrm>
            <a:off x="10083631" y="5357446"/>
            <a:ext cx="2014584" cy="276999"/>
          </a:xfrm>
          <a:prstGeom prst="rect">
            <a:avLst/>
          </a:prstGeom>
          <a:noFill/>
        </p:spPr>
        <p:txBody>
          <a:bodyPr wrap="square" rtlCol="0">
            <a:spAutoFit/>
          </a:bodyPr>
          <a:lstStyle/>
          <a:p>
            <a:r>
              <a:rPr lang="de-DE" sz="1200" dirty="0"/>
              <a:t>Gustave LE BON</a:t>
            </a:r>
          </a:p>
        </p:txBody>
      </p:sp>
    </p:spTree>
    <p:extLst>
      <p:ext uri="{BB962C8B-B14F-4D97-AF65-F5344CB8AC3E}">
        <p14:creationId xmlns:p14="http://schemas.microsoft.com/office/powerpoint/2010/main" val="4082544551"/>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2950116" y="377762"/>
            <a:ext cx="7841931" cy="646331"/>
          </a:xfrm>
          <a:prstGeom prst="rect">
            <a:avLst/>
          </a:prstGeom>
        </p:spPr>
        <p:txBody>
          <a:bodyPr wrap="square">
            <a:spAutoFit/>
          </a:bodyPr>
          <a:lstStyle/>
          <a:p>
            <a:r>
              <a:rPr lang="de-DE" sz="3600" b="1" dirty="0"/>
              <a:t>Herrschaftsformen nach M. Weber  </a:t>
            </a:r>
          </a:p>
        </p:txBody>
      </p:sp>
      <p:sp>
        <p:nvSpPr>
          <p:cNvPr id="8" name="Textfeld 7">
            <a:extLst>
              <a:ext uri="{FF2B5EF4-FFF2-40B4-BE49-F238E27FC236}">
                <a16:creationId xmlns:a16="http://schemas.microsoft.com/office/drawing/2014/main" id="{CD264D4B-BCC6-462C-9E6A-D203777C96F3}"/>
              </a:ext>
            </a:extLst>
          </p:cNvPr>
          <p:cNvSpPr txBox="1"/>
          <p:nvPr/>
        </p:nvSpPr>
        <p:spPr>
          <a:xfrm>
            <a:off x="1810088" y="1289085"/>
            <a:ext cx="7056784" cy="1477328"/>
          </a:xfrm>
          <a:prstGeom prst="rect">
            <a:avLst/>
          </a:prstGeom>
          <a:noFill/>
        </p:spPr>
        <p:txBody>
          <a:bodyPr wrap="square" rtlCol="0">
            <a:spAutoFit/>
          </a:bodyPr>
          <a:lstStyle/>
          <a:p>
            <a:endParaRPr lang="de-DE" dirty="0"/>
          </a:p>
          <a:p>
            <a:endParaRPr lang="de-DE" dirty="0"/>
          </a:p>
          <a:p>
            <a:pPr marL="285750" indent="-285750">
              <a:buFont typeface="Arial" panose="020B0604020202020204" pitchFamily="34" charset="0"/>
              <a:buChar char="•"/>
            </a:pPr>
            <a:endParaRPr lang="de-DE" dirty="0"/>
          </a:p>
          <a:p>
            <a:endParaRPr lang="de-DE" dirty="0"/>
          </a:p>
          <a:p>
            <a:endParaRPr lang="de-AT" dirty="0"/>
          </a:p>
        </p:txBody>
      </p:sp>
      <p:sp>
        <p:nvSpPr>
          <p:cNvPr id="9" name="Textfeld 8">
            <a:extLst>
              <a:ext uri="{FF2B5EF4-FFF2-40B4-BE49-F238E27FC236}">
                <a16:creationId xmlns:a16="http://schemas.microsoft.com/office/drawing/2014/main" id="{736EE04D-36A2-4591-824A-E313721CC658}"/>
              </a:ext>
            </a:extLst>
          </p:cNvPr>
          <p:cNvSpPr txBox="1"/>
          <p:nvPr/>
        </p:nvSpPr>
        <p:spPr>
          <a:xfrm>
            <a:off x="1919536" y="1196752"/>
            <a:ext cx="5544616" cy="369332"/>
          </a:xfrm>
          <a:prstGeom prst="rect">
            <a:avLst/>
          </a:prstGeom>
          <a:noFill/>
        </p:spPr>
        <p:txBody>
          <a:bodyPr wrap="square" rtlCol="0">
            <a:spAutoFit/>
          </a:bodyPr>
          <a:lstStyle/>
          <a:p>
            <a:endParaRPr lang="de-AT" dirty="0"/>
          </a:p>
        </p:txBody>
      </p:sp>
      <p:pic>
        <p:nvPicPr>
          <p:cNvPr id="10" name="Grafik 9">
            <a:extLst>
              <a:ext uri="{FF2B5EF4-FFF2-40B4-BE49-F238E27FC236}">
                <a16:creationId xmlns:a16="http://schemas.microsoft.com/office/drawing/2014/main" id="{595C6D2B-84C3-43E4-B24E-B9DCF8F79F89}"/>
              </a:ext>
            </a:extLst>
          </p:cNvPr>
          <p:cNvPicPr>
            <a:picLocks noChangeAspect="1"/>
          </p:cNvPicPr>
          <p:nvPr/>
        </p:nvPicPr>
        <p:blipFill>
          <a:blip r:embed="rId2"/>
          <a:stretch>
            <a:fillRect/>
          </a:stretch>
        </p:blipFill>
        <p:spPr>
          <a:xfrm>
            <a:off x="3649882" y="2398905"/>
            <a:ext cx="5541744" cy="1731414"/>
          </a:xfrm>
          <a:prstGeom prst="rect">
            <a:avLst/>
          </a:prstGeom>
        </p:spPr>
      </p:pic>
      <p:sp>
        <p:nvSpPr>
          <p:cNvPr id="11" name="Textfeld 10">
            <a:extLst>
              <a:ext uri="{FF2B5EF4-FFF2-40B4-BE49-F238E27FC236}">
                <a16:creationId xmlns:a16="http://schemas.microsoft.com/office/drawing/2014/main" id="{F13CFE30-A4D0-4583-883A-A61AD4162DC9}"/>
              </a:ext>
            </a:extLst>
          </p:cNvPr>
          <p:cNvSpPr txBox="1"/>
          <p:nvPr/>
        </p:nvSpPr>
        <p:spPr>
          <a:xfrm>
            <a:off x="730085" y="2295268"/>
            <a:ext cx="8669095" cy="3416320"/>
          </a:xfrm>
          <a:prstGeom prst="rect">
            <a:avLst/>
          </a:prstGeom>
          <a:noFill/>
        </p:spPr>
        <p:txBody>
          <a:bodyPr wrap="square" rtlCol="0">
            <a:spAutoFit/>
          </a:bodyPr>
          <a:lstStyle/>
          <a:p>
            <a:endParaRPr lang="de-DE" sz="2400" dirty="0"/>
          </a:p>
          <a:p>
            <a:r>
              <a:rPr lang="de-DE" sz="2400" dirty="0"/>
              <a:t>   </a:t>
            </a:r>
            <a:r>
              <a:rPr lang="de-DE" b="1" dirty="0"/>
              <a:t>Welche Herrschaftsformen gibt es?</a:t>
            </a:r>
          </a:p>
          <a:p>
            <a:pPr marL="342900" indent="-342900">
              <a:buFont typeface="Wingdings" panose="05000000000000000000" pitchFamily="2" charset="2"/>
              <a:buChar char="§"/>
            </a:pPr>
            <a:endParaRPr lang="de-DE" b="1" dirty="0"/>
          </a:p>
          <a:p>
            <a:pPr marL="285750" indent="-285750">
              <a:buFont typeface="Wingdings" panose="05000000000000000000" pitchFamily="2" charset="2"/>
              <a:buChar char="§"/>
            </a:pPr>
            <a:r>
              <a:rPr lang="de-DE" dirty="0"/>
              <a:t>Traditionale Herrschaft</a:t>
            </a:r>
          </a:p>
          <a:p>
            <a:r>
              <a:rPr lang="de-DE" dirty="0"/>
              <a:t>    durch monarchische Vererbung </a:t>
            </a:r>
          </a:p>
          <a:p>
            <a:pPr marL="342900" indent="-342900">
              <a:buFont typeface="Wingdings" panose="05000000000000000000" pitchFamily="2" charset="2"/>
              <a:buChar char="§"/>
            </a:pPr>
            <a:endParaRPr lang="de-DE" dirty="0"/>
          </a:p>
          <a:p>
            <a:pPr marL="342900" indent="-342900">
              <a:buFont typeface="Wingdings" panose="05000000000000000000" pitchFamily="2" charset="2"/>
              <a:buChar char="§"/>
            </a:pPr>
            <a:r>
              <a:rPr lang="de-DE" dirty="0"/>
              <a:t>Formal-bürokratische Herrschaft</a:t>
            </a:r>
          </a:p>
          <a:p>
            <a:r>
              <a:rPr lang="de-DE" dirty="0"/>
              <a:t>     durch Verfassungsregeln z.B. Regierung  </a:t>
            </a:r>
          </a:p>
          <a:p>
            <a:endParaRPr lang="de-DE" dirty="0"/>
          </a:p>
          <a:p>
            <a:pPr marL="342900" indent="-342900">
              <a:buFont typeface="Wingdings" panose="05000000000000000000" pitchFamily="2" charset="2"/>
              <a:buChar char="§"/>
            </a:pPr>
            <a:r>
              <a:rPr lang="de-DE" dirty="0"/>
              <a:t>Charismatische Herrschaft </a:t>
            </a:r>
          </a:p>
          <a:p>
            <a:r>
              <a:rPr lang="de-DE" dirty="0"/>
              <a:t>     Herrschaft des  “großen Mannes“ </a:t>
            </a:r>
            <a:endParaRPr lang="de-DE" sz="2400" dirty="0"/>
          </a:p>
        </p:txBody>
      </p:sp>
      <p:pic>
        <p:nvPicPr>
          <p:cNvPr id="3" name="Grafik 2" descr="Ein Bild, das Wand, Person, Mann, drinnen enthält.&#10;&#10;Automatisch generierte Beschreibung">
            <a:extLst>
              <a:ext uri="{FF2B5EF4-FFF2-40B4-BE49-F238E27FC236}">
                <a16:creationId xmlns:a16="http://schemas.microsoft.com/office/drawing/2014/main" id="{CFC16B65-E0A6-4CD3-AE8E-242C34A3B1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9430" y="1174380"/>
            <a:ext cx="2384245" cy="3130087"/>
          </a:xfrm>
          <a:prstGeom prst="rect">
            <a:avLst/>
          </a:prstGeom>
        </p:spPr>
      </p:pic>
      <p:sp>
        <p:nvSpPr>
          <p:cNvPr id="5" name="Textfeld 4">
            <a:extLst>
              <a:ext uri="{FF2B5EF4-FFF2-40B4-BE49-F238E27FC236}">
                <a16:creationId xmlns:a16="http://schemas.microsoft.com/office/drawing/2014/main" id="{076780C1-85A7-C23C-32E5-3B1A97052077}"/>
              </a:ext>
            </a:extLst>
          </p:cNvPr>
          <p:cNvSpPr txBox="1"/>
          <p:nvPr/>
        </p:nvSpPr>
        <p:spPr>
          <a:xfrm>
            <a:off x="9006386" y="4443381"/>
            <a:ext cx="2350477" cy="461665"/>
          </a:xfrm>
          <a:prstGeom prst="rect">
            <a:avLst/>
          </a:prstGeom>
          <a:noFill/>
        </p:spPr>
        <p:txBody>
          <a:bodyPr wrap="square" rtlCol="0">
            <a:spAutoFit/>
          </a:bodyPr>
          <a:lstStyle/>
          <a:p>
            <a:r>
              <a:rPr lang="de-DE" sz="1200" dirty="0"/>
              <a:t>Max WEBER, deutscher Soziologe </a:t>
            </a:r>
          </a:p>
        </p:txBody>
      </p:sp>
      <p:sp>
        <p:nvSpPr>
          <p:cNvPr id="6" name="Textfeld 5"/>
          <p:cNvSpPr txBox="1"/>
          <p:nvPr/>
        </p:nvSpPr>
        <p:spPr>
          <a:xfrm>
            <a:off x="1103291" y="1232374"/>
            <a:ext cx="7839860" cy="1477328"/>
          </a:xfrm>
          <a:prstGeom prst="rect">
            <a:avLst/>
          </a:prstGeom>
          <a:noFill/>
        </p:spPr>
        <p:txBody>
          <a:bodyPr wrap="square" rtlCol="0">
            <a:spAutoFit/>
          </a:bodyPr>
          <a:lstStyle/>
          <a:p>
            <a:r>
              <a:rPr lang="de-DE" b="1" dirty="0"/>
              <a:t>Was ist HERRSCHAFT ?</a:t>
            </a:r>
            <a:endParaRPr lang="de-DE" dirty="0"/>
          </a:p>
          <a:p>
            <a:r>
              <a:rPr lang="de-DE" dirty="0"/>
              <a:t>Die Macht für einen Befehl bestimmten Inhalts bei Personen sofortigen Gehorsam zu finden...</a:t>
            </a:r>
          </a:p>
          <a:p>
            <a:endParaRPr lang="de-DE" dirty="0"/>
          </a:p>
          <a:p>
            <a:endParaRPr lang="de-DE" dirty="0"/>
          </a:p>
        </p:txBody>
      </p:sp>
    </p:spTree>
    <p:extLst>
      <p:ext uri="{BB962C8B-B14F-4D97-AF65-F5344CB8AC3E}">
        <p14:creationId xmlns:p14="http://schemas.microsoft.com/office/powerpoint/2010/main" val="3305460867"/>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CD264D4B-BCC6-462C-9E6A-D203777C96F3}"/>
              </a:ext>
            </a:extLst>
          </p:cNvPr>
          <p:cNvSpPr txBox="1"/>
          <p:nvPr/>
        </p:nvSpPr>
        <p:spPr>
          <a:xfrm>
            <a:off x="1810088" y="1289085"/>
            <a:ext cx="7056784" cy="1477328"/>
          </a:xfrm>
          <a:prstGeom prst="rect">
            <a:avLst/>
          </a:prstGeom>
          <a:noFill/>
        </p:spPr>
        <p:txBody>
          <a:bodyPr wrap="square" rtlCol="0">
            <a:spAutoFit/>
          </a:bodyPr>
          <a:lstStyle/>
          <a:p>
            <a:endParaRPr lang="de-DE" dirty="0"/>
          </a:p>
          <a:p>
            <a:endParaRPr lang="de-DE" dirty="0"/>
          </a:p>
          <a:p>
            <a:pPr marL="285750" indent="-285750">
              <a:buFont typeface="Arial" panose="020B0604020202020204" pitchFamily="34" charset="0"/>
              <a:buChar char="•"/>
            </a:pPr>
            <a:endParaRPr lang="de-DE" dirty="0"/>
          </a:p>
          <a:p>
            <a:endParaRPr lang="de-DE" dirty="0"/>
          </a:p>
          <a:p>
            <a:endParaRPr lang="de-AT" dirty="0"/>
          </a:p>
        </p:txBody>
      </p:sp>
      <p:sp>
        <p:nvSpPr>
          <p:cNvPr id="9" name="Textfeld 8">
            <a:extLst>
              <a:ext uri="{FF2B5EF4-FFF2-40B4-BE49-F238E27FC236}">
                <a16:creationId xmlns:a16="http://schemas.microsoft.com/office/drawing/2014/main" id="{736EE04D-36A2-4591-824A-E313721CC658}"/>
              </a:ext>
            </a:extLst>
          </p:cNvPr>
          <p:cNvSpPr txBox="1"/>
          <p:nvPr/>
        </p:nvSpPr>
        <p:spPr>
          <a:xfrm>
            <a:off x="1919536" y="1196752"/>
            <a:ext cx="5544616" cy="369332"/>
          </a:xfrm>
          <a:prstGeom prst="rect">
            <a:avLst/>
          </a:prstGeom>
          <a:noFill/>
        </p:spPr>
        <p:txBody>
          <a:bodyPr wrap="square" rtlCol="0">
            <a:spAutoFit/>
          </a:bodyPr>
          <a:lstStyle/>
          <a:p>
            <a:endParaRPr lang="de-AT" dirty="0"/>
          </a:p>
        </p:txBody>
      </p:sp>
      <p:pic>
        <p:nvPicPr>
          <p:cNvPr id="10" name="Grafik 9">
            <a:extLst>
              <a:ext uri="{FF2B5EF4-FFF2-40B4-BE49-F238E27FC236}">
                <a16:creationId xmlns:a16="http://schemas.microsoft.com/office/drawing/2014/main" id="{595C6D2B-84C3-43E4-B24E-B9DCF8F79F89}"/>
              </a:ext>
            </a:extLst>
          </p:cNvPr>
          <p:cNvPicPr>
            <a:picLocks noChangeAspect="1"/>
          </p:cNvPicPr>
          <p:nvPr/>
        </p:nvPicPr>
        <p:blipFill>
          <a:blip r:embed="rId2"/>
          <a:stretch>
            <a:fillRect/>
          </a:stretch>
        </p:blipFill>
        <p:spPr>
          <a:xfrm>
            <a:off x="3649882" y="2398905"/>
            <a:ext cx="5541744" cy="1731414"/>
          </a:xfrm>
          <a:prstGeom prst="rect">
            <a:avLst/>
          </a:prstGeom>
        </p:spPr>
      </p:pic>
      <p:sp>
        <p:nvSpPr>
          <p:cNvPr id="6" name="Textfeld 5">
            <a:extLst>
              <a:ext uri="{FF2B5EF4-FFF2-40B4-BE49-F238E27FC236}">
                <a16:creationId xmlns:a16="http://schemas.microsoft.com/office/drawing/2014/main" id="{8ADAEA2F-F19E-3C24-98AC-E8283F0BC86F}"/>
              </a:ext>
            </a:extLst>
          </p:cNvPr>
          <p:cNvSpPr txBox="1"/>
          <p:nvPr/>
        </p:nvSpPr>
        <p:spPr>
          <a:xfrm>
            <a:off x="818402" y="1079398"/>
            <a:ext cx="7634177" cy="4370427"/>
          </a:xfrm>
          <a:prstGeom prst="rect">
            <a:avLst/>
          </a:prstGeom>
          <a:noFill/>
        </p:spPr>
        <p:txBody>
          <a:bodyPr wrap="square" rtlCol="0">
            <a:spAutoFit/>
          </a:bodyPr>
          <a:lstStyle/>
          <a:p>
            <a:r>
              <a:rPr lang="de-DE" sz="2000" b="1" dirty="0"/>
              <a:t>   </a:t>
            </a:r>
            <a:r>
              <a:rPr lang="de-DE" sz="2400" b="1" dirty="0"/>
              <a:t>Charismatische Herrschaft und ihre Kennzeichen</a:t>
            </a:r>
          </a:p>
          <a:p>
            <a:endParaRPr lang="de-DE" sz="2000" dirty="0"/>
          </a:p>
          <a:p>
            <a:pPr marL="285750" indent="-285750">
              <a:buFont typeface="Arial" panose="020B0604020202020204" pitchFamily="34" charset="0"/>
              <a:buChar char="•"/>
            </a:pPr>
            <a:r>
              <a:rPr lang="de-DE" dirty="0"/>
              <a:t>Einem Führer werden außeralltägliche Qualitäten nachgesagt. Er ist der “Trouble-Shooter“ schlechthin.</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a:t>Diese Herrschaft ist in Krisenzeiten besonders gefragt.</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a:t>Diese Herrschaft beruht auf dem blinden Gehorsam einer Gefolgschaft und der  emotionalen Bindung an die Führungsfigur.</a:t>
            </a:r>
          </a:p>
          <a:p>
            <a:endParaRPr lang="de-DE" dirty="0"/>
          </a:p>
          <a:p>
            <a:pPr marL="285750" indent="-285750">
              <a:buFont typeface="Arial" panose="020B0604020202020204" pitchFamily="34" charset="0"/>
              <a:buChar char="•"/>
            </a:pPr>
            <a:r>
              <a:rPr lang="de-DE" dirty="0"/>
              <a:t>Der charismatische Führer sieht sich als Tatmensch. </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a:t>Diese Herrschaft ist fragil und oft nur flüchtig. Der Führer kann nur solange mit Zustimmung rechnen, wie er in den Augen seiner “Anhänger“ Erfolg hat.</a:t>
            </a:r>
          </a:p>
        </p:txBody>
      </p:sp>
      <p:pic>
        <p:nvPicPr>
          <p:cNvPr id="13" name="Grafik 12" descr="Ein Bild, das Person, draußen, Militäruniform, Gruppe enthält.&#10;&#10;Automatisch generierte Beschreibung">
            <a:extLst>
              <a:ext uri="{FF2B5EF4-FFF2-40B4-BE49-F238E27FC236}">
                <a16:creationId xmlns:a16="http://schemas.microsoft.com/office/drawing/2014/main" id="{FD633FFC-C143-3A92-1119-D13899ADE3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11087" y="1511873"/>
            <a:ext cx="2862511" cy="2137871"/>
          </a:xfrm>
          <a:prstGeom prst="rect">
            <a:avLst/>
          </a:prstGeom>
        </p:spPr>
      </p:pic>
      <p:pic>
        <p:nvPicPr>
          <p:cNvPr id="14" name="Grafik 13" descr="Ein Bild, das Text, Person, darstellend, Gruppe enthält.&#10;&#10;Automatisch generierte Beschreibung">
            <a:extLst>
              <a:ext uri="{FF2B5EF4-FFF2-40B4-BE49-F238E27FC236}">
                <a16:creationId xmlns:a16="http://schemas.microsoft.com/office/drawing/2014/main" id="{0E0F9C9F-7EFF-C87D-EF11-30AD5AE3F2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8932" y="4130319"/>
            <a:ext cx="2899388" cy="2005226"/>
          </a:xfrm>
          <a:prstGeom prst="rect">
            <a:avLst/>
          </a:prstGeom>
        </p:spPr>
      </p:pic>
    </p:spTree>
    <p:extLst>
      <p:ext uri="{BB962C8B-B14F-4D97-AF65-F5344CB8AC3E}">
        <p14:creationId xmlns:p14="http://schemas.microsoft.com/office/powerpoint/2010/main" val="2303668422"/>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1796326" y="293684"/>
            <a:ext cx="6619120" cy="461665"/>
          </a:xfrm>
          <a:prstGeom prst="rect">
            <a:avLst/>
          </a:prstGeom>
        </p:spPr>
        <p:txBody>
          <a:bodyPr wrap="none">
            <a:spAutoFit/>
          </a:bodyPr>
          <a:lstStyle/>
          <a:p>
            <a:r>
              <a:rPr lang="de-DE" sz="2400" b="1" dirty="0"/>
              <a:t>VORLÄUFER: Der Charismatiker D`Annunzio </a:t>
            </a:r>
          </a:p>
        </p:txBody>
      </p:sp>
      <p:sp>
        <p:nvSpPr>
          <p:cNvPr id="5" name="Textfeld 4">
            <a:extLst>
              <a:ext uri="{FF2B5EF4-FFF2-40B4-BE49-F238E27FC236}">
                <a16:creationId xmlns:a16="http://schemas.microsoft.com/office/drawing/2014/main" id="{85347DC2-F3C3-6917-5430-B7A3BF685D1B}"/>
              </a:ext>
            </a:extLst>
          </p:cNvPr>
          <p:cNvSpPr txBox="1"/>
          <p:nvPr/>
        </p:nvSpPr>
        <p:spPr>
          <a:xfrm>
            <a:off x="1115367" y="1028811"/>
            <a:ext cx="9043517" cy="2708434"/>
          </a:xfrm>
          <a:prstGeom prst="rect">
            <a:avLst/>
          </a:prstGeom>
          <a:noFill/>
        </p:spPr>
        <p:txBody>
          <a:bodyPr wrap="square" rtlCol="0">
            <a:spAutoFit/>
          </a:bodyPr>
          <a:lstStyle/>
          <a:p>
            <a:r>
              <a:rPr lang="de-DE" dirty="0"/>
              <a:t>Am 11.September 1919 zog der Dichter </a:t>
            </a:r>
            <a:r>
              <a:rPr lang="de-DE" b="1" dirty="0"/>
              <a:t>Gabriele</a:t>
            </a:r>
            <a:r>
              <a:rPr lang="de-DE" dirty="0"/>
              <a:t> </a:t>
            </a:r>
            <a:r>
              <a:rPr lang="de-DE" b="1" dirty="0"/>
              <a:t>D`Annunzio </a:t>
            </a:r>
            <a:r>
              <a:rPr lang="de-DE" dirty="0"/>
              <a:t>mit seinen Legionären nach </a:t>
            </a:r>
            <a:r>
              <a:rPr lang="de-DE" b="1" dirty="0"/>
              <a:t>Fiume</a:t>
            </a:r>
            <a:r>
              <a:rPr lang="de-DE" dirty="0"/>
              <a:t> und nahm die Stadt, welche unter alliierter Verwaltung stand, handstreichartig für Italien in Besitz.</a:t>
            </a:r>
          </a:p>
          <a:p>
            <a:r>
              <a:rPr lang="de-DE" dirty="0"/>
              <a:t>Dort schuf er einen ästhetischen Inszenierungsrahmen, der später von den faschistischen Bewegungen in Italien und Deutschland zum Vorbild genommen wurde:</a:t>
            </a:r>
          </a:p>
          <a:p>
            <a:pPr marL="285750" indent="-285750">
              <a:buFont typeface="Courier New" panose="02070309020205020404" pitchFamily="49" charset="0"/>
              <a:buChar char="o"/>
            </a:pPr>
            <a:r>
              <a:rPr lang="de-DE" sz="1600" i="1" dirty="0"/>
              <a:t>Theatralische Massenveranstaltung bei denen der Führer (D`Annunzio) vom Balkon aus die Ovationen  der Menge entgegennahm </a:t>
            </a:r>
          </a:p>
          <a:p>
            <a:pPr marL="285750" indent="-285750">
              <a:buFont typeface="Courier New" panose="02070309020205020404" pitchFamily="49" charset="0"/>
              <a:buChar char="o"/>
            </a:pPr>
            <a:r>
              <a:rPr lang="de-DE" sz="1600" i="1" dirty="0"/>
              <a:t>Aufmarsch mit Bannern und Fahnen </a:t>
            </a:r>
          </a:p>
          <a:p>
            <a:pPr marL="285750" indent="-285750">
              <a:buFont typeface="Courier New" panose="02070309020205020404" pitchFamily="49" charset="0"/>
              <a:buChar char="o"/>
            </a:pPr>
            <a:r>
              <a:rPr lang="de-DE" sz="1600" i="1" dirty="0"/>
              <a:t>nächtliche Fackelzüge mit Gesängen  </a:t>
            </a:r>
          </a:p>
          <a:p>
            <a:pPr marL="285750" indent="-285750">
              <a:buFont typeface="Courier New" panose="02070309020205020404" pitchFamily="49" charset="0"/>
              <a:buChar char="o"/>
            </a:pPr>
            <a:r>
              <a:rPr lang="de-DE" sz="1600" i="1" dirty="0"/>
              <a:t>Kampfrufe wie “A </a:t>
            </a:r>
            <a:r>
              <a:rPr lang="de-DE" sz="1600" i="1" dirty="0" err="1"/>
              <a:t>noi</a:t>
            </a:r>
            <a:r>
              <a:rPr lang="de-DE" sz="1600" i="1" dirty="0"/>
              <a:t>“ und “Eia, Eia </a:t>
            </a:r>
            <a:r>
              <a:rPr lang="de-DE" sz="1600" i="1" dirty="0" err="1"/>
              <a:t>Alala</a:t>
            </a:r>
            <a:r>
              <a:rPr lang="de-DE" sz="1600" i="1" dirty="0"/>
              <a:t>“ </a:t>
            </a:r>
          </a:p>
        </p:txBody>
      </p:sp>
      <p:pic>
        <p:nvPicPr>
          <p:cNvPr id="8" name="Grafik 7" descr="Ein Bild, das Text, Person, Militäruniform, draußen enthält.&#10;&#10;Automatisch generierte Beschreibung">
            <a:extLst>
              <a:ext uri="{FF2B5EF4-FFF2-40B4-BE49-F238E27FC236}">
                <a16:creationId xmlns:a16="http://schemas.microsoft.com/office/drawing/2014/main" id="{9BCC97AA-CA68-EFC5-FE60-43480E50EE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2891" y="3870397"/>
            <a:ext cx="4030226" cy="2301707"/>
          </a:xfrm>
          <a:prstGeom prst="rect">
            <a:avLst/>
          </a:prstGeom>
        </p:spPr>
      </p:pic>
      <p:sp>
        <p:nvSpPr>
          <p:cNvPr id="3" name="Textfeld 2">
            <a:extLst>
              <a:ext uri="{FF2B5EF4-FFF2-40B4-BE49-F238E27FC236}">
                <a16:creationId xmlns:a16="http://schemas.microsoft.com/office/drawing/2014/main" id="{8A2DBA1F-5484-1940-BD1D-4AB55D853522}"/>
              </a:ext>
            </a:extLst>
          </p:cNvPr>
          <p:cNvSpPr txBox="1"/>
          <p:nvPr/>
        </p:nvSpPr>
        <p:spPr>
          <a:xfrm>
            <a:off x="1115367" y="6169156"/>
            <a:ext cx="4646915" cy="461665"/>
          </a:xfrm>
          <a:prstGeom prst="rect">
            <a:avLst/>
          </a:prstGeom>
          <a:noFill/>
        </p:spPr>
        <p:txBody>
          <a:bodyPr wrap="square" rtlCol="0">
            <a:spAutoFit/>
          </a:bodyPr>
          <a:lstStyle/>
          <a:p>
            <a:r>
              <a:rPr lang="de-DE" sz="1200" dirty="0"/>
              <a:t>Gabriele D`Annunzio (Pfeil, Bildmitte) und seine Gefolgschaft, Fiume 1919</a:t>
            </a:r>
          </a:p>
        </p:txBody>
      </p:sp>
      <p:cxnSp>
        <p:nvCxnSpPr>
          <p:cNvPr id="7" name="Gerade Verbindung mit Pfeil 6">
            <a:extLst>
              <a:ext uri="{FF2B5EF4-FFF2-40B4-BE49-F238E27FC236}">
                <a16:creationId xmlns:a16="http://schemas.microsoft.com/office/drawing/2014/main" id="{A4C7A7E0-19DC-723E-33EC-DD17AAFA7D67}"/>
              </a:ext>
            </a:extLst>
          </p:cNvPr>
          <p:cNvCxnSpPr>
            <a:cxnSpLocks/>
          </p:cNvCxnSpPr>
          <p:nvPr/>
        </p:nvCxnSpPr>
        <p:spPr>
          <a:xfrm flipH="1">
            <a:off x="2805188" y="3947085"/>
            <a:ext cx="278254" cy="12724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feld 8">
            <a:extLst>
              <a:ext uri="{FF2B5EF4-FFF2-40B4-BE49-F238E27FC236}">
                <a16:creationId xmlns:a16="http://schemas.microsoft.com/office/drawing/2014/main" id="{98C3EDBA-2B83-4F43-9EBB-E681C439D4E5}"/>
              </a:ext>
            </a:extLst>
          </p:cNvPr>
          <p:cNvSpPr txBox="1"/>
          <p:nvPr/>
        </p:nvSpPr>
        <p:spPr>
          <a:xfrm>
            <a:off x="7087536" y="6119184"/>
            <a:ext cx="3481227" cy="307777"/>
          </a:xfrm>
          <a:prstGeom prst="rect">
            <a:avLst/>
          </a:prstGeom>
          <a:noFill/>
        </p:spPr>
        <p:txBody>
          <a:bodyPr wrap="square" rtlCol="0">
            <a:spAutoFit/>
          </a:bodyPr>
          <a:lstStyle/>
          <a:p>
            <a:r>
              <a:rPr lang="de-DE" sz="1400" dirty="0"/>
              <a:t>https://youtu.be/q8RTu-0tRaM</a:t>
            </a:r>
          </a:p>
        </p:txBody>
      </p:sp>
      <p:pic>
        <p:nvPicPr>
          <p:cNvPr id="11" name="Onlinemedien 10" title="Gabriele d'Annunzio | Endeavour of Fiume edit">
            <a:hlinkClick r:id="" action="ppaction://media"/>
            <a:extLst>
              <a:ext uri="{FF2B5EF4-FFF2-40B4-BE49-F238E27FC236}">
                <a16:creationId xmlns:a16="http://schemas.microsoft.com/office/drawing/2014/main" id="{3C30CD99-5C1A-4DA6-B9E6-74B1FCC2520F}"/>
              </a:ext>
            </a:extLst>
          </p:cNvPr>
          <p:cNvPicPr>
            <a:picLocks noRot="1" noChangeAspect="1"/>
          </p:cNvPicPr>
          <p:nvPr>
            <a:videoFile r:link="rId1"/>
          </p:nvPr>
        </p:nvPicPr>
        <p:blipFill>
          <a:blip r:embed="rId4"/>
          <a:stretch>
            <a:fillRect/>
          </a:stretch>
        </p:blipFill>
        <p:spPr>
          <a:xfrm>
            <a:off x="7087536" y="3931362"/>
            <a:ext cx="3528679" cy="1993704"/>
          </a:xfrm>
          <a:prstGeom prst="rect">
            <a:avLst/>
          </a:prstGeom>
        </p:spPr>
      </p:pic>
    </p:spTree>
    <p:extLst>
      <p:ext uri="{BB962C8B-B14F-4D97-AF65-F5344CB8AC3E}">
        <p14:creationId xmlns:p14="http://schemas.microsoft.com/office/powerpoint/2010/main" val="922598592"/>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CD264D4B-BCC6-462C-9E6A-D203777C96F3}"/>
              </a:ext>
            </a:extLst>
          </p:cNvPr>
          <p:cNvSpPr txBox="1"/>
          <p:nvPr/>
        </p:nvSpPr>
        <p:spPr>
          <a:xfrm>
            <a:off x="1810088" y="1289085"/>
            <a:ext cx="7056784" cy="1477328"/>
          </a:xfrm>
          <a:prstGeom prst="rect">
            <a:avLst/>
          </a:prstGeom>
          <a:noFill/>
        </p:spPr>
        <p:txBody>
          <a:bodyPr wrap="square" rtlCol="0">
            <a:spAutoFit/>
          </a:bodyPr>
          <a:lstStyle/>
          <a:p>
            <a:endParaRPr lang="de-DE" dirty="0"/>
          </a:p>
          <a:p>
            <a:endParaRPr lang="de-DE" dirty="0"/>
          </a:p>
          <a:p>
            <a:pPr marL="285750" indent="-285750">
              <a:buFont typeface="Arial" panose="020B0604020202020204" pitchFamily="34" charset="0"/>
              <a:buChar char="•"/>
            </a:pPr>
            <a:endParaRPr lang="de-DE" dirty="0"/>
          </a:p>
          <a:p>
            <a:endParaRPr lang="de-DE" dirty="0"/>
          </a:p>
          <a:p>
            <a:endParaRPr lang="de-AT" dirty="0"/>
          </a:p>
        </p:txBody>
      </p:sp>
      <p:sp>
        <p:nvSpPr>
          <p:cNvPr id="9" name="Textfeld 8">
            <a:extLst>
              <a:ext uri="{FF2B5EF4-FFF2-40B4-BE49-F238E27FC236}">
                <a16:creationId xmlns:a16="http://schemas.microsoft.com/office/drawing/2014/main" id="{736EE04D-36A2-4591-824A-E313721CC658}"/>
              </a:ext>
            </a:extLst>
          </p:cNvPr>
          <p:cNvSpPr txBox="1"/>
          <p:nvPr/>
        </p:nvSpPr>
        <p:spPr>
          <a:xfrm>
            <a:off x="1132609" y="833571"/>
            <a:ext cx="9089914" cy="2893100"/>
          </a:xfrm>
          <a:prstGeom prst="rect">
            <a:avLst/>
          </a:prstGeom>
          <a:noFill/>
        </p:spPr>
        <p:txBody>
          <a:bodyPr wrap="square" rtlCol="0">
            <a:spAutoFit/>
          </a:bodyPr>
          <a:lstStyle/>
          <a:p>
            <a:r>
              <a:rPr lang="de-AT" sz="2000" b="1" dirty="0"/>
              <a:t>MUSSOLINI </a:t>
            </a:r>
          </a:p>
          <a:p>
            <a:endParaRPr lang="de-AT" dirty="0"/>
          </a:p>
          <a:p>
            <a:r>
              <a:rPr lang="de-AT" b="1" dirty="0"/>
              <a:t>“</a:t>
            </a:r>
            <a:r>
              <a:rPr lang="de-AT" b="1" dirty="0" err="1"/>
              <a:t>Mussolinismo</a:t>
            </a:r>
            <a:r>
              <a:rPr lang="de-AT" b="1" dirty="0"/>
              <a:t>“ </a:t>
            </a:r>
            <a:r>
              <a:rPr lang="de-AT" dirty="0"/>
              <a:t>Presse, Rundfunk, Foto und Film verstärkten den Führerkult, indem sie Mussolini als allgegenwärtig erscheinen ließen.</a:t>
            </a:r>
          </a:p>
          <a:p>
            <a:r>
              <a:rPr lang="de-AT" dirty="0"/>
              <a:t>Charismatische Politik in vierfacher Form:</a:t>
            </a:r>
          </a:p>
          <a:p>
            <a:r>
              <a:rPr lang="de-AT" dirty="0"/>
              <a:t>Massenveranstaltungen: </a:t>
            </a:r>
            <a:r>
              <a:rPr lang="de-AT" b="1" dirty="0" err="1"/>
              <a:t>adunate</a:t>
            </a:r>
            <a:r>
              <a:rPr lang="de-AT" b="1" dirty="0"/>
              <a:t> </a:t>
            </a:r>
            <a:r>
              <a:rPr lang="de-AT" b="1" dirty="0" err="1"/>
              <a:t>oceaniche</a:t>
            </a:r>
            <a:r>
              <a:rPr lang="de-AT" b="1" dirty="0"/>
              <a:t>  </a:t>
            </a:r>
          </a:p>
          <a:p>
            <a:r>
              <a:rPr lang="de-AT" dirty="0"/>
              <a:t>Einzel-Gruppenaudienzen: </a:t>
            </a:r>
            <a:r>
              <a:rPr lang="de-AT" b="1" dirty="0" err="1"/>
              <a:t>udienze</a:t>
            </a:r>
            <a:r>
              <a:rPr lang="de-AT" b="1" dirty="0"/>
              <a:t> </a:t>
            </a:r>
          </a:p>
          <a:p>
            <a:r>
              <a:rPr lang="de-AT" dirty="0"/>
              <a:t>Faschistischer Gruß: </a:t>
            </a:r>
            <a:r>
              <a:rPr lang="de-AT" b="1" dirty="0" err="1"/>
              <a:t>saluto</a:t>
            </a:r>
            <a:r>
              <a:rPr lang="de-AT" b="1" dirty="0"/>
              <a:t> </a:t>
            </a:r>
            <a:r>
              <a:rPr lang="de-AT" b="1" dirty="0" err="1"/>
              <a:t>romano</a:t>
            </a:r>
            <a:r>
              <a:rPr lang="de-AT" b="1" dirty="0"/>
              <a:t>   </a:t>
            </a:r>
          </a:p>
          <a:p>
            <a:r>
              <a:rPr lang="de-AT" dirty="0"/>
              <a:t>Anredeformel: </a:t>
            </a:r>
            <a:r>
              <a:rPr lang="de-AT" b="1" dirty="0"/>
              <a:t>tu statt </a:t>
            </a:r>
            <a:r>
              <a:rPr lang="de-AT" b="1" dirty="0" err="1"/>
              <a:t>lei</a:t>
            </a:r>
            <a:endParaRPr lang="de-AT" b="1" dirty="0"/>
          </a:p>
          <a:p>
            <a:endParaRPr lang="de-AT" dirty="0"/>
          </a:p>
        </p:txBody>
      </p:sp>
      <p:sp>
        <p:nvSpPr>
          <p:cNvPr id="3" name="Textfeld 2">
            <a:extLst>
              <a:ext uri="{FF2B5EF4-FFF2-40B4-BE49-F238E27FC236}">
                <a16:creationId xmlns:a16="http://schemas.microsoft.com/office/drawing/2014/main" id="{995167B3-9A07-021B-8B67-3EBEBFED43C5}"/>
              </a:ext>
            </a:extLst>
          </p:cNvPr>
          <p:cNvSpPr txBox="1"/>
          <p:nvPr/>
        </p:nvSpPr>
        <p:spPr>
          <a:xfrm>
            <a:off x="1132609" y="244791"/>
            <a:ext cx="7834746" cy="461665"/>
          </a:xfrm>
          <a:prstGeom prst="rect">
            <a:avLst/>
          </a:prstGeom>
          <a:noFill/>
        </p:spPr>
        <p:txBody>
          <a:bodyPr wrap="square" rtlCol="0">
            <a:spAutoFit/>
          </a:bodyPr>
          <a:lstStyle/>
          <a:p>
            <a:r>
              <a:rPr lang="de-DE" sz="2400" b="1" dirty="0"/>
              <a:t>Charismatische Macht und ihre Inszenierung</a:t>
            </a:r>
          </a:p>
        </p:txBody>
      </p:sp>
      <p:pic>
        <p:nvPicPr>
          <p:cNvPr id="7" name="Grafik 6" descr="Ein Bild, das schwarz, weiß enthält.&#10;&#10;Automatisch generierte Beschreibung">
            <a:extLst>
              <a:ext uri="{FF2B5EF4-FFF2-40B4-BE49-F238E27FC236}">
                <a16:creationId xmlns:a16="http://schemas.microsoft.com/office/drawing/2014/main" id="{6C9BDB52-0A41-13EE-35A9-80347E9C04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9078" y="3464725"/>
            <a:ext cx="3509279" cy="2773098"/>
          </a:xfrm>
          <a:prstGeom prst="rect">
            <a:avLst/>
          </a:prstGeom>
        </p:spPr>
      </p:pic>
      <p:sp>
        <p:nvSpPr>
          <p:cNvPr id="12" name="Textfeld 11">
            <a:extLst>
              <a:ext uri="{FF2B5EF4-FFF2-40B4-BE49-F238E27FC236}">
                <a16:creationId xmlns:a16="http://schemas.microsoft.com/office/drawing/2014/main" id="{CE42A57B-4E4F-F396-E404-4AFA2F481515}"/>
              </a:ext>
            </a:extLst>
          </p:cNvPr>
          <p:cNvSpPr txBox="1"/>
          <p:nvPr/>
        </p:nvSpPr>
        <p:spPr>
          <a:xfrm>
            <a:off x="1097917" y="6178048"/>
            <a:ext cx="3168502" cy="276999"/>
          </a:xfrm>
          <a:prstGeom prst="rect">
            <a:avLst/>
          </a:prstGeom>
          <a:noFill/>
        </p:spPr>
        <p:txBody>
          <a:bodyPr wrap="square" rtlCol="0">
            <a:spAutoFit/>
          </a:bodyPr>
          <a:lstStyle/>
          <a:p>
            <a:r>
              <a:rPr lang="de-DE" sz="1200" dirty="0"/>
              <a:t>https://youtu.be/w1TInA93WEo</a:t>
            </a:r>
          </a:p>
        </p:txBody>
      </p:sp>
      <p:sp>
        <p:nvSpPr>
          <p:cNvPr id="13" name="Textfeld 12">
            <a:extLst>
              <a:ext uri="{FF2B5EF4-FFF2-40B4-BE49-F238E27FC236}">
                <a16:creationId xmlns:a16="http://schemas.microsoft.com/office/drawing/2014/main" id="{33FEA536-8D1B-CBDA-F1D8-F56CB5E13728}"/>
              </a:ext>
            </a:extLst>
          </p:cNvPr>
          <p:cNvSpPr txBox="1"/>
          <p:nvPr/>
        </p:nvSpPr>
        <p:spPr>
          <a:xfrm>
            <a:off x="5593472" y="6203833"/>
            <a:ext cx="3593373" cy="276999"/>
          </a:xfrm>
          <a:prstGeom prst="rect">
            <a:avLst/>
          </a:prstGeom>
          <a:noFill/>
        </p:spPr>
        <p:txBody>
          <a:bodyPr wrap="square" rtlCol="0">
            <a:spAutoFit/>
          </a:bodyPr>
          <a:lstStyle/>
          <a:p>
            <a:r>
              <a:rPr lang="de-DE" sz="1200" dirty="0" err="1"/>
              <a:t>udienze</a:t>
            </a:r>
            <a:r>
              <a:rPr lang="de-DE" sz="1200" dirty="0"/>
              <a:t> im </a:t>
            </a:r>
            <a:r>
              <a:rPr lang="de-DE" sz="1200" dirty="0" err="1"/>
              <a:t>sala</a:t>
            </a:r>
            <a:r>
              <a:rPr lang="de-DE" sz="1200" dirty="0"/>
              <a:t> </a:t>
            </a:r>
            <a:r>
              <a:rPr lang="de-DE" sz="1200" dirty="0" err="1"/>
              <a:t>mappamondo</a:t>
            </a:r>
            <a:r>
              <a:rPr lang="de-DE" sz="1200" dirty="0"/>
              <a:t> 18x15x12m </a:t>
            </a:r>
          </a:p>
        </p:txBody>
      </p:sp>
      <p:pic>
        <p:nvPicPr>
          <p:cNvPr id="4" name="Bild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9531" y="2235350"/>
            <a:ext cx="1477283" cy="2297996"/>
          </a:xfrm>
          <a:prstGeom prst="rect">
            <a:avLst/>
          </a:prstGeom>
        </p:spPr>
      </p:pic>
      <p:sp>
        <p:nvSpPr>
          <p:cNvPr id="6" name="Textfeld 5"/>
          <p:cNvSpPr txBox="1"/>
          <p:nvPr/>
        </p:nvSpPr>
        <p:spPr>
          <a:xfrm>
            <a:off x="10421240" y="4533346"/>
            <a:ext cx="1597050" cy="1015663"/>
          </a:xfrm>
          <a:prstGeom prst="rect">
            <a:avLst/>
          </a:prstGeom>
          <a:noFill/>
        </p:spPr>
        <p:txBody>
          <a:bodyPr wrap="square" rtlCol="0">
            <a:spAutoFit/>
          </a:bodyPr>
          <a:lstStyle/>
          <a:p>
            <a:r>
              <a:rPr lang="de-DE" sz="1200" b="1" dirty="0"/>
              <a:t>Achille </a:t>
            </a:r>
            <a:r>
              <a:rPr lang="de-DE" sz="1200" b="1" dirty="0" err="1"/>
              <a:t>Starace</a:t>
            </a:r>
            <a:r>
              <a:rPr lang="de-DE" sz="1200" b="1" dirty="0"/>
              <a:t> </a:t>
            </a:r>
            <a:r>
              <a:rPr lang="de-DE" sz="1200" dirty="0"/>
              <a:t>Generalsekretär der PNF 1931-1939 Begründer des MUSSOLINI-Kults</a:t>
            </a:r>
          </a:p>
        </p:txBody>
      </p:sp>
      <p:pic>
        <p:nvPicPr>
          <p:cNvPr id="2" name="Onlinemedien 1" title="Benito Mussolini - Roma - Discorso Del 5 Maggio 1936 (con Testo)">
            <a:hlinkClick r:id="" action="ppaction://media"/>
            <a:extLst>
              <a:ext uri="{FF2B5EF4-FFF2-40B4-BE49-F238E27FC236}">
                <a16:creationId xmlns:a16="http://schemas.microsoft.com/office/drawing/2014/main" id="{A9DF0778-D74F-4FE5-B3AB-32E48E7EFB78}"/>
              </a:ext>
            </a:extLst>
          </p:cNvPr>
          <p:cNvPicPr>
            <a:picLocks noRot="1" noChangeAspect="1"/>
          </p:cNvPicPr>
          <p:nvPr>
            <a:videoFile r:link="rId1"/>
          </p:nvPr>
        </p:nvPicPr>
        <p:blipFill>
          <a:blip r:embed="rId5"/>
          <a:stretch>
            <a:fillRect/>
          </a:stretch>
        </p:blipFill>
        <p:spPr>
          <a:xfrm>
            <a:off x="1194391" y="3543886"/>
            <a:ext cx="3072028" cy="2304021"/>
          </a:xfrm>
          <a:prstGeom prst="rect">
            <a:avLst/>
          </a:prstGeom>
        </p:spPr>
      </p:pic>
      <p:sp>
        <p:nvSpPr>
          <p:cNvPr id="10" name="Textfeld 9">
            <a:extLst>
              <a:ext uri="{FF2B5EF4-FFF2-40B4-BE49-F238E27FC236}">
                <a16:creationId xmlns:a16="http://schemas.microsoft.com/office/drawing/2014/main" id="{F9E730BA-909D-4929-B7AA-8299010A2B35}"/>
              </a:ext>
            </a:extLst>
          </p:cNvPr>
          <p:cNvSpPr txBox="1"/>
          <p:nvPr/>
        </p:nvSpPr>
        <p:spPr>
          <a:xfrm>
            <a:off x="1132609" y="5874478"/>
            <a:ext cx="2877879" cy="276999"/>
          </a:xfrm>
          <a:prstGeom prst="rect">
            <a:avLst/>
          </a:prstGeom>
          <a:noFill/>
        </p:spPr>
        <p:txBody>
          <a:bodyPr wrap="square" rtlCol="0">
            <a:spAutoFit/>
          </a:bodyPr>
          <a:lstStyle/>
          <a:p>
            <a:r>
              <a:rPr lang="de-DE" sz="1200" dirty="0" err="1"/>
              <a:t>adunate</a:t>
            </a:r>
            <a:r>
              <a:rPr lang="de-DE" sz="1200" dirty="0"/>
              <a:t> </a:t>
            </a:r>
            <a:r>
              <a:rPr lang="de-DE" sz="1200" dirty="0" err="1"/>
              <a:t>oceaniche</a:t>
            </a:r>
            <a:r>
              <a:rPr lang="de-DE" sz="1200" dirty="0"/>
              <a:t>  5.Mai 1936</a:t>
            </a:r>
          </a:p>
        </p:txBody>
      </p:sp>
    </p:spTree>
    <p:extLst>
      <p:ext uri="{BB962C8B-B14F-4D97-AF65-F5344CB8AC3E}">
        <p14:creationId xmlns:p14="http://schemas.microsoft.com/office/powerpoint/2010/main" val="2827910200"/>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CD264D4B-BCC6-462C-9E6A-D203777C96F3}"/>
              </a:ext>
            </a:extLst>
          </p:cNvPr>
          <p:cNvSpPr txBox="1"/>
          <p:nvPr/>
        </p:nvSpPr>
        <p:spPr>
          <a:xfrm>
            <a:off x="1558597" y="1179347"/>
            <a:ext cx="7056784" cy="1477328"/>
          </a:xfrm>
          <a:prstGeom prst="rect">
            <a:avLst/>
          </a:prstGeom>
          <a:noFill/>
        </p:spPr>
        <p:txBody>
          <a:bodyPr wrap="square" rtlCol="0">
            <a:spAutoFit/>
          </a:bodyPr>
          <a:lstStyle/>
          <a:p>
            <a:r>
              <a:rPr lang="de-DE" dirty="0"/>
              <a:t>Selbstinszenierung: größtmögliche Distanz zu seinen Mitmenschen, unnahbar, freiwillig isoliert, misstrauisch und unpersönlich </a:t>
            </a:r>
          </a:p>
          <a:p>
            <a:pPr marL="285750" indent="-285750">
              <a:buFont typeface="Arial" panose="020B0604020202020204" pitchFamily="34" charset="0"/>
              <a:buChar char="•"/>
            </a:pPr>
            <a:endParaRPr lang="de-DE" dirty="0"/>
          </a:p>
          <a:p>
            <a:endParaRPr lang="de-DE" dirty="0"/>
          </a:p>
          <a:p>
            <a:endParaRPr lang="de-AT" dirty="0"/>
          </a:p>
        </p:txBody>
      </p:sp>
      <p:sp>
        <p:nvSpPr>
          <p:cNvPr id="14" name="Textfeld 13">
            <a:extLst>
              <a:ext uri="{FF2B5EF4-FFF2-40B4-BE49-F238E27FC236}">
                <a16:creationId xmlns:a16="http://schemas.microsoft.com/office/drawing/2014/main" id="{D4F59424-39A6-2024-04A8-4B0AC3B55444}"/>
              </a:ext>
            </a:extLst>
          </p:cNvPr>
          <p:cNvSpPr txBox="1"/>
          <p:nvPr/>
        </p:nvSpPr>
        <p:spPr>
          <a:xfrm>
            <a:off x="1446934" y="219974"/>
            <a:ext cx="7985412" cy="461665"/>
          </a:xfrm>
          <a:prstGeom prst="rect">
            <a:avLst/>
          </a:prstGeom>
          <a:noFill/>
        </p:spPr>
        <p:txBody>
          <a:bodyPr wrap="square">
            <a:spAutoFit/>
          </a:bodyPr>
          <a:lstStyle/>
          <a:p>
            <a:r>
              <a:rPr lang="de-DE" sz="2400" b="1" dirty="0"/>
              <a:t>Charismatische Macht und ihre Inszenierung</a:t>
            </a:r>
          </a:p>
        </p:txBody>
      </p:sp>
      <p:sp>
        <p:nvSpPr>
          <p:cNvPr id="5" name="Textfeld 4">
            <a:extLst>
              <a:ext uri="{FF2B5EF4-FFF2-40B4-BE49-F238E27FC236}">
                <a16:creationId xmlns:a16="http://schemas.microsoft.com/office/drawing/2014/main" id="{E3CDED63-A784-25B4-119C-BE18B494360E}"/>
              </a:ext>
            </a:extLst>
          </p:cNvPr>
          <p:cNvSpPr txBox="1"/>
          <p:nvPr/>
        </p:nvSpPr>
        <p:spPr>
          <a:xfrm>
            <a:off x="1558597" y="880847"/>
            <a:ext cx="2956410" cy="400110"/>
          </a:xfrm>
          <a:prstGeom prst="rect">
            <a:avLst/>
          </a:prstGeom>
          <a:noFill/>
        </p:spPr>
        <p:txBody>
          <a:bodyPr wrap="square" rtlCol="0">
            <a:spAutoFit/>
          </a:bodyPr>
          <a:lstStyle/>
          <a:p>
            <a:r>
              <a:rPr lang="de-DE" sz="2000" b="1" dirty="0"/>
              <a:t>HITLER</a:t>
            </a:r>
          </a:p>
        </p:txBody>
      </p:sp>
      <p:sp>
        <p:nvSpPr>
          <p:cNvPr id="18" name="Textfeld 17">
            <a:extLst>
              <a:ext uri="{FF2B5EF4-FFF2-40B4-BE49-F238E27FC236}">
                <a16:creationId xmlns:a16="http://schemas.microsoft.com/office/drawing/2014/main" id="{563BC514-070B-1F9A-CA70-98AA76A319E0}"/>
              </a:ext>
            </a:extLst>
          </p:cNvPr>
          <p:cNvSpPr txBox="1"/>
          <p:nvPr/>
        </p:nvSpPr>
        <p:spPr>
          <a:xfrm>
            <a:off x="1558597" y="2118065"/>
            <a:ext cx="7985412" cy="707886"/>
          </a:xfrm>
          <a:prstGeom prst="rect">
            <a:avLst/>
          </a:prstGeom>
          <a:noFill/>
        </p:spPr>
        <p:txBody>
          <a:bodyPr wrap="square">
            <a:spAutoFit/>
          </a:bodyPr>
          <a:lstStyle/>
          <a:p>
            <a:pPr marL="285750" indent="-285750">
              <a:buFont typeface="Arial" panose="020B0604020202020204" pitchFamily="34" charset="0"/>
              <a:buChar char="•"/>
            </a:pPr>
            <a:endParaRPr lang="de-DE" sz="2000" dirty="0"/>
          </a:p>
          <a:p>
            <a:endParaRPr lang="de-DE" sz="2000" dirty="0"/>
          </a:p>
        </p:txBody>
      </p:sp>
      <p:pic>
        <p:nvPicPr>
          <p:cNvPr id="19" name="Grafik 18" descr="Ein Bild, das Text enthält.&#10;&#10;Automatisch generierte Beschreibung">
            <a:extLst>
              <a:ext uri="{FF2B5EF4-FFF2-40B4-BE49-F238E27FC236}">
                <a16:creationId xmlns:a16="http://schemas.microsoft.com/office/drawing/2014/main" id="{CC50EB47-12A5-D176-8C69-EF873D6A3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8597" y="3515809"/>
            <a:ext cx="3369080" cy="2766412"/>
          </a:xfrm>
          <a:prstGeom prst="rect">
            <a:avLst/>
          </a:prstGeom>
        </p:spPr>
      </p:pic>
      <p:pic>
        <p:nvPicPr>
          <p:cNvPr id="21" name="Grafik 20" descr="Ein Bild, das Text, Tisch, drinnen, Fenster enthält.&#10;&#10;Automatisch generierte Beschreibung">
            <a:extLst>
              <a:ext uri="{FF2B5EF4-FFF2-40B4-BE49-F238E27FC236}">
                <a16:creationId xmlns:a16="http://schemas.microsoft.com/office/drawing/2014/main" id="{12F0A471-9688-3890-F44C-98DE39BD44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1303" y="3613666"/>
            <a:ext cx="3881043" cy="2668555"/>
          </a:xfrm>
          <a:prstGeom prst="rect">
            <a:avLst/>
          </a:prstGeom>
        </p:spPr>
      </p:pic>
      <p:sp>
        <p:nvSpPr>
          <p:cNvPr id="22" name="Textfeld 21">
            <a:extLst>
              <a:ext uri="{FF2B5EF4-FFF2-40B4-BE49-F238E27FC236}">
                <a16:creationId xmlns:a16="http://schemas.microsoft.com/office/drawing/2014/main" id="{97842E1D-0519-4B7C-62DA-496CB27119FE}"/>
              </a:ext>
            </a:extLst>
          </p:cNvPr>
          <p:cNvSpPr txBox="1"/>
          <p:nvPr/>
        </p:nvSpPr>
        <p:spPr>
          <a:xfrm>
            <a:off x="5551303" y="6371603"/>
            <a:ext cx="5037329" cy="369332"/>
          </a:xfrm>
          <a:prstGeom prst="rect">
            <a:avLst/>
          </a:prstGeom>
          <a:noFill/>
        </p:spPr>
        <p:txBody>
          <a:bodyPr wrap="square" rtlCol="0">
            <a:spAutoFit/>
          </a:bodyPr>
          <a:lstStyle/>
          <a:p>
            <a:r>
              <a:rPr lang="de-DE" dirty="0"/>
              <a:t>Hitlers Arbeitszimmer in der Reichskanzlei</a:t>
            </a:r>
          </a:p>
        </p:txBody>
      </p:sp>
      <p:sp>
        <p:nvSpPr>
          <p:cNvPr id="23" name="Textfeld 22">
            <a:extLst>
              <a:ext uri="{FF2B5EF4-FFF2-40B4-BE49-F238E27FC236}">
                <a16:creationId xmlns:a16="http://schemas.microsoft.com/office/drawing/2014/main" id="{635BF12D-3633-C923-6F4F-D973AA715E81}"/>
              </a:ext>
            </a:extLst>
          </p:cNvPr>
          <p:cNvSpPr txBox="1"/>
          <p:nvPr/>
        </p:nvSpPr>
        <p:spPr>
          <a:xfrm>
            <a:off x="1717909" y="6371603"/>
            <a:ext cx="3369080" cy="369332"/>
          </a:xfrm>
          <a:prstGeom prst="rect">
            <a:avLst/>
          </a:prstGeom>
          <a:noFill/>
        </p:spPr>
        <p:txBody>
          <a:bodyPr wrap="square" rtlCol="0">
            <a:spAutoFit/>
          </a:bodyPr>
          <a:lstStyle/>
          <a:p>
            <a:r>
              <a:rPr lang="de-DE" dirty="0"/>
              <a:t>Redeposen Hitlers </a:t>
            </a:r>
            <a:r>
              <a:rPr lang="de-DE" sz="1100" b="1" dirty="0"/>
              <a:t>(Foto H. Hoffmann)</a:t>
            </a:r>
            <a:endParaRPr lang="de-DE" b="1" dirty="0"/>
          </a:p>
        </p:txBody>
      </p:sp>
      <p:sp>
        <p:nvSpPr>
          <p:cNvPr id="3" name="Textfeld 2">
            <a:extLst>
              <a:ext uri="{FF2B5EF4-FFF2-40B4-BE49-F238E27FC236}">
                <a16:creationId xmlns:a16="http://schemas.microsoft.com/office/drawing/2014/main" id="{D7E67419-36FC-E5DD-A8F8-C0181C2C66BE}"/>
              </a:ext>
            </a:extLst>
          </p:cNvPr>
          <p:cNvSpPr txBox="1"/>
          <p:nvPr/>
        </p:nvSpPr>
        <p:spPr>
          <a:xfrm>
            <a:off x="1558597" y="1887233"/>
            <a:ext cx="6101644" cy="1538883"/>
          </a:xfrm>
          <a:prstGeom prst="rect">
            <a:avLst/>
          </a:prstGeom>
          <a:noFill/>
        </p:spPr>
        <p:txBody>
          <a:bodyPr wrap="square">
            <a:spAutoFit/>
          </a:bodyPr>
          <a:lstStyle/>
          <a:p>
            <a:r>
              <a:rPr lang="de-DE" sz="2000" dirty="0">
                <a:latin typeface="+mj-lt"/>
              </a:rPr>
              <a:t>Er entwickelte allerdings eine ganz neue Form der Kommunikation:</a:t>
            </a:r>
            <a:endParaRPr lang="de-DE" sz="1600" dirty="0">
              <a:latin typeface="+mj-lt"/>
            </a:endParaRPr>
          </a:p>
          <a:p>
            <a:pPr marL="342900" indent="-342900">
              <a:buFont typeface="Arial" panose="020B0604020202020204" pitchFamily="34" charset="0"/>
              <a:buChar char="•"/>
            </a:pPr>
            <a:r>
              <a:rPr lang="de-DE" sz="1800" dirty="0">
                <a:latin typeface="+mj-lt"/>
              </a:rPr>
              <a:t>Rednerische Kraft (“Brüllorgien“)</a:t>
            </a:r>
          </a:p>
          <a:p>
            <a:pPr marL="342900" indent="-342900">
              <a:buFont typeface="Arial" panose="020B0604020202020204" pitchFamily="34" charset="0"/>
              <a:buChar char="•"/>
            </a:pPr>
            <a:r>
              <a:rPr lang="de-DE" sz="1800" dirty="0">
                <a:latin typeface="+mj-lt"/>
              </a:rPr>
              <a:t>Ausbrüche von Hass und Vorurteilen</a:t>
            </a:r>
          </a:p>
          <a:p>
            <a:pPr marL="342900" indent="-342900">
              <a:buFont typeface="Arial" panose="020B0604020202020204" pitchFamily="34" charset="0"/>
              <a:buChar char="•"/>
            </a:pPr>
            <a:r>
              <a:rPr lang="de-DE" sz="1800" dirty="0">
                <a:latin typeface="+mj-lt"/>
              </a:rPr>
              <a:t>Eindruck der Entschlossenheit – “Wille zur Tat“</a:t>
            </a:r>
            <a:endParaRPr lang="de-DE" dirty="0"/>
          </a:p>
        </p:txBody>
      </p:sp>
    </p:spTree>
    <p:extLst>
      <p:ext uri="{BB962C8B-B14F-4D97-AF65-F5344CB8AC3E}">
        <p14:creationId xmlns:p14="http://schemas.microsoft.com/office/powerpoint/2010/main" val="1315855738"/>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964642" y="258708"/>
            <a:ext cx="3914854" cy="461665"/>
          </a:xfrm>
          <a:prstGeom prst="rect">
            <a:avLst/>
          </a:prstGeom>
        </p:spPr>
        <p:txBody>
          <a:bodyPr wrap="none">
            <a:spAutoFit/>
          </a:bodyPr>
          <a:lstStyle/>
          <a:p>
            <a:r>
              <a:rPr lang="de-DE" sz="2400" b="1" dirty="0"/>
              <a:t>Nach dem Großen Krieg…</a:t>
            </a:r>
          </a:p>
        </p:txBody>
      </p:sp>
      <p:sp>
        <p:nvSpPr>
          <p:cNvPr id="3" name="Textfeld 2">
            <a:extLst>
              <a:ext uri="{FF2B5EF4-FFF2-40B4-BE49-F238E27FC236}">
                <a16:creationId xmlns:a16="http://schemas.microsoft.com/office/drawing/2014/main" id="{9E368DF3-A1D4-4020-9E99-5F967E7C9D4E}"/>
              </a:ext>
            </a:extLst>
          </p:cNvPr>
          <p:cNvSpPr txBox="1"/>
          <p:nvPr/>
        </p:nvSpPr>
        <p:spPr>
          <a:xfrm>
            <a:off x="964642" y="1124744"/>
            <a:ext cx="7663108" cy="4616648"/>
          </a:xfrm>
          <a:prstGeom prst="rect">
            <a:avLst/>
          </a:prstGeom>
          <a:noFill/>
        </p:spPr>
        <p:txBody>
          <a:bodyPr wrap="square" rtlCol="0">
            <a:spAutoFit/>
          </a:bodyPr>
          <a:lstStyle/>
          <a:p>
            <a:r>
              <a:rPr lang="de-DE" sz="2000" b="1" dirty="0">
                <a:latin typeface="+mj-lt"/>
              </a:rPr>
              <a:t>VORDENKER des FASCHISMUS </a:t>
            </a:r>
          </a:p>
          <a:p>
            <a:endParaRPr lang="de-DE" dirty="0">
              <a:latin typeface="+mj-lt"/>
            </a:endParaRPr>
          </a:p>
          <a:p>
            <a:r>
              <a:rPr lang="de-DE" sz="2000" b="1" dirty="0">
                <a:latin typeface="+mj-lt"/>
              </a:rPr>
              <a:t>Oswald SPENGLER: </a:t>
            </a:r>
            <a:r>
              <a:rPr lang="de-DE" dirty="0">
                <a:latin typeface="+mj-lt"/>
              </a:rPr>
              <a:t>Die zentrale These in seinem Hauptwerk: </a:t>
            </a:r>
            <a:r>
              <a:rPr lang="de-DE" b="1" dirty="0">
                <a:latin typeface="+mj-lt"/>
              </a:rPr>
              <a:t>“Der Untergang des Abendlandes“ (1920) </a:t>
            </a:r>
            <a:r>
              <a:rPr lang="de-DE" dirty="0">
                <a:latin typeface="+mj-lt"/>
              </a:rPr>
              <a:t>lautete: Die bürgerliche Welt wird ohne “konservative Revolution“  untergehen.  Er plädierte für einen nationalen  Sozialismus anstelle des demokratischen Parlamentarismus. </a:t>
            </a:r>
          </a:p>
          <a:p>
            <a:endParaRPr lang="de-DE" dirty="0">
              <a:latin typeface="+mj-lt"/>
            </a:endParaRPr>
          </a:p>
          <a:p>
            <a:endParaRPr lang="de-DE" dirty="0">
              <a:latin typeface="+mj-lt"/>
            </a:endParaRPr>
          </a:p>
          <a:p>
            <a:endParaRPr lang="de-DE" dirty="0">
              <a:latin typeface="+mj-lt"/>
            </a:endParaRPr>
          </a:p>
          <a:p>
            <a:r>
              <a:rPr lang="de-DE" sz="2000" b="1" dirty="0">
                <a:solidFill>
                  <a:srgbClr val="111111"/>
                </a:solidFill>
                <a:latin typeface="+mj-lt"/>
              </a:rPr>
              <a:t>Giulio </a:t>
            </a:r>
            <a:r>
              <a:rPr lang="de-DE" sz="2000" b="1" i="0" dirty="0">
                <a:solidFill>
                  <a:srgbClr val="111111"/>
                </a:solidFill>
                <a:effectLst/>
                <a:latin typeface="+mj-lt"/>
              </a:rPr>
              <a:t>EVOLA: </a:t>
            </a:r>
            <a:r>
              <a:rPr lang="de-DE" i="0" dirty="0">
                <a:solidFill>
                  <a:srgbClr val="111111"/>
                </a:solidFill>
                <a:effectLst/>
                <a:latin typeface="+mj-lt"/>
              </a:rPr>
              <a:t>Er war ein italienischer Kulturphilosoph und  Rassentheoretiker. </a:t>
            </a:r>
            <a:r>
              <a:rPr lang="de-DE" dirty="0">
                <a:solidFill>
                  <a:srgbClr val="111111"/>
                </a:solidFill>
                <a:latin typeface="+mj-lt"/>
              </a:rPr>
              <a:t>In seinem Hauptwerk </a:t>
            </a:r>
            <a:r>
              <a:rPr lang="de-DE" b="1" dirty="0">
                <a:solidFill>
                  <a:srgbClr val="111111"/>
                </a:solidFill>
                <a:latin typeface="+mj-lt"/>
              </a:rPr>
              <a:t>“Revolte wider die moderne Welt (1935) </a:t>
            </a:r>
            <a:r>
              <a:rPr lang="de-DE" dirty="0">
                <a:solidFill>
                  <a:srgbClr val="111111"/>
                </a:solidFill>
                <a:latin typeface="+mj-lt"/>
              </a:rPr>
              <a:t>sah er die moderne westliche Gesellschaft  im unaufhörlichen Abstieg (Involution). Dagegen propagiert er traditionelle Denkmuster: Glaube an Autorität und gottgewollte Führung (Mann ist Herr und Krieger- Frau ist Dienerin und Mutter).</a:t>
            </a:r>
            <a:endParaRPr lang="de-DE" dirty="0">
              <a:latin typeface="+mj-lt"/>
            </a:endParaRPr>
          </a:p>
          <a:p>
            <a:endParaRPr lang="de-DE" dirty="0"/>
          </a:p>
        </p:txBody>
      </p:sp>
      <p:pic>
        <p:nvPicPr>
          <p:cNvPr id="9" name="Grafik 8" descr="Ein Bild, das Mann, Person, Schlips, Anzug enthält.&#10;&#10;Automatisch generierte Beschreibung">
            <a:extLst>
              <a:ext uri="{FF2B5EF4-FFF2-40B4-BE49-F238E27FC236}">
                <a16:creationId xmlns:a16="http://schemas.microsoft.com/office/drawing/2014/main" id="{5AC960C6-A1E9-4E8D-AC82-90B4A8FCA3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9676" y="1028811"/>
            <a:ext cx="1667347" cy="2265631"/>
          </a:xfrm>
          <a:prstGeom prst="rect">
            <a:avLst/>
          </a:prstGeom>
        </p:spPr>
      </p:pic>
      <p:pic>
        <p:nvPicPr>
          <p:cNvPr id="6" name="Grafik 5" descr="Ein Bild, das Text, Schlips, Mann, Anzug enthält.&#10;&#10;Automatisch generierte Beschreibung">
            <a:extLst>
              <a:ext uri="{FF2B5EF4-FFF2-40B4-BE49-F238E27FC236}">
                <a16:creationId xmlns:a16="http://schemas.microsoft.com/office/drawing/2014/main" id="{18A34861-763B-EFAD-74AB-F5C2FE9215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9677" y="3429000"/>
            <a:ext cx="1667347" cy="2357864"/>
          </a:xfrm>
          <a:prstGeom prst="rect">
            <a:avLst/>
          </a:prstGeom>
        </p:spPr>
      </p:pic>
    </p:spTree>
    <p:extLst>
      <p:ext uri="{BB962C8B-B14F-4D97-AF65-F5344CB8AC3E}">
        <p14:creationId xmlns:p14="http://schemas.microsoft.com/office/powerpoint/2010/main" val="3480715648"/>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096050" y="1765702"/>
            <a:ext cx="3839363" cy="2031325"/>
          </a:xfrm>
          <a:prstGeom prst="rect">
            <a:avLst/>
          </a:prstGeom>
          <a:noFill/>
        </p:spPr>
        <p:txBody>
          <a:bodyPr wrap="square" rtlCol="0">
            <a:spAutoFit/>
          </a:bodyPr>
          <a:lstStyle/>
          <a:p>
            <a:endParaRPr lang="de-DE" dirty="0"/>
          </a:p>
          <a:p>
            <a:endParaRPr lang="de-DE" dirty="0"/>
          </a:p>
          <a:p>
            <a:endParaRPr lang="de-DE" dirty="0"/>
          </a:p>
          <a:p>
            <a:endParaRPr lang="de-DE" dirty="0"/>
          </a:p>
          <a:p>
            <a:endParaRPr lang="de-DE" dirty="0"/>
          </a:p>
          <a:p>
            <a:endParaRPr lang="de-DE" dirty="0"/>
          </a:p>
          <a:p>
            <a:r>
              <a:rPr lang="de-DE" dirty="0"/>
              <a:t> </a:t>
            </a:r>
          </a:p>
        </p:txBody>
      </p:sp>
      <p:sp>
        <p:nvSpPr>
          <p:cNvPr id="3" name="Rechteck 2"/>
          <p:cNvSpPr/>
          <p:nvPr/>
        </p:nvSpPr>
        <p:spPr>
          <a:xfrm>
            <a:off x="1911927" y="225972"/>
            <a:ext cx="8281555" cy="461665"/>
          </a:xfrm>
          <a:prstGeom prst="rect">
            <a:avLst/>
          </a:prstGeom>
        </p:spPr>
        <p:txBody>
          <a:bodyPr wrap="square">
            <a:spAutoFit/>
          </a:bodyPr>
          <a:lstStyle/>
          <a:p>
            <a:r>
              <a:rPr lang="de-DE" sz="2400" b="1" dirty="0"/>
              <a:t>Faschistische Bewegungen im Europa der 30er Jahre   </a:t>
            </a:r>
          </a:p>
        </p:txBody>
      </p:sp>
      <p:sp>
        <p:nvSpPr>
          <p:cNvPr id="8" name="Textfeld 7">
            <a:extLst>
              <a:ext uri="{FF2B5EF4-FFF2-40B4-BE49-F238E27FC236}">
                <a16:creationId xmlns:a16="http://schemas.microsoft.com/office/drawing/2014/main" id="{32454535-E6A1-41B2-A1F7-0D10271351DF}"/>
              </a:ext>
            </a:extLst>
          </p:cNvPr>
          <p:cNvSpPr txBox="1"/>
          <p:nvPr/>
        </p:nvSpPr>
        <p:spPr>
          <a:xfrm>
            <a:off x="4931068" y="1032431"/>
            <a:ext cx="5164881" cy="1692771"/>
          </a:xfrm>
          <a:prstGeom prst="rect">
            <a:avLst/>
          </a:prstGeom>
          <a:noFill/>
        </p:spPr>
        <p:txBody>
          <a:bodyPr wrap="square" rtlCol="0">
            <a:spAutoFit/>
          </a:bodyPr>
          <a:lstStyle/>
          <a:p>
            <a:r>
              <a:rPr lang="de-DE" dirty="0"/>
              <a:t>Österreich       Heimwehr </a:t>
            </a:r>
          </a:p>
          <a:p>
            <a:endParaRPr lang="de-DE" dirty="0"/>
          </a:p>
          <a:p>
            <a:endParaRPr lang="de-DE" dirty="0"/>
          </a:p>
          <a:p>
            <a:r>
              <a:rPr lang="de-DE" dirty="0"/>
              <a:t>Frankreich       </a:t>
            </a:r>
            <a:r>
              <a:rPr lang="de-DE" dirty="0" err="1"/>
              <a:t>Parti</a:t>
            </a:r>
            <a:r>
              <a:rPr lang="de-DE" dirty="0"/>
              <a:t> </a:t>
            </a:r>
            <a:r>
              <a:rPr lang="de-DE" dirty="0" err="1"/>
              <a:t>Populaire</a:t>
            </a:r>
            <a:r>
              <a:rPr lang="de-DE" dirty="0"/>
              <a:t> </a:t>
            </a:r>
            <a:r>
              <a:rPr lang="de-DE" dirty="0" err="1"/>
              <a:t>Francais</a:t>
            </a:r>
            <a:r>
              <a:rPr lang="de-DE" sz="3200" dirty="0"/>
              <a:t> </a:t>
            </a:r>
            <a:endParaRPr lang="de-AT" sz="3200" dirty="0"/>
          </a:p>
          <a:p>
            <a:endParaRPr lang="de-DE" dirty="0"/>
          </a:p>
        </p:txBody>
      </p:sp>
      <p:pic>
        <p:nvPicPr>
          <p:cNvPr id="10" name="Grafik 9" descr="Ein Bild, das Text, Erste Hilfe-Kasten, Objekt enthält.&#10;&#10;Automatisch generierte Beschreibung">
            <a:extLst>
              <a:ext uri="{FF2B5EF4-FFF2-40B4-BE49-F238E27FC236}">
                <a16:creationId xmlns:a16="http://schemas.microsoft.com/office/drawing/2014/main" id="{7ED282B0-0271-4475-93FD-CE48D1B6D8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8569" y="920810"/>
            <a:ext cx="692696" cy="692696"/>
          </a:xfrm>
          <a:prstGeom prst="rect">
            <a:avLst/>
          </a:prstGeom>
        </p:spPr>
      </p:pic>
      <p:pic>
        <p:nvPicPr>
          <p:cNvPr id="12" name="Grafik 11" descr="Ein Bild, das Schild, draußen, Ende, Himmel enthält.&#10;&#10;Automatisch generierte Beschreibung">
            <a:extLst>
              <a:ext uri="{FF2B5EF4-FFF2-40B4-BE49-F238E27FC236}">
                <a16:creationId xmlns:a16="http://schemas.microsoft.com/office/drawing/2014/main" id="{49760A72-74F7-40E3-B91F-261ECE931D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13814" y="1765702"/>
            <a:ext cx="776052" cy="776052"/>
          </a:xfrm>
          <a:prstGeom prst="rect">
            <a:avLst/>
          </a:prstGeom>
        </p:spPr>
      </p:pic>
      <p:sp>
        <p:nvSpPr>
          <p:cNvPr id="13" name="Textfeld 12">
            <a:extLst>
              <a:ext uri="{FF2B5EF4-FFF2-40B4-BE49-F238E27FC236}">
                <a16:creationId xmlns:a16="http://schemas.microsoft.com/office/drawing/2014/main" id="{72E14E7D-2226-4A44-84EC-457229C70C6C}"/>
              </a:ext>
            </a:extLst>
          </p:cNvPr>
          <p:cNvSpPr txBox="1"/>
          <p:nvPr/>
        </p:nvSpPr>
        <p:spPr>
          <a:xfrm>
            <a:off x="1703512" y="1016754"/>
            <a:ext cx="2763012" cy="646331"/>
          </a:xfrm>
          <a:prstGeom prst="rect">
            <a:avLst/>
          </a:prstGeom>
          <a:noFill/>
        </p:spPr>
        <p:txBody>
          <a:bodyPr wrap="square" rtlCol="0">
            <a:spAutoFit/>
          </a:bodyPr>
          <a:lstStyle/>
          <a:p>
            <a:r>
              <a:rPr lang="de-DE" dirty="0"/>
              <a:t>Rumänien   Eiserne Garde </a:t>
            </a:r>
            <a:endParaRPr lang="de-AT" dirty="0"/>
          </a:p>
        </p:txBody>
      </p:sp>
      <p:pic>
        <p:nvPicPr>
          <p:cNvPr id="15" name="Grafik 14" descr="Ein Bild, das ClipArt enthält.&#10;&#10;Automatisch generierte Beschreibung">
            <a:extLst>
              <a:ext uri="{FF2B5EF4-FFF2-40B4-BE49-F238E27FC236}">
                <a16:creationId xmlns:a16="http://schemas.microsoft.com/office/drawing/2014/main" id="{2BFB32C3-980B-4CDC-9C5C-0E3DB1A3AE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6795" y="1459877"/>
            <a:ext cx="1585302" cy="952824"/>
          </a:xfrm>
          <a:prstGeom prst="rect">
            <a:avLst/>
          </a:prstGeom>
        </p:spPr>
      </p:pic>
      <p:sp>
        <p:nvSpPr>
          <p:cNvPr id="16" name="Textfeld 15">
            <a:extLst>
              <a:ext uri="{FF2B5EF4-FFF2-40B4-BE49-F238E27FC236}">
                <a16:creationId xmlns:a16="http://schemas.microsoft.com/office/drawing/2014/main" id="{C038B7E9-E57A-498C-BAFE-1D8F558A1AC6}"/>
              </a:ext>
            </a:extLst>
          </p:cNvPr>
          <p:cNvSpPr txBox="1"/>
          <p:nvPr/>
        </p:nvSpPr>
        <p:spPr>
          <a:xfrm>
            <a:off x="1631504" y="2636913"/>
            <a:ext cx="2448272" cy="369332"/>
          </a:xfrm>
          <a:prstGeom prst="rect">
            <a:avLst/>
          </a:prstGeom>
          <a:noFill/>
        </p:spPr>
        <p:txBody>
          <a:bodyPr wrap="square" rtlCol="0">
            <a:spAutoFit/>
          </a:bodyPr>
          <a:lstStyle/>
          <a:p>
            <a:r>
              <a:rPr lang="de-AT"/>
              <a:t>Ustascha </a:t>
            </a:r>
            <a:endParaRPr lang="de-AT" dirty="0"/>
          </a:p>
        </p:txBody>
      </p:sp>
      <p:pic>
        <p:nvPicPr>
          <p:cNvPr id="18" name="Grafik 17" descr="Ein Bild, das ClipArt enthält.&#10;&#10;Automatisch generierte Beschreibung">
            <a:extLst>
              <a:ext uri="{FF2B5EF4-FFF2-40B4-BE49-F238E27FC236}">
                <a16:creationId xmlns:a16="http://schemas.microsoft.com/office/drawing/2014/main" id="{1D4EA17C-F4BD-4F17-B98A-7207614FC4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6953" y="2821578"/>
            <a:ext cx="715405" cy="1017853"/>
          </a:xfrm>
          <a:prstGeom prst="rect">
            <a:avLst/>
          </a:prstGeom>
        </p:spPr>
      </p:pic>
      <p:sp>
        <p:nvSpPr>
          <p:cNvPr id="19" name="Textfeld 18">
            <a:extLst>
              <a:ext uri="{FF2B5EF4-FFF2-40B4-BE49-F238E27FC236}">
                <a16:creationId xmlns:a16="http://schemas.microsoft.com/office/drawing/2014/main" id="{B0F56F81-5799-420A-9427-08A24515983D}"/>
              </a:ext>
            </a:extLst>
          </p:cNvPr>
          <p:cNvSpPr txBox="1"/>
          <p:nvPr/>
        </p:nvSpPr>
        <p:spPr>
          <a:xfrm>
            <a:off x="4931070" y="2821578"/>
            <a:ext cx="4360870" cy="369332"/>
          </a:xfrm>
          <a:prstGeom prst="rect">
            <a:avLst/>
          </a:prstGeom>
          <a:noFill/>
        </p:spPr>
        <p:txBody>
          <a:bodyPr wrap="square" rtlCol="0">
            <a:spAutoFit/>
          </a:bodyPr>
          <a:lstStyle/>
          <a:p>
            <a:r>
              <a:rPr lang="de-DE" dirty="0"/>
              <a:t>Ungarn             </a:t>
            </a:r>
            <a:r>
              <a:rPr lang="de-DE" dirty="0" err="1"/>
              <a:t>Pfeilkreuzler</a:t>
            </a:r>
            <a:endParaRPr lang="de-AT" dirty="0"/>
          </a:p>
        </p:txBody>
      </p:sp>
      <p:pic>
        <p:nvPicPr>
          <p:cNvPr id="21" name="Grafik 20" descr="Ein Bild, das ClipArt enthält.&#10;&#10;Automatisch generierte Beschreibung">
            <a:extLst>
              <a:ext uri="{FF2B5EF4-FFF2-40B4-BE49-F238E27FC236}">
                <a16:creationId xmlns:a16="http://schemas.microsoft.com/office/drawing/2014/main" id="{FE79D9D1-021D-4674-AE73-9061C15C67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48569" y="2581106"/>
            <a:ext cx="1107818" cy="702138"/>
          </a:xfrm>
          <a:prstGeom prst="rect">
            <a:avLst/>
          </a:prstGeom>
        </p:spPr>
      </p:pic>
      <p:sp>
        <p:nvSpPr>
          <p:cNvPr id="22" name="Textfeld 21">
            <a:extLst>
              <a:ext uri="{FF2B5EF4-FFF2-40B4-BE49-F238E27FC236}">
                <a16:creationId xmlns:a16="http://schemas.microsoft.com/office/drawing/2014/main" id="{1C8B7081-D782-404F-86B7-BA3445B4B699}"/>
              </a:ext>
            </a:extLst>
          </p:cNvPr>
          <p:cNvSpPr txBox="1"/>
          <p:nvPr/>
        </p:nvSpPr>
        <p:spPr>
          <a:xfrm>
            <a:off x="1631505" y="4005065"/>
            <a:ext cx="2246593" cy="646331"/>
          </a:xfrm>
          <a:prstGeom prst="rect">
            <a:avLst/>
          </a:prstGeom>
          <a:noFill/>
        </p:spPr>
        <p:txBody>
          <a:bodyPr wrap="square" rtlCol="0">
            <a:spAutoFit/>
          </a:bodyPr>
          <a:lstStyle/>
          <a:p>
            <a:r>
              <a:rPr lang="de-DE" dirty="0"/>
              <a:t>Spanien       Falange </a:t>
            </a:r>
            <a:endParaRPr lang="de-AT" dirty="0"/>
          </a:p>
        </p:txBody>
      </p:sp>
      <p:pic>
        <p:nvPicPr>
          <p:cNvPr id="24" name="Grafik 23">
            <a:extLst>
              <a:ext uri="{FF2B5EF4-FFF2-40B4-BE49-F238E27FC236}">
                <a16:creationId xmlns:a16="http://schemas.microsoft.com/office/drawing/2014/main" id="{DFD22304-39F1-4F2A-91A3-414C82916D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47835" y="4022291"/>
            <a:ext cx="874262" cy="869891"/>
          </a:xfrm>
          <a:prstGeom prst="rect">
            <a:avLst/>
          </a:prstGeom>
        </p:spPr>
      </p:pic>
      <p:sp>
        <p:nvSpPr>
          <p:cNvPr id="4" name="Textfeld 3">
            <a:extLst>
              <a:ext uri="{FF2B5EF4-FFF2-40B4-BE49-F238E27FC236}">
                <a16:creationId xmlns:a16="http://schemas.microsoft.com/office/drawing/2014/main" id="{63A69A95-0544-490B-8A78-A74D11228147}"/>
              </a:ext>
            </a:extLst>
          </p:cNvPr>
          <p:cNvSpPr txBox="1"/>
          <p:nvPr/>
        </p:nvSpPr>
        <p:spPr>
          <a:xfrm>
            <a:off x="4931069" y="3429000"/>
            <a:ext cx="4540127" cy="1477328"/>
          </a:xfrm>
          <a:prstGeom prst="rect">
            <a:avLst/>
          </a:prstGeom>
          <a:noFill/>
        </p:spPr>
        <p:txBody>
          <a:bodyPr wrap="square" rtlCol="0">
            <a:spAutoFit/>
          </a:bodyPr>
          <a:lstStyle/>
          <a:p>
            <a:endParaRPr lang="de-DE" dirty="0"/>
          </a:p>
          <a:p>
            <a:r>
              <a:rPr lang="de-DE" dirty="0"/>
              <a:t>Belgien              </a:t>
            </a:r>
            <a:r>
              <a:rPr lang="de-DE" dirty="0" err="1"/>
              <a:t>Rexisten</a:t>
            </a:r>
            <a:endParaRPr lang="de-DE" dirty="0"/>
          </a:p>
          <a:p>
            <a:endParaRPr lang="de-DE" dirty="0"/>
          </a:p>
          <a:p>
            <a:endParaRPr lang="de-DE" dirty="0"/>
          </a:p>
          <a:p>
            <a:r>
              <a:rPr lang="de-DE" dirty="0"/>
              <a:t>Niederlande      NSB</a:t>
            </a:r>
            <a:endParaRPr lang="de-AT" dirty="0"/>
          </a:p>
        </p:txBody>
      </p:sp>
      <p:pic>
        <p:nvPicPr>
          <p:cNvPr id="7" name="Grafik 6" descr="Ein Bild, das ClipArt enthält.&#10;&#10;Automatisch generierte Beschreibung">
            <a:extLst>
              <a:ext uri="{FF2B5EF4-FFF2-40B4-BE49-F238E27FC236}">
                <a16:creationId xmlns:a16="http://schemas.microsoft.com/office/drawing/2014/main" id="{CD2DAD9B-E6C2-4C8E-AFE3-DB699C37312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65740" y="3580374"/>
            <a:ext cx="948074" cy="654172"/>
          </a:xfrm>
          <a:prstGeom prst="rect">
            <a:avLst/>
          </a:prstGeom>
        </p:spPr>
      </p:pic>
      <p:pic>
        <p:nvPicPr>
          <p:cNvPr id="11" name="Grafik 10">
            <a:extLst>
              <a:ext uri="{FF2B5EF4-FFF2-40B4-BE49-F238E27FC236}">
                <a16:creationId xmlns:a16="http://schemas.microsoft.com/office/drawing/2014/main" id="{A297B390-C137-4A12-8823-09A63C05979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04203" y="4510932"/>
            <a:ext cx="948074" cy="633486"/>
          </a:xfrm>
          <a:prstGeom prst="rect">
            <a:avLst/>
          </a:prstGeom>
        </p:spPr>
      </p:pic>
    </p:spTree>
    <p:extLst>
      <p:ext uri="{BB962C8B-B14F-4D97-AF65-F5344CB8AC3E}">
        <p14:creationId xmlns:p14="http://schemas.microsoft.com/office/powerpoint/2010/main" val="1695139105"/>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B1DF773E-6CCF-748A-63B8-258FAC12F8D8}"/>
              </a:ext>
            </a:extLst>
          </p:cNvPr>
          <p:cNvSpPr txBox="1"/>
          <p:nvPr/>
        </p:nvSpPr>
        <p:spPr>
          <a:xfrm>
            <a:off x="802764" y="1267040"/>
            <a:ext cx="11127292" cy="4277902"/>
          </a:xfrm>
          <a:prstGeom prst="rect">
            <a:avLst/>
          </a:prstGeom>
          <a:noFill/>
        </p:spPr>
        <p:txBody>
          <a:bodyPr wrap="square" rtlCol="0">
            <a:spAutoFit/>
          </a:bodyPr>
          <a:lstStyle/>
          <a:p>
            <a:pPr algn="just">
              <a:lnSpc>
                <a:spcPts val="1100"/>
              </a:lnSpc>
              <a:spcBef>
                <a:spcPts val="400"/>
              </a:spcBef>
            </a:pPr>
            <a:r>
              <a:rPr lang="de-AT" sz="1800" b="1" dirty="0">
                <a:solidFill>
                  <a:srgbClr val="000000"/>
                </a:solidFill>
                <a:effectLst/>
                <a:ea typeface="Times New Roman" panose="02020603050405020304" pitchFamily="18" charset="0"/>
              </a:rPr>
              <a:t>Modul 3: (Historische Bildung): Demokratie in Österreich in historischer Perspektive</a:t>
            </a:r>
          </a:p>
          <a:p>
            <a:pPr algn="just">
              <a:lnSpc>
                <a:spcPts val="1100"/>
              </a:lnSpc>
              <a:spcBef>
                <a:spcPts val="400"/>
              </a:spcBef>
            </a:pPr>
            <a:endParaRPr lang="de-DE" sz="1800" dirty="0">
              <a:solidFill>
                <a:srgbClr val="000000"/>
              </a:solidFill>
              <a:effectLst/>
              <a:ea typeface="Times New Roman" panose="02020603050405020304" pitchFamily="18" charset="0"/>
            </a:endParaRPr>
          </a:p>
          <a:p>
            <a:pPr algn="just">
              <a:lnSpc>
                <a:spcPts val="1100"/>
              </a:lnSpc>
              <a:spcBef>
                <a:spcPts val="400"/>
              </a:spcBef>
            </a:pPr>
            <a:r>
              <a:rPr lang="de-AT" sz="1800" i="1" dirty="0">
                <a:solidFill>
                  <a:srgbClr val="000000"/>
                </a:solidFill>
                <a:effectLst/>
                <a:ea typeface="Times New Roman" panose="02020603050405020304" pitchFamily="18" charset="0"/>
              </a:rPr>
              <a:t>Kompetenzkonkretisierung:</a:t>
            </a:r>
          </a:p>
          <a:p>
            <a:pPr algn="just">
              <a:lnSpc>
                <a:spcPts val="1100"/>
              </a:lnSpc>
              <a:spcBef>
                <a:spcPts val="400"/>
              </a:spcBef>
            </a:pPr>
            <a:endParaRPr lang="de-DE" sz="1800" dirty="0">
              <a:solidFill>
                <a:srgbClr val="000000"/>
              </a:solidFill>
              <a:effectLst/>
              <a:ea typeface="Times New Roman" panose="02020603050405020304" pitchFamily="18" charset="0"/>
            </a:endParaRPr>
          </a:p>
          <a:p>
            <a:pPr marL="431800" indent="-431800" algn="just">
              <a:lnSpc>
                <a:spcPts val="1100"/>
              </a:lnSpc>
              <a:spcBef>
                <a:spcPts val="200"/>
              </a:spcBef>
              <a:tabLst>
                <a:tab pos="396240" algn="r"/>
                <a:tab pos="431800" algn="l"/>
              </a:tabLst>
            </a:pPr>
            <a:r>
              <a:rPr lang="de-AT" sz="1800" dirty="0">
                <a:solidFill>
                  <a:srgbClr val="000000"/>
                </a:solidFill>
                <a:effectLst/>
                <a:ea typeface="Times New Roman" panose="02020603050405020304" pitchFamily="18" charset="0"/>
              </a:rPr>
              <a:t>	–	Bewertungen in historischen Quellen erkennen;</a:t>
            </a:r>
          </a:p>
          <a:p>
            <a:pPr marL="431800" indent="-431800" algn="just">
              <a:lnSpc>
                <a:spcPts val="1100"/>
              </a:lnSpc>
              <a:spcBef>
                <a:spcPts val="200"/>
              </a:spcBef>
              <a:tabLst>
                <a:tab pos="396240" algn="r"/>
                <a:tab pos="431800" algn="l"/>
              </a:tabLst>
            </a:pPr>
            <a:endParaRPr lang="de-DE" sz="1800" dirty="0">
              <a:solidFill>
                <a:srgbClr val="000000"/>
              </a:solidFill>
              <a:effectLst/>
              <a:ea typeface="Times New Roman" panose="02020603050405020304" pitchFamily="18" charset="0"/>
            </a:endParaRPr>
          </a:p>
          <a:p>
            <a:pPr marL="431800" indent="-431800" algn="just">
              <a:lnSpc>
                <a:spcPts val="1100"/>
              </a:lnSpc>
              <a:spcBef>
                <a:spcPts val="200"/>
              </a:spcBef>
              <a:tabLst>
                <a:tab pos="396240" algn="r"/>
                <a:tab pos="431800" algn="l"/>
              </a:tabLst>
            </a:pPr>
            <a:r>
              <a:rPr lang="de-AT" sz="1800" dirty="0">
                <a:solidFill>
                  <a:srgbClr val="000000"/>
                </a:solidFill>
                <a:effectLst/>
                <a:ea typeface="Times New Roman" panose="02020603050405020304" pitchFamily="18" charset="0"/>
              </a:rPr>
              <a:t>	–	Gattungsmerkmale von Darstellungen herausarbeiten und Darstellungen der Vergangenheit</a:t>
            </a:r>
          </a:p>
          <a:p>
            <a:pPr marL="431800" indent="-431800" algn="just">
              <a:lnSpc>
                <a:spcPts val="1100"/>
              </a:lnSpc>
              <a:spcBef>
                <a:spcPts val="200"/>
              </a:spcBef>
              <a:tabLst>
                <a:tab pos="396240" algn="r"/>
                <a:tab pos="431800" algn="l"/>
              </a:tabLst>
            </a:pPr>
            <a:endParaRPr lang="de-AT" dirty="0">
              <a:solidFill>
                <a:srgbClr val="000000"/>
              </a:solidFill>
              <a:ea typeface="Times New Roman" panose="02020603050405020304" pitchFamily="18" charset="0"/>
            </a:endParaRPr>
          </a:p>
          <a:p>
            <a:pPr marL="431800" indent="-431800" algn="just">
              <a:lnSpc>
                <a:spcPts val="1100"/>
              </a:lnSpc>
              <a:spcBef>
                <a:spcPts val="200"/>
              </a:spcBef>
              <a:tabLst>
                <a:tab pos="396240" algn="r"/>
                <a:tab pos="431800" algn="l"/>
              </a:tabLst>
            </a:pPr>
            <a:r>
              <a:rPr lang="de-AT" sz="1800" dirty="0">
                <a:solidFill>
                  <a:srgbClr val="000000"/>
                </a:solidFill>
                <a:effectLst/>
                <a:ea typeface="Times New Roman" panose="02020603050405020304" pitchFamily="18" charset="0"/>
              </a:rPr>
              <a:t>       systematisch hinterfragen;</a:t>
            </a:r>
          </a:p>
          <a:p>
            <a:pPr marL="431800" indent="-431800" algn="just">
              <a:lnSpc>
                <a:spcPts val="1100"/>
              </a:lnSpc>
              <a:spcBef>
                <a:spcPts val="200"/>
              </a:spcBef>
              <a:tabLst>
                <a:tab pos="396240" algn="r"/>
                <a:tab pos="431800" algn="l"/>
              </a:tabLst>
            </a:pPr>
            <a:r>
              <a:rPr lang="de-AT" dirty="0">
                <a:solidFill>
                  <a:srgbClr val="000000"/>
                </a:solidFill>
                <a:ea typeface="Times New Roman" panose="02020603050405020304" pitchFamily="18" charset="0"/>
              </a:rPr>
              <a:t>    </a:t>
            </a:r>
            <a:endParaRPr lang="de-AT" sz="1800" dirty="0">
              <a:solidFill>
                <a:srgbClr val="000000"/>
              </a:solidFill>
              <a:effectLst/>
              <a:ea typeface="Times New Roman" panose="02020603050405020304" pitchFamily="18" charset="0"/>
            </a:endParaRPr>
          </a:p>
          <a:p>
            <a:pPr marL="431800" indent="-431800" algn="just">
              <a:lnSpc>
                <a:spcPts val="1100"/>
              </a:lnSpc>
              <a:spcBef>
                <a:spcPts val="200"/>
              </a:spcBef>
              <a:tabLst>
                <a:tab pos="396240" algn="r"/>
                <a:tab pos="431800" algn="l"/>
              </a:tabLst>
            </a:pPr>
            <a:r>
              <a:rPr lang="de-DE" dirty="0">
                <a:solidFill>
                  <a:srgbClr val="000000"/>
                </a:solidFill>
                <a:ea typeface="Times New Roman" panose="02020603050405020304" pitchFamily="18" charset="0"/>
              </a:rPr>
              <a:t>     </a:t>
            </a:r>
            <a:r>
              <a:rPr lang="de-AT" sz="1800" dirty="0">
                <a:solidFill>
                  <a:srgbClr val="000000"/>
                </a:solidFill>
                <a:effectLst/>
                <a:ea typeface="Times New Roman" panose="02020603050405020304" pitchFamily="18" charset="0"/>
              </a:rPr>
              <a:t>–	Vergleich von Darstellungen mit gleichem Inhalt;</a:t>
            </a:r>
          </a:p>
          <a:p>
            <a:pPr marL="431800" indent="-431800" algn="just">
              <a:lnSpc>
                <a:spcPts val="1100"/>
              </a:lnSpc>
              <a:spcBef>
                <a:spcPts val="200"/>
              </a:spcBef>
              <a:tabLst>
                <a:tab pos="396240" algn="r"/>
                <a:tab pos="431800" algn="l"/>
              </a:tabLst>
            </a:pPr>
            <a:endParaRPr lang="de-DE" sz="1800" dirty="0">
              <a:solidFill>
                <a:srgbClr val="000000"/>
              </a:solidFill>
              <a:effectLst/>
              <a:ea typeface="Times New Roman" panose="02020603050405020304" pitchFamily="18" charset="0"/>
            </a:endParaRPr>
          </a:p>
          <a:p>
            <a:pPr algn="just">
              <a:lnSpc>
                <a:spcPts val="1100"/>
              </a:lnSpc>
              <a:spcBef>
                <a:spcPts val="400"/>
              </a:spcBef>
            </a:pPr>
            <a:r>
              <a:rPr lang="de-AT" sz="1800" i="1" dirty="0">
                <a:solidFill>
                  <a:srgbClr val="000000"/>
                </a:solidFill>
                <a:effectLst/>
                <a:ea typeface="Times New Roman" panose="02020603050405020304" pitchFamily="18" charset="0"/>
              </a:rPr>
              <a:t>Thematische Konkretisierung:</a:t>
            </a:r>
          </a:p>
          <a:p>
            <a:pPr algn="just">
              <a:lnSpc>
                <a:spcPts val="1100"/>
              </a:lnSpc>
              <a:spcBef>
                <a:spcPts val="400"/>
              </a:spcBef>
            </a:pPr>
            <a:endParaRPr lang="de-DE" sz="1800" dirty="0">
              <a:solidFill>
                <a:srgbClr val="000000"/>
              </a:solidFill>
              <a:effectLst/>
              <a:ea typeface="Times New Roman" panose="02020603050405020304" pitchFamily="18" charset="0"/>
            </a:endParaRPr>
          </a:p>
          <a:p>
            <a:pPr marL="252095" indent="-252095" algn="just">
              <a:lnSpc>
                <a:spcPts val="1100"/>
              </a:lnSpc>
              <a:spcBef>
                <a:spcPts val="400"/>
              </a:spcBef>
              <a:tabLst>
                <a:tab pos="252095" algn="l"/>
              </a:tabLst>
            </a:pPr>
            <a:r>
              <a:rPr lang="de-AT" sz="1800" dirty="0">
                <a:solidFill>
                  <a:srgbClr val="000000"/>
                </a:solidFill>
                <a:effectLst/>
                <a:ea typeface="Times New Roman" panose="02020603050405020304" pitchFamily="18" charset="0"/>
              </a:rPr>
              <a:t>–	Erste und Zweite Republik als Konflikt- und Konsensdemokratie erörtern (</a:t>
            </a:r>
            <a:r>
              <a:rPr lang="de-AT" sz="1800" dirty="0" err="1">
                <a:solidFill>
                  <a:srgbClr val="000000"/>
                </a:solidFill>
                <a:effectLst/>
                <a:ea typeface="Times New Roman" panose="02020603050405020304" pitchFamily="18" charset="0"/>
              </a:rPr>
              <a:t>zB</a:t>
            </a:r>
            <a:r>
              <a:rPr lang="de-AT" sz="1800" dirty="0">
                <a:solidFill>
                  <a:srgbClr val="000000"/>
                </a:solidFill>
                <a:effectLst/>
                <a:ea typeface="Times New Roman" panose="02020603050405020304" pitchFamily="18" charset="0"/>
              </a:rPr>
              <a:t> Justizpalastbrand;</a:t>
            </a:r>
          </a:p>
          <a:p>
            <a:pPr marL="252095" indent="-252095" algn="just">
              <a:lnSpc>
                <a:spcPts val="1100"/>
              </a:lnSpc>
              <a:spcBef>
                <a:spcPts val="400"/>
              </a:spcBef>
              <a:tabLst>
                <a:tab pos="252095" algn="l"/>
              </a:tabLst>
            </a:pPr>
            <a:r>
              <a:rPr lang="de-AT" dirty="0">
                <a:solidFill>
                  <a:srgbClr val="000000"/>
                </a:solidFill>
                <a:ea typeface="Times New Roman" panose="02020603050405020304" pitchFamily="18" charset="0"/>
              </a:rPr>
              <a:t>   </a:t>
            </a:r>
            <a:endParaRPr lang="de-AT" sz="1800" dirty="0">
              <a:solidFill>
                <a:srgbClr val="000000"/>
              </a:solidFill>
              <a:effectLst/>
              <a:ea typeface="Times New Roman" panose="02020603050405020304" pitchFamily="18" charset="0"/>
            </a:endParaRPr>
          </a:p>
          <a:p>
            <a:pPr marL="252095" indent="-252095" algn="just">
              <a:lnSpc>
                <a:spcPts val="1100"/>
              </a:lnSpc>
              <a:spcBef>
                <a:spcPts val="400"/>
              </a:spcBef>
              <a:tabLst>
                <a:tab pos="252095" algn="l"/>
              </a:tabLst>
            </a:pPr>
            <a:r>
              <a:rPr lang="de-AT" sz="1800" dirty="0">
                <a:solidFill>
                  <a:srgbClr val="000000"/>
                </a:solidFill>
                <a:effectLst/>
                <a:ea typeface="Times New Roman" panose="02020603050405020304" pitchFamily="18" charset="0"/>
              </a:rPr>
              <a:t>    Bürgerkrieg; „Ständestaat/Austrofaschismus“; Große Koalition, Sozialpartnerschaft; Veränderungen des</a:t>
            </a:r>
          </a:p>
          <a:p>
            <a:pPr marL="252095" indent="-252095" algn="just">
              <a:lnSpc>
                <a:spcPts val="1100"/>
              </a:lnSpc>
              <a:spcBef>
                <a:spcPts val="400"/>
              </a:spcBef>
              <a:tabLst>
                <a:tab pos="252095" algn="l"/>
              </a:tabLst>
            </a:pPr>
            <a:r>
              <a:rPr lang="de-AT" dirty="0">
                <a:solidFill>
                  <a:srgbClr val="000000"/>
                </a:solidFill>
                <a:ea typeface="Times New Roman" panose="02020603050405020304" pitchFamily="18" charset="0"/>
              </a:rPr>
              <a:t>  </a:t>
            </a:r>
          </a:p>
          <a:p>
            <a:pPr marL="252095" indent="-252095" algn="just">
              <a:lnSpc>
                <a:spcPts val="1100"/>
              </a:lnSpc>
              <a:spcBef>
                <a:spcPts val="400"/>
              </a:spcBef>
              <a:tabLst>
                <a:tab pos="252095" algn="l"/>
              </a:tabLst>
            </a:pPr>
            <a:r>
              <a:rPr lang="de-AT" sz="1800" dirty="0">
                <a:solidFill>
                  <a:srgbClr val="000000"/>
                </a:solidFill>
                <a:effectLst/>
                <a:ea typeface="Times New Roman" panose="02020603050405020304" pitchFamily="18" charset="0"/>
              </a:rPr>
              <a:t>    Parteienspektrums);</a:t>
            </a:r>
          </a:p>
          <a:p>
            <a:pPr marL="252095" indent="-252095" algn="just">
              <a:lnSpc>
                <a:spcPts val="1100"/>
              </a:lnSpc>
              <a:spcBef>
                <a:spcPts val="400"/>
              </a:spcBef>
              <a:tabLst>
                <a:tab pos="252095" algn="l"/>
              </a:tabLst>
            </a:pPr>
            <a:endParaRPr lang="de-DE" sz="1800" dirty="0">
              <a:solidFill>
                <a:srgbClr val="000000"/>
              </a:solidFill>
              <a:effectLst/>
              <a:ea typeface="Times New Roman" panose="02020603050405020304" pitchFamily="18" charset="0"/>
            </a:endParaRPr>
          </a:p>
          <a:p>
            <a:pPr marL="252095" indent="-252095" algn="just">
              <a:lnSpc>
                <a:spcPts val="1100"/>
              </a:lnSpc>
              <a:spcBef>
                <a:spcPts val="400"/>
              </a:spcBef>
              <a:tabLst>
                <a:tab pos="252095" algn="l"/>
              </a:tabLst>
            </a:pPr>
            <a:r>
              <a:rPr lang="de-AT" sz="1800" dirty="0">
                <a:solidFill>
                  <a:srgbClr val="000000"/>
                </a:solidFill>
                <a:effectLst/>
                <a:ea typeface="Times New Roman" panose="02020603050405020304" pitchFamily="18" charset="0"/>
              </a:rPr>
              <a:t>–	Grundzüge des österreichischen Rechtssystems (Verfassung) und dessen historische Entwicklung kennen;</a:t>
            </a:r>
          </a:p>
          <a:p>
            <a:pPr marL="252095" indent="-252095" algn="just">
              <a:lnSpc>
                <a:spcPts val="1100"/>
              </a:lnSpc>
              <a:spcBef>
                <a:spcPts val="400"/>
              </a:spcBef>
              <a:tabLst>
                <a:tab pos="252095" algn="l"/>
              </a:tabLst>
            </a:pPr>
            <a:endParaRPr lang="de-DE" sz="1800" dirty="0">
              <a:solidFill>
                <a:srgbClr val="000000"/>
              </a:solidFill>
              <a:effectLst/>
              <a:ea typeface="Times New Roman" panose="02020603050405020304" pitchFamily="18" charset="0"/>
            </a:endParaRPr>
          </a:p>
          <a:p>
            <a:pPr marL="252095" indent="-252095" algn="just">
              <a:lnSpc>
                <a:spcPts val="1100"/>
              </a:lnSpc>
              <a:spcBef>
                <a:spcPts val="400"/>
              </a:spcBef>
              <a:tabLst>
                <a:tab pos="252095" algn="l"/>
              </a:tabLst>
            </a:pPr>
            <a:r>
              <a:rPr lang="de-AT" sz="1800" dirty="0">
                <a:solidFill>
                  <a:srgbClr val="000000"/>
                </a:solidFill>
                <a:effectLst/>
                <a:ea typeface="Times New Roman" panose="02020603050405020304" pitchFamily="18" charset="0"/>
              </a:rPr>
              <a:t>–	Verschiedene Formen von Extremismus definieren, vergleichen und bewerten.</a:t>
            </a:r>
            <a:endParaRPr lang="de-DE" sz="1800" dirty="0">
              <a:solidFill>
                <a:srgbClr val="000000"/>
              </a:solidFill>
              <a:effectLst/>
              <a:ea typeface="Times New Roman" panose="02020603050405020304" pitchFamily="18" charset="0"/>
            </a:endParaRPr>
          </a:p>
        </p:txBody>
      </p:sp>
    </p:spTree>
    <p:extLst>
      <p:ext uri="{BB962C8B-B14F-4D97-AF65-F5344CB8AC3E}">
        <p14:creationId xmlns:p14="http://schemas.microsoft.com/office/powerpoint/2010/main" val="3555733847"/>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2089591" y="317997"/>
            <a:ext cx="8132291" cy="523220"/>
          </a:xfrm>
          <a:prstGeom prst="rect">
            <a:avLst/>
          </a:prstGeom>
        </p:spPr>
        <p:txBody>
          <a:bodyPr wrap="none">
            <a:spAutoFit/>
          </a:bodyPr>
          <a:lstStyle/>
          <a:p>
            <a:r>
              <a:rPr lang="de-DE" sz="2800" b="1" dirty="0">
                <a:latin typeface="+mj-lt"/>
              </a:rPr>
              <a:t>Mussolini-  Stationen auf dem Weg zur Macht    </a:t>
            </a:r>
          </a:p>
        </p:txBody>
      </p:sp>
      <p:sp>
        <p:nvSpPr>
          <p:cNvPr id="10" name="Textfeld 9">
            <a:extLst>
              <a:ext uri="{FF2B5EF4-FFF2-40B4-BE49-F238E27FC236}">
                <a16:creationId xmlns:a16="http://schemas.microsoft.com/office/drawing/2014/main" id="{C7490A28-FB8C-40E2-A485-84CE544E8462}"/>
              </a:ext>
            </a:extLst>
          </p:cNvPr>
          <p:cNvSpPr txBox="1"/>
          <p:nvPr/>
        </p:nvSpPr>
        <p:spPr>
          <a:xfrm>
            <a:off x="5864944" y="3429000"/>
            <a:ext cx="3892255" cy="338554"/>
          </a:xfrm>
          <a:prstGeom prst="rect">
            <a:avLst/>
          </a:prstGeom>
          <a:noFill/>
        </p:spPr>
        <p:txBody>
          <a:bodyPr wrap="square" rtlCol="0">
            <a:spAutoFit/>
          </a:bodyPr>
          <a:lstStyle/>
          <a:p>
            <a:r>
              <a:rPr lang="de-DE" sz="1600" b="1" dirty="0">
                <a:latin typeface="Arial Narrow" panose="020B0606020202030204" pitchFamily="34" charset="0"/>
              </a:rPr>
              <a:t>         </a:t>
            </a:r>
            <a:endParaRPr lang="de-AT" sz="1600" b="1" dirty="0">
              <a:latin typeface="Arial Narrow" panose="020B0606020202030204" pitchFamily="34" charset="0"/>
            </a:endParaRPr>
          </a:p>
        </p:txBody>
      </p:sp>
      <p:sp>
        <p:nvSpPr>
          <p:cNvPr id="2" name="Textfeld 1">
            <a:extLst>
              <a:ext uri="{FF2B5EF4-FFF2-40B4-BE49-F238E27FC236}">
                <a16:creationId xmlns:a16="http://schemas.microsoft.com/office/drawing/2014/main" id="{2C7F35FA-A9BD-98B4-543E-94279E1A0CD9}"/>
              </a:ext>
            </a:extLst>
          </p:cNvPr>
          <p:cNvSpPr txBox="1"/>
          <p:nvPr/>
        </p:nvSpPr>
        <p:spPr>
          <a:xfrm>
            <a:off x="1111827" y="3767554"/>
            <a:ext cx="8821882" cy="2339102"/>
          </a:xfrm>
          <a:prstGeom prst="rect">
            <a:avLst/>
          </a:prstGeom>
          <a:noFill/>
        </p:spPr>
        <p:txBody>
          <a:bodyPr wrap="square" rtlCol="0">
            <a:spAutoFit/>
          </a:bodyPr>
          <a:lstStyle/>
          <a:p>
            <a:r>
              <a:rPr lang="de-DE" sz="2000" b="1" dirty="0"/>
              <a:t>2.Parteikongress der Faschisten in Rom vom 7.-11.11.1921</a:t>
            </a:r>
          </a:p>
          <a:p>
            <a:endParaRPr lang="de-DE" dirty="0"/>
          </a:p>
          <a:p>
            <a:r>
              <a:rPr lang="de-DE" dirty="0"/>
              <a:t>Umwandlung der faschistischen Bewegung (Movimento) in eine faschistische Partei (PNF)</a:t>
            </a:r>
          </a:p>
          <a:p>
            <a:r>
              <a:rPr lang="de-DE" dirty="0"/>
              <a:t>Die neue Partei gab sich ein erstes hierarchisch gegliedertes Organisationstatut.</a:t>
            </a:r>
          </a:p>
          <a:p>
            <a:r>
              <a:rPr lang="de-DE" dirty="0"/>
              <a:t>Wichtigstes Ergebnis war aber, dass sich die Führer der gewalttätigen </a:t>
            </a:r>
            <a:r>
              <a:rPr lang="de-DE" dirty="0" err="1"/>
              <a:t>Squadren</a:t>
            </a:r>
            <a:r>
              <a:rPr lang="de-DE" dirty="0"/>
              <a:t> der Führung Mussolinis unterordneten. </a:t>
            </a:r>
          </a:p>
          <a:p>
            <a:r>
              <a:rPr lang="de-DE" dirty="0"/>
              <a:t>Mussolini galt nun fortan als “Duce del </a:t>
            </a:r>
            <a:r>
              <a:rPr lang="de-DE" dirty="0" err="1"/>
              <a:t>Fascismo</a:t>
            </a:r>
            <a:r>
              <a:rPr lang="de-DE" dirty="0"/>
              <a:t>“.</a:t>
            </a:r>
          </a:p>
        </p:txBody>
      </p:sp>
      <p:pic>
        <p:nvPicPr>
          <p:cNvPr id="5124" name="Picture 4" descr="Bildergebnis für Augusteum in Rom Mussolini ">
            <a:extLst>
              <a:ext uri="{FF2B5EF4-FFF2-40B4-BE49-F238E27FC236}">
                <a16:creationId xmlns:a16="http://schemas.microsoft.com/office/drawing/2014/main" id="{F9E7A681-1582-48B6-A6D0-93476C786C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8508" y="1142335"/>
            <a:ext cx="2905125" cy="2324100"/>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descr="Ein Bild, das Bild, Zeichnung, Menschliches Gesicht, Entwurf enthält.&#10;&#10;Automatisch generierte Beschreibung">
            <a:extLst>
              <a:ext uri="{FF2B5EF4-FFF2-40B4-BE49-F238E27FC236}">
                <a16:creationId xmlns:a16="http://schemas.microsoft.com/office/drawing/2014/main" id="{982BBD56-AA76-4424-9B44-F4F9196850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1102" y="878403"/>
            <a:ext cx="1874529" cy="2610764"/>
          </a:xfrm>
          <a:prstGeom prst="rect">
            <a:avLst/>
          </a:prstGeom>
        </p:spPr>
      </p:pic>
      <p:pic>
        <p:nvPicPr>
          <p:cNvPr id="6" name="Grafik 5">
            <a:extLst>
              <a:ext uri="{FF2B5EF4-FFF2-40B4-BE49-F238E27FC236}">
                <a16:creationId xmlns:a16="http://schemas.microsoft.com/office/drawing/2014/main" id="{3D5A9870-A6F3-4EA0-83D1-741C5CE04297}"/>
              </a:ext>
            </a:extLst>
          </p:cNvPr>
          <p:cNvPicPr>
            <a:picLocks noChangeAspect="1"/>
          </p:cNvPicPr>
          <p:nvPr/>
        </p:nvPicPr>
        <p:blipFill>
          <a:blip r:embed="rId4"/>
          <a:stretch>
            <a:fillRect/>
          </a:stretch>
        </p:blipFill>
        <p:spPr>
          <a:xfrm>
            <a:off x="1981118" y="3502671"/>
            <a:ext cx="5768340" cy="236220"/>
          </a:xfrm>
          <a:prstGeom prst="rect">
            <a:avLst/>
          </a:prstGeom>
        </p:spPr>
      </p:pic>
    </p:spTree>
    <p:extLst>
      <p:ext uri="{BB962C8B-B14F-4D97-AF65-F5344CB8AC3E}">
        <p14:creationId xmlns:p14="http://schemas.microsoft.com/office/powerpoint/2010/main" val="2957110723"/>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2101314" y="243319"/>
            <a:ext cx="7678641" cy="523220"/>
          </a:xfrm>
          <a:prstGeom prst="rect">
            <a:avLst/>
          </a:prstGeom>
        </p:spPr>
        <p:txBody>
          <a:bodyPr wrap="none">
            <a:spAutoFit/>
          </a:bodyPr>
          <a:lstStyle/>
          <a:p>
            <a:r>
              <a:rPr lang="de-DE" sz="2800" b="1" dirty="0">
                <a:latin typeface="+mj-lt"/>
              </a:rPr>
              <a:t>Hitler –  Stationen auf dem Weg zur Macht    </a:t>
            </a:r>
          </a:p>
        </p:txBody>
      </p:sp>
      <p:sp>
        <p:nvSpPr>
          <p:cNvPr id="10" name="Textfeld 9">
            <a:extLst>
              <a:ext uri="{FF2B5EF4-FFF2-40B4-BE49-F238E27FC236}">
                <a16:creationId xmlns:a16="http://schemas.microsoft.com/office/drawing/2014/main" id="{C7490A28-FB8C-40E2-A485-84CE544E8462}"/>
              </a:ext>
            </a:extLst>
          </p:cNvPr>
          <p:cNvSpPr txBox="1"/>
          <p:nvPr/>
        </p:nvSpPr>
        <p:spPr>
          <a:xfrm>
            <a:off x="5864944" y="3429000"/>
            <a:ext cx="3892255" cy="338554"/>
          </a:xfrm>
          <a:prstGeom prst="rect">
            <a:avLst/>
          </a:prstGeom>
          <a:noFill/>
        </p:spPr>
        <p:txBody>
          <a:bodyPr wrap="square" rtlCol="0">
            <a:spAutoFit/>
          </a:bodyPr>
          <a:lstStyle/>
          <a:p>
            <a:r>
              <a:rPr lang="de-DE" sz="1600" b="1" dirty="0">
                <a:latin typeface="Arial Narrow" panose="020B0606020202030204" pitchFamily="34" charset="0"/>
              </a:rPr>
              <a:t>         </a:t>
            </a:r>
            <a:endParaRPr lang="de-AT" sz="1600" b="1" dirty="0">
              <a:latin typeface="Arial Narrow" panose="020B0606020202030204" pitchFamily="34" charset="0"/>
            </a:endParaRPr>
          </a:p>
        </p:txBody>
      </p:sp>
      <p:sp>
        <p:nvSpPr>
          <p:cNvPr id="2" name="Textfeld 1">
            <a:extLst>
              <a:ext uri="{FF2B5EF4-FFF2-40B4-BE49-F238E27FC236}">
                <a16:creationId xmlns:a16="http://schemas.microsoft.com/office/drawing/2014/main" id="{0F23B800-1C56-24ED-D433-9F23643BDA0D}"/>
              </a:ext>
            </a:extLst>
          </p:cNvPr>
          <p:cNvSpPr txBox="1"/>
          <p:nvPr/>
        </p:nvSpPr>
        <p:spPr>
          <a:xfrm>
            <a:off x="1288473" y="3429000"/>
            <a:ext cx="8302336" cy="3170099"/>
          </a:xfrm>
          <a:prstGeom prst="rect">
            <a:avLst/>
          </a:prstGeom>
          <a:noFill/>
        </p:spPr>
        <p:txBody>
          <a:bodyPr wrap="square" rtlCol="0">
            <a:spAutoFit/>
          </a:bodyPr>
          <a:lstStyle/>
          <a:p>
            <a:r>
              <a:rPr lang="de-DE" sz="2000" b="1" dirty="0"/>
              <a:t>Verkündung des Parteiprogrammes der NSDAP am 24.2.1920</a:t>
            </a:r>
          </a:p>
          <a:p>
            <a:endParaRPr lang="de-DE" dirty="0"/>
          </a:p>
          <a:p>
            <a:r>
              <a:rPr lang="de-DE" dirty="0"/>
              <a:t>Diese Versammlung fand vor fast 2000 TeilnehmerInnen im Münchner Hofbräukeller statt.</a:t>
            </a:r>
          </a:p>
          <a:p>
            <a:r>
              <a:rPr lang="de-DE" dirty="0"/>
              <a:t>Die 25 Punkte des Parteiprogrammes wurden von Hitler in theatralischer Weise vorgetragen. Das Parteiprogramm unterschied sich nicht wesentlich von anderen völkischen Programmen seiner Zeit.</a:t>
            </a:r>
          </a:p>
          <a:p>
            <a:r>
              <a:rPr lang="de-DE" dirty="0"/>
              <a:t>Es bildeten sich jedoch im weiteren Folge drei zentrale Merkmale aus: </a:t>
            </a:r>
          </a:p>
          <a:p>
            <a:pPr marL="285750" indent="-285750">
              <a:buFont typeface="Arial" panose="020B0604020202020204" pitchFamily="34" charset="0"/>
              <a:buChar char="•"/>
            </a:pPr>
            <a:r>
              <a:rPr lang="de-DE" dirty="0"/>
              <a:t>Antibürgerliche Stoßrichtung</a:t>
            </a:r>
          </a:p>
          <a:p>
            <a:pPr marL="285750" indent="-285750">
              <a:buFont typeface="Arial" panose="020B0604020202020204" pitchFamily="34" charset="0"/>
              <a:buChar char="•"/>
            </a:pPr>
            <a:r>
              <a:rPr lang="de-DE" dirty="0"/>
              <a:t>Verherrlichung der Gewalt</a:t>
            </a:r>
          </a:p>
          <a:p>
            <a:pPr marL="285750" indent="-285750">
              <a:buFont typeface="Arial" panose="020B0604020202020204" pitchFamily="34" charset="0"/>
              <a:buChar char="•"/>
            </a:pPr>
            <a:r>
              <a:rPr lang="de-DE" dirty="0"/>
              <a:t>Heilsentwurf einer künftigen Volksgemeinschaft </a:t>
            </a:r>
          </a:p>
        </p:txBody>
      </p:sp>
      <p:pic>
        <p:nvPicPr>
          <p:cNvPr id="6" name="Grafik 5" descr="Ein Bild, das Person, draußen, schwarz, weiß enthält.&#10;&#10;Automatisch generierte Beschreibung">
            <a:extLst>
              <a:ext uri="{FF2B5EF4-FFF2-40B4-BE49-F238E27FC236}">
                <a16:creationId xmlns:a16="http://schemas.microsoft.com/office/drawing/2014/main" id="{23723FFE-4467-2684-1B34-A5CC893B43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39641" y="1018303"/>
            <a:ext cx="2665268" cy="2038572"/>
          </a:xfrm>
          <a:prstGeom prst="rect">
            <a:avLst/>
          </a:prstGeom>
        </p:spPr>
      </p:pic>
      <p:pic>
        <p:nvPicPr>
          <p:cNvPr id="7" name="Grafik 6" descr="Ein Bild, das Zeichnung, Entwurf, Clipart, Darstellung enthält.&#10;&#10;Automatisch generierte Beschreibung">
            <a:extLst>
              <a:ext uri="{FF2B5EF4-FFF2-40B4-BE49-F238E27FC236}">
                <a16:creationId xmlns:a16="http://schemas.microsoft.com/office/drawing/2014/main" id="{69EF30C5-02D1-4645-B61E-07B5C6893E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1314" y="1018303"/>
            <a:ext cx="2156083" cy="2156083"/>
          </a:xfrm>
          <a:prstGeom prst="rect">
            <a:avLst/>
          </a:prstGeom>
        </p:spPr>
      </p:pic>
    </p:spTree>
    <p:extLst>
      <p:ext uri="{BB962C8B-B14F-4D97-AF65-F5344CB8AC3E}">
        <p14:creationId xmlns:p14="http://schemas.microsoft.com/office/powerpoint/2010/main" val="1930357880"/>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723748" y="692695"/>
            <a:ext cx="11078392" cy="4370427"/>
          </a:xfrm>
          <a:prstGeom prst="rect">
            <a:avLst/>
          </a:prstGeom>
          <a:noFill/>
        </p:spPr>
        <p:txBody>
          <a:bodyPr wrap="square" rtlCol="0">
            <a:spAutoFit/>
          </a:bodyPr>
          <a:lstStyle/>
          <a:p>
            <a:endParaRPr lang="de-DE" dirty="0"/>
          </a:p>
          <a:p>
            <a:endParaRPr lang="de-DE" b="1" dirty="0"/>
          </a:p>
          <a:p>
            <a:pPr marL="285750" indent="-285750">
              <a:buFont typeface="Arial" charset="0"/>
              <a:buChar char="•"/>
            </a:pPr>
            <a:r>
              <a:rPr lang="de-DE" sz="2400" b="1" dirty="0"/>
              <a:t>Die Gewalt der </a:t>
            </a:r>
            <a:r>
              <a:rPr lang="de-DE" sz="2400" b="1" dirty="0" err="1"/>
              <a:t>Squadristen</a:t>
            </a:r>
            <a:r>
              <a:rPr lang="de-DE" sz="2400" b="1" dirty="0"/>
              <a:t> als Vorstufe zur Machtergreifung </a:t>
            </a:r>
          </a:p>
          <a:p>
            <a:pPr marL="285750" indent="-285750">
              <a:buFont typeface="Arial" charset="0"/>
              <a:buChar char="•"/>
            </a:pPr>
            <a:endParaRPr lang="de-DE" sz="2000" b="1" dirty="0"/>
          </a:p>
          <a:p>
            <a:pPr marL="285750" indent="-285750">
              <a:buFont typeface="Arial" charset="0"/>
              <a:buChar char="•"/>
            </a:pPr>
            <a:r>
              <a:rPr lang="de-DE" b="1" dirty="0"/>
              <a:t>Von November1920 bis zum Sommer1922 überzogen die “</a:t>
            </a:r>
            <a:r>
              <a:rPr lang="de-DE" b="1" dirty="0" err="1"/>
              <a:t>Squadre</a:t>
            </a:r>
            <a:r>
              <a:rPr lang="de-DE" b="1" dirty="0"/>
              <a:t> </a:t>
            </a:r>
            <a:r>
              <a:rPr lang="de-DE" b="1" dirty="0" err="1"/>
              <a:t>d`azione</a:t>
            </a:r>
            <a:r>
              <a:rPr lang="de-DE" b="1" dirty="0"/>
              <a:t>“ mit ihrem Terror ganz Italien.</a:t>
            </a:r>
          </a:p>
          <a:p>
            <a:pPr marL="285750" indent="-285750">
              <a:buFont typeface="Arial" charset="0"/>
              <a:buChar char="•"/>
            </a:pPr>
            <a:r>
              <a:rPr lang="de-DE" b="1" dirty="0"/>
              <a:t>Die </a:t>
            </a:r>
            <a:r>
              <a:rPr lang="de-DE" b="1" dirty="0" err="1"/>
              <a:t>Squadre</a:t>
            </a:r>
            <a:r>
              <a:rPr lang="de-DE" b="1" dirty="0"/>
              <a:t> setzen sich größtenteils aus Soldaten der ehemaligen Stoßtruppen, der so genannten ARDITI, zusammen. </a:t>
            </a:r>
          </a:p>
          <a:p>
            <a:pPr marL="285750" indent="-285750">
              <a:buFont typeface="Arial" charset="0"/>
              <a:buChar char="•"/>
            </a:pPr>
            <a:r>
              <a:rPr lang="de-DE" b="1" dirty="0"/>
              <a:t>Das waren verwegene und zugleich brutale Angehörige  der “verlorenen Weltkriegsgeneration“, die sich dem Faschismus anschlossen.</a:t>
            </a:r>
          </a:p>
          <a:p>
            <a:pPr marL="285750" indent="-285750">
              <a:buFont typeface="Arial" charset="0"/>
              <a:buChar char="•"/>
            </a:pPr>
            <a:r>
              <a:rPr lang="de-DE" b="1" dirty="0"/>
              <a:t>Ihr Terror bestand aus Einschüchterung, Schlägereien, Brandstiftung und Mord.</a:t>
            </a:r>
          </a:p>
          <a:p>
            <a:pPr marL="285750" indent="-285750">
              <a:buFont typeface="Arial" charset="0"/>
              <a:buChar char="•"/>
            </a:pPr>
            <a:r>
              <a:rPr lang="de-DE" b="1" dirty="0"/>
              <a:t>Ihre Hauptgegner waren Sozialisten und Gewerkschaften, die sie mit  ihren </a:t>
            </a:r>
            <a:r>
              <a:rPr lang="de-DE" b="1" i="1" dirty="0"/>
              <a:t>“</a:t>
            </a:r>
            <a:r>
              <a:rPr lang="de-DE" b="1" i="1" dirty="0" err="1"/>
              <a:t>spedizione</a:t>
            </a:r>
            <a:r>
              <a:rPr lang="de-DE" b="1" i="1" dirty="0"/>
              <a:t> punitive“  </a:t>
            </a:r>
            <a:r>
              <a:rPr lang="de-DE" b="1" dirty="0"/>
              <a:t>(Strafexpeditionen) im ganzen Land drangsalierten.</a:t>
            </a:r>
            <a:endParaRPr lang="de-DE" dirty="0"/>
          </a:p>
          <a:p>
            <a:endParaRPr lang="de-DE" dirty="0"/>
          </a:p>
          <a:p>
            <a:endParaRPr lang="de-DE" dirty="0"/>
          </a:p>
        </p:txBody>
      </p:sp>
      <p:sp>
        <p:nvSpPr>
          <p:cNvPr id="4" name="Rechteck 3"/>
          <p:cNvSpPr/>
          <p:nvPr/>
        </p:nvSpPr>
        <p:spPr>
          <a:xfrm>
            <a:off x="1863943" y="169475"/>
            <a:ext cx="7000710" cy="523220"/>
          </a:xfrm>
          <a:prstGeom prst="rect">
            <a:avLst/>
          </a:prstGeom>
        </p:spPr>
        <p:txBody>
          <a:bodyPr wrap="square">
            <a:spAutoFit/>
          </a:bodyPr>
          <a:lstStyle/>
          <a:p>
            <a:r>
              <a:rPr lang="de-DE" sz="2800" b="1" dirty="0"/>
              <a:t>Faschismus in Italien </a:t>
            </a:r>
          </a:p>
        </p:txBody>
      </p:sp>
      <p:pic>
        <p:nvPicPr>
          <p:cNvPr id="11" name="Grafik 10" descr="Ein Bild, das Text, Person, draußen, schwarz enthält.&#10;&#10;Automatisch generierte Beschreibung">
            <a:extLst>
              <a:ext uri="{FF2B5EF4-FFF2-40B4-BE49-F238E27FC236}">
                <a16:creationId xmlns:a16="http://schemas.microsoft.com/office/drawing/2014/main" id="{1143C851-8E3A-FD2C-9D29-764E4B5886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0761" y="4649325"/>
            <a:ext cx="2806366" cy="1874034"/>
          </a:xfrm>
          <a:prstGeom prst="rect">
            <a:avLst/>
          </a:prstGeom>
        </p:spPr>
      </p:pic>
      <p:pic>
        <p:nvPicPr>
          <p:cNvPr id="12" name="01 - Giovinezza">
            <a:hlinkClick r:id="" action="ppaction://media"/>
            <a:extLst>
              <a:ext uri="{FF2B5EF4-FFF2-40B4-BE49-F238E27FC236}">
                <a16:creationId xmlns:a16="http://schemas.microsoft.com/office/drawing/2014/main" id="{5905FB34-2C8E-CD1A-B4B2-7707DB1C6F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81210" y="5326433"/>
            <a:ext cx="487363" cy="487363"/>
          </a:xfrm>
          <a:prstGeom prst="rect">
            <a:avLst/>
          </a:prstGeom>
        </p:spPr>
      </p:pic>
      <p:sp>
        <p:nvSpPr>
          <p:cNvPr id="13" name="Textfeld 12">
            <a:extLst>
              <a:ext uri="{FF2B5EF4-FFF2-40B4-BE49-F238E27FC236}">
                <a16:creationId xmlns:a16="http://schemas.microsoft.com/office/drawing/2014/main" id="{42EE1D79-DE1D-2EE3-8EDD-8514AFB8F8D4}"/>
              </a:ext>
            </a:extLst>
          </p:cNvPr>
          <p:cNvSpPr txBox="1"/>
          <p:nvPr/>
        </p:nvSpPr>
        <p:spPr>
          <a:xfrm>
            <a:off x="6795655" y="4649325"/>
            <a:ext cx="2453570" cy="1354217"/>
          </a:xfrm>
          <a:prstGeom prst="rect">
            <a:avLst/>
          </a:prstGeom>
          <a:noFill/>
        </p:spPr>
        <p:txBody>
          <a:bodyPr wrap="square" rtlCol="0">
            <a:spAutoFit/>
          </a:bodyPr>
          <a:lstStyle/>
          <a:p>
            <a:r>
              <a:rPr lang="de-DE" b="1" dirty="0" err="1"/>
              <a:t>Giovinezza</a:t>
            </a:r>
            <a:endParaRPr lang="de-DE" b="1" dirty="0"/>
          </a:p>
          <a:p>
            <a:r>
              <a:rPr lang="de-DE" sz="1600" b="1" dirty="0"/>
              <a:t>“Jugend, Jugend,</a:t>
            </a:r>
          </a:p>
          <a:p>
            <a:r>
              <a:rPr lang="de-DE" sz="1600" b="1" dirty="0"/>
              <a:t>Frühling der Schönheit, Im Faschismus liegt die Rettung…“</a:t>
            </a:r>
          </a:p>
        </p:txBody>
      </p:sp>
    </p:spTree>
    <p:extLst>
      <p:ext uri="{BB962C8B-B14F-4D97-AF65-F5344CB8AC3E}">
        <p14:creationId xmlns:p14="http://schemas.microsoft.com/office/powerpoint/2010/main" val="2737753471"/>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25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887926" y="0"/>
            <a:ext cx="8078151" cy="2954655"/>
          </a:xfrm>
          <a:prstGeom prst="rect">
            <a:avLst/>
          </a:prstGeom>
          <a:noFill/>
        </p:spPr>
        <p:txBody>
          <a:bodyPr wrap="square" rtlCol="0">
            <a:spAutoFit/>
          </a:bodyPr>
          <a:lstStyle/>
          <a:p>
            <a:endParaRPr lang="de-DE" b="1" dirty="0"/>
          </a:p>
          <a:p>
            <a:r>
              <a:rPr lang="de-DE" b="1" dirty="0">
                <a:latin typeface="+mj-lt"/>
              </a:rPr>
              <a:t>                        </a:t>
            </a:r>
            <a:r>
              <a:rPr lang="de-DE" sz="3600" b="1" dirty="0">
                <a:latin typeface="+mj-lt"/>
              </a:rPr>
              <a:t>Faschismus in Italien</a:t>
            </a:r>
          </a:p>
          <a:p>
            <a:endParaRPr lang="de-DE" b="1" dirty="0">
              <a:latin typeface="Arial Narrow" panose="020B0606020202030204" pitchFamily="34" charset="0"/>
            </a:endParaRPr>
          </a:p>
          <a:p>
            <a:pPr marL="285750" indent="-285750">
              <a:buFont typeface="Arial" charset="0"/>
              <a:buChar char="•"/>
            </a:pPr>
            <a:r>
              <a:rPr lang="de-DE" sz="2400" b="1" dirty="0">
                <a:latin typeface="+mj-lt"/>
              </a:rPr>
              <a:t>Machtergreifung durch Druck auf die Regierung</a:t>
            </a:r>
          </a:p>
          <a:p>
            <a:pPr marL="285750" indent="-285750">
              <a:buFont typeface="Arial" charset="0"/>
              <a:buChar char="•"/>
            </a:pPr>
            <a:endParaRPr lang="de-DE" b="1" dirty="0">
              <a:latin typeface="+mj-lt"/>
            </a:endParaRPr>
          </a:p>
          <a:p>
            <a:pPr marL="285750" indent="-285750">
              <a:buFont typeface="Arial" charset="0"/>
              <a:buChar char="•"/>
            </a:pPr>
            <a:endParaRPr lang="de-DE" dirty="0">
              <a:latin typeface="+mj-lt"/>
            </a:endParaRPr>
          </a:p>
          <a:p>
            <a:pPr marL="285750" indent="-285750">
              <a:buFont typeface="Arial" charset="0"/>
              <a:buChar char="•"/>
            </a:pPr>
            <a:endParaRPr lang="de-DE" dirty="0"/>
          </a:p>
          <a:p>
            <a:endParaRPr lang="de-DE" dirty="0"/>
          </a:p>
          <a:p>
            <a:endParaRPr lang="de-DE" dirty="0"/>
          </a:p>
        </p:txBody>
      </p:sp>
      <p:sp>
        <p:nvSpPr>
          <p:cNvPr id="4" name="Rechteck 3"/>
          <p:cNvSpPr/>
          <p:nvPr/>
        </p:nvSpPr>
        <p:spPr>
          <a:xfrm>
            <a:off x="6386010" y="842705"/>
            <a:ext cx="248786" cy="369332"/>
          </a:xfrm>
          <a:prstGeom prst="rect">
            <a:avLst/>
          </a:prstGeom>
        </p:spPr>
        <p:txBody>
          <a:bodyPr wrap="none">
            <a:spAutoFit/>
          </a:bodyPr>
          <a:lstStyle/>
          <a:p>
            <a:r>
              <a:rPr lang="de-DE" b="1" dirty="0"/>
              <a:t> </a:t>
            </a:r>
          </a:p>
        </p:txBody>
      </p:sp>
      <p:sp>
        <p:nvSpPr>
          <p:cNvPr id="7" name="Textfeld 6">
            <a:extLst>
              <a:ext uri="{FF2B5EF4-FFF2-40B4-BE49-F238E27FC236}">
                <a16:creationId xmlns:a16="http://schemas.microsoft.com/office/drawing/2014/main" id="{3386FD28-B68D-41DA-9508-0C38D409E8EA}"/>
              </a:ext>
            </a:extLst>
          </p:cNvPr>
          <p:cNvSpPr txBox="1"/>
          <p:nvPr/>
        </p:nvSpPr>
        <p:spPr>
          <a:xfrm>
            <a:off x="5927001" y="1760180"/>
            <a:ext cx="5430263" cy="646331"/>
          </a:xfrm>
          <a:prstGeom prst="rect">
            <a:avLst/>
          </a:prstGeom>
          <a:noFill/>
        </p:spPr>
        <p:txBody>
          <a:bodyPr wrap="square" rtlCol="0">
            <a:spAutoFit/>
          </a:bodyPr>
          <a:lstStyle/>
          <a:p>
            <a:r>
              <a:rPr lang="de-DE" b="1" dirty="0">
                <a:latin typeface="Arial Narrow" panose="020B0606020202030204" pitchFamily="34" charset="0"/>
              </a:rPr>
              <a:t>Marsch auf Rom am 28.10.1922  </a:t>
            </a:r>
          </a:p>
          <a:p>
            <a:r>
              <a:rPr lang="de-DE" b="1" dirty="0">
                <a:latin typeface="Arial Narrow" panose="020B0606020202030204" pitchFamily="34" charset="0"/>
              </a:rPr>
              <a:t>als inszeniertes Schauspiel</a:t>
            </a:r>
            <a:endParaRPr lang="de-AT" b="1" dirty="0">
              <a:latin typeface="Arial Narrow" panose="020B0606020202030204" pitchFamily="34" charset="0"/>
            </a:endParaRPr>
          </a:p>
        </p:txBody>
      </p:sp>
      <p:pic>
        <p:nvPicPr>
          <p:cNvPr id="8" name="Grafik 7" descr="Ein Bild, das Text, Person, draußen, Militäruniform enthält.&#10;&#10;Automatisch generierte Beschreibung">
            <a:extLst>
              <a:ext uri="{FF2B5EF4-FFF2-40B4-BE49-F238E27FC236}">
                <a16:creationId xmlns:a16="http://schemas.microsoft.com/office/drawing/2014/main" id="{E3BD0BAD-4A50-5B18-9F92-B1A47C8CA2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4994" y="1707040"/>
            <a:ext cx="3512007" cy="2324122"/>
          </a:xfrm>
          <a:prstGeom prst="rect">
            <a:avLst/>
          </a:prstGeom>
        </p:spPr>
      </p:pic>
      <p:sp>
        <p:nvSpPr>
          <p:cNvPr id="3" name="Textfeld 2">
            <a:extLst>
              <a:ext uri="{FF2B5EF4-FFF2-40B4-BE49-F238E27FC236}">
                <a16:creationId xmlns:a16="http://schemas.microsoft.com/office/drawing/2014/main" id="{D9192BF2-D2A3-7ECE-E7C4-D4E389DFBCF6}"/>
              </a:ext>
            </a:extLst>
          </p:cNvPr>
          <p:cNvSpPr txBox="1"/>
          <p:nvPr/>
        </p:nvSpPr>
        <p:spPr>
          <a:xfrm>
            <a:off x="1887926" y="4084302"/>
            <a:ext cx="8673543" cy="1846659"/>
          </a:xfrm>
          <a:prstGeom prst="rect">
            <a:avLst/>
          </a:prstGeom>
          <a:noFill/>
        </p:spPr>
        <p:txBody>
          <a:bodyPr wrap="square" rtlCol="0">
            <a:spAutoFit/>
          </a:bodyPr>
          <a:lstStyle/>
          <a:p>
            <a:pPr marL="342900" indent="-342900">
              <a:buFont typeface="Arial" panose="020B0604020202020204" pitchFamily="34" charset="0"/>
              <a:buChar char="•"/>
            </a:pPr>
            <a:r>
              <a:rPr lang="de-DE" sz="1600" b="1" dirty="0"/>
              <a:t>16.11.1922: Bei der ersten Parlamentssitzung nach dem Staatsstreich erhält Mussolini die “</a:t>
            </a:r>
            <a:r>
              <a:rPr lang="de-DE" sz="1600" b="1" dirty="0" err="1"/>
              <a:t>pieni</a:t>
            </a:r>
            <a:r>
              <a:rPr lang="de-DE" sz="1600" b="1" dirty="0"/>
              <a:t> </a:t>
            </a:r>
            <a:r>
              <a:rPr lang="de-DE" sz="1600" b="1" dirty="0" err="1"/>
              <a:t>poteri</a:t>
            </a:r>
            <a:r>
              <a:rPr lang="de-DE" sz="1600" b="1" dirty="0"/>
              <a:t>“ (umfassende Vollmachten)</a:t>
            </a:r>
          </a:p>
          <a:p>
            <a:pPr marL="342900" indent="-342900">
              <a:buFont typeface="Arial" panose="020B0604020202020204" pitchFamily="34" charset="0"/>
              <a:buChar char="•"/>
            </a:pPr>
            <a:r>
              <a:rPr lang="de-DE" sz="1600" b="1" dirty="0"/>
              <a:t>1923: Weitere Schritte auf dem Weg zur alleinigen Macht:</a:t>
            </a:r>
          </a:p>
          <a:p>
            <a:r>
              <a:rPr lang="de-DE" sz="1600" b="1" dirty="0"/>
              <a:t>      Errichtung des “Faschistischen Großrates“ als neues</a:t>
            </a:r>
          </a:p>
          <a:p>
            <a:r>
              <a:rPr lang="de-DE" sz="1600" b="1" dirty="0"/>
              <a:t>      Regierungsorgan</a:t>
            </a:r>
          </a:p>
          <a:p>
            <a:r>
              <a:rPr lang="de-DE" sz="1600" b="1" dirty="0"/>
              <a:t>      Eingliederung der </a:t>
            </a:r>
            <a:r>
              <a:rPr lang="de-DE" sz="1600" b="1" dirty="0" err="1"/>
              <a:t>Squadristen</a:t>
            </a:r>
            <a:r>
              <a:rPr lang="de-DE" sz="1600" b="1" dirty="0"/>
              <a:t> in die MVSN (</a:t>
            </a:r>
            <a:r>
              <a:rPr lang="de-DE" sz="1600" b="1" dirty="0" err="1"/>
              <a:t>Milizia</a:t>
            </a:r>
            <a:r>
              <a:rPr lang="de-DE" sz="1600" b="1" dirty="0"/>
              <a:t> </a:t>
            </a:r>
            <a:r>
              <a:rPr lang="de-DE" sz="1600" b="1" dirty="0" err="1"/>
              <a:t>Volontaria</a:t>
            </a:r>
            <a:r>
              <a:rPr lang="de-DE" sz="1600" b="1" dirty="0"/>
              <a:t> per la</a:t>
            </a:r>
          </a:p>
          <a:p>
            <a:r>
              <a:rPr lang="de-DE" sz="1600" b="1" dirty="0"/>
              <a:t>      </a:t>
            </a:r>
            <a:r>
              <a:rPr lang="de-DE" sz="1600" b="1" dirty="0" err="1"/>
              <a:t>Sicurezza</a:t>
            </a:r>
            <a:r>
              <a:rPr lang="de-DE" sz="1600" b="1" dirty="0"/>
              <a:t> </a:t>
            </a:r>
            <a:r>
              <a:rPr lang="de-DE" sz="1600" b="1" dirty="0" err="1"/>
              <a:t>Nazionale</a:t>
            </a:r>
            <a:r>
              <a:rPr lang="de-DE" sz="1600" b="1" dirty="0"/>
              <a:t>) als nationale Sicherheitsmiliz</a:t>
            </a:r>
          </a:p>
        </p:txBody>
      </p:sp>
    </p:spTree>
    <p:extLst>
      <p:ext uri="{BB962C8B-B14F-4D97-AF65-F5344CB8AC3E}">
        <p14:creationId xmlns:p14="http://schemas.microsoft.com/office/powerpoint/2010/main" val="2482875648"/>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53204" y="0"/>
            <a:ext cx="8821881" cy="6524863"/>
          </a:xfrm>
          <a:prstGeom prst="rect">
            <a:avLst/>
          </a:prstGeom>
          <a:noFill/>
        </p:spPr>
        <p:txBody>
          <a:bodyPr wrap="square" rtlCol="0">
            <a:spAutoFit/>
          </a:bodyPr>
          <a:lstStyle/>
          <a:p>
            <a:endParaRPr lang="de-DE" b="1" dirty="0"/>
          </a:p>
          <a:p>
            <a:r>
              <a:rPr lang="de-DE" sz="2000" b="1" dirty="0">
                <a:latin typeface="Arial Narrow" panose="020B0606020202030204" pitchFamily="34" charset="0"/>
              </a:rPr>
              <a:t> </a:t>
            </a:r>
            <a:r>
              <a:rPr lang="de-DE" sz="2800" b="1" dirty="0">
                <a:latin typeface="+mj-lt"/>
              </a:rPr>
              <a:t>Faschismus in Italien </a:t>
            </a:r>
            <a:endParaRPr lang="de-DE" sz="3600" b="1" dirty="0">
              <a:latin typeface="+mj-lt"/>
            </a:endParaRPr>
          </a:p>
          <a:p>
            <a:r>
              <a:rPr lang="de-DE" sz="3600" b="1" dirty="0">
                <a:latin typeface="+mj-lt"/>
              </a:rPr>
              <a:t>“</a:t>
            </a:r>
            <a:r>
              <a:rPr lang="de-DE" sz="2800" b="1" dirty="0" err="1">
                <a:latin typeface="+mj-lt"/>
              </a:rPr>
              <a:t>stato</a:t>
            </a:r>
            <a:r>
              <a:rPr lang="de-DE" sz="2800" b="1" dirty="0">
                <a:latin typeface="+mj-lt"/>
              </a:rPr>
              <a:t> </a:t>
            </a:r>
            <a:r>
              <a:rPr lang="de-DE" sz="2800" b="1" dirty="0" err="1">
                <a:latin typeface="+mj-lt"/>
              </a:rPr>
              <a:t>totalitario</a:t>
            </a:r>
            <a:r>
              <a:rPr lang="de-DE" sz="2800" b="1" dirty="0">
                <a:latin typeface="+mj-lt"/>
              </a:rPr>
              <a:t>“ </a:t>
            </a:r>
          </a:p>
          <a:p>
            <a:r>
              <a:rPr lang="de-DE" sz="1600" b="1" dirty="0">
                <a:latin typeface="+mj-lt"/>
              </a:rPr>
              <a:t>3.1 1925  Durchsetzung der absoluten Regierungsgewalt -</a:t>
            </a:r>
          </a:p>
          <a:p>
            <a:r>
              <a:rPr lang="de-DE" sz="1600" b="1" dirty="0">
                <a:latin typeface="+mj-lt"/>
              </a:rPr>
              <a:t>“Diktatur mit offenem Visier“ - durch Mussolini </a:t>
            </a:r>
          </a:p>
          <a:p>
            <a:r>
              <a:rPr lang="de-DE" sz="1600" b="1" dirty="0">
                <a:latin typeface="+mj-lt"/>
              </a:rPr>
              <a:t>Ab 1926  durchgehende Anrede als “Duce  del </a:t>
            </a:r>
            <a:r>
              <a:rPr lang="de-DE" sz="1600" b="1" dirty="0" err="1">
                <a:latin typeface="+mj-lt"/>
              </a:rPr>
              <a:t>fascismo</a:t>
            </a:r>
            <a:r>
              <a:rPr lang="de-DE" sz="1600" b="1" dirty="0">
                <a:latin typeface="+mj-lt"/>
              </a:rPr>
              <a:t>“</a:t>
            </a:r>
          </a:p>
          <a:p>
            <a:endParaRPr lang="de-DE" sz="2000" b="1" dirty="0">
              <a:latin typeface="+mj-lt"/>
            </a:endParaRPr>
          </a:p>
          <a:p>
            <a:r>
              <a:rPr lang="de-DE" sz="1600" b="1" dirty="0">
                <a:latin typeface="+mj-lt"/>
              </a:rPr>
              <a:t>Zwischen Dezember 1925 und  Dezember 1926 entstanden  die “</a:t>
            </a:r>
            <a:r>
              <a:rPr lang="de-DE" sz="1600" b="1" dirty="0" err="1">
                <a:latin typeface="+mj-lt"/>
              </a:rPr>
              <a:t>leggi</a:t>
            </a:r>
            <a:r>
              <a:rPr lang="de-DE" sz="1600" b="1" dirty="0">
                <a:latin typeface="+mj-lt"/>
              </a:rPr>
              <a:t> </a:t>
            </a:r>
            <a:r>
              <a:rPr lang="de-DE" sz="1600" b="1" dirty="0" err="1">
                <a:latin typeface="+mj-lt"/>
              </a:rPr>
              <a:t>fascistissime</a:t>
            </a:r>
            <a:r>
              <a:rPr lang="de-DE" sz="1600" b="1" dirty="0">
                <a:latin typeface="+mj-lt"/>
              </a:rPr>
              <a:t>“ (höchst faschistischen Gesetze) </a:t>
            </a:r>
          </a:p>
          <a:p>
            <a:endParaRPr lang="de-DE" sz="1600" b="1" dirty="0">
              <a:latin typeface="+mj-lt"/>
            </a:endParaRPr>
          </a:p>
          <a:p>
            <a:r>
              <a:rPr lang="de-DE" sz="1600" b="1" dirty="0">
                <a:latin typeface="+mj-lt"/>
              </a:rPr>
              <a:t>24.12.1925  Gesetz zur Entlassung aller regierungskritischen Beamten</a:t>
            </a:r>
          </a:p>
          <a:p>
            <a:endParaRPr lang="de-DE" sz="1600" b="1" dirty="0">
              <a:latin typeface="+mj-lt"/>
            </a:endParaRPr>
          </a:p>
          <a:p>
            <a:r>
              <a:rPr lang="de-DE" sz="1600" b="1" dirty="0">
                <a:latin typeface="+mj-lt"/>
              </a:rPr>
              <a:t>24.12.1925  Gesetz zur Übertragung der vollen exekutiven Macht an den </a:t>
            </a:r>
          </a:p>
          <a:p>
            <a:r>
              <a:rPr lang="de-DE" sz="1600" b="1" dirty="0">
                <a:latin typeface="+mj-lt"/>
              </a:rPr>
              <a:t>Regierungschef (capo del </a:t>
            </a:r>
            <a:r>
              <a:rPr lang="de-DE" sz="1600" b="1" dirty="0" err="1">
                <a:latin typeface="+mj-lt"/>
              </a:rPr>
              <a:t>governo</a:t>
            </a:r>
            <a:r>
              <a:rPr lang="de-DE" sz="1600" b="1" dirty="0">
                <a:latin typeface="+mj-lt"/>
              </a:rPr>
              <a:t>) </a:t>
            </a:r>
          </a:p>
          <a:p>
            <a:endParaRPr lang="de-DE" sz="1600" b="1" dirty="0">
              <a:latin typeface="+mj-lt"/>
            </a:endParaRPr>
          </a:p>
          <a:p>
            <a:r>
              <a:rPr lang="de-DE" sz="1600" b="1" dirty="0">
                <a:latin typeface="+mj-lt"/>
              </a:rPr>
              <a:t>6.4.1926 Gesetz über die erweiterten Vollmachten der Präfekten</a:t>
            </a:r>
          </a:p>
          <a:p>
            <a:endParaRPr lang="de-DE" sz="1600" b="1" dirty="0">
              <a:latin typeface="+mj-lt"/>
            </a:endParaRPr>
          </a:p>
          <a:p>
            <a:r>
              <a:rPr lang="de-DE" sz="1600" b="1" dirty="0">
                <a:latin typeface="+mj-lt"/>
              </a:rPr>
              <a:t>7.7.1926 Gesetz über das Verbot von Kommunal- und Provinzwahlen</a:t>
            </a:r>
          </a:p>
          <a:p>
            <a:endParaRPr lang="de-DE" sz="1600" b="1" dirty="0">
              <a:latin typeface="+mj-lt"/>
            </a:endParaRPr>
          </a:p>
          <a:p>
            <a:r>
              <a:rPr lang="de-DE" sz="1600" b="1" dirty="0">
                <a:latin typeface="+mj-lt"/>
              </a:rPr>
              <a:t>25.11.1926 Gesetz zur Verteidigung des Staates löst alle Parteien auf und verbietet alle oppositionellen Zeitungen </a:t>
            </a:r>
          </a:p>
          <a:p>
            <a:endParaRPr lang="de-DE" sz="1600" b="1" dirty="0">
              <a:latin typeface="+mj-lt"/>
            </a:endParaRPr>
          </a:p>
          <a:p>
            <a:r>
              <a:rPr lang="de-DE" sz="1600" b="1" dirty="0">
                <a:latin typeface="+mj-lt"/>
              </a:rPr>
              <a:t>25.11.1926 Gesetz über die Todesstrafe für Attentate auf den König und den Regierungschef</a:t>
            </a:r>
          </a:p>
        </p:txBody>
      </p:sp>
      <p:sp>
        <p:nvSpPr>
          <p:cNvPr id="4" name="Rechteck 3"/>
          <p:cNvSpPr/>
          <p:nvPr/>
        </p:nvSpPr>
        <p:spPr>
          <a:xfrm>
            <a:off x="6386010" y="842705"/>
            <a:ext cx="248786" cy="369332"/>
          </a:xfrm>
          <a:prstGeom prst="rect">
            <a:avLst/>
          </a:prstGeom>
        </p:spPr>
        <p:txBody>
          <a:bodyPr wrap="none">
            <a:spAutoFit/>
          </a:bodyPr>
          <a:lstStyle/>
          <a:p>
            <a:r>
              <a:rPr lang="de-DE" b="1" dirty="0"/>
              <a:t> </a:t>
            </a:r>
          </a:p>
        </p:txBody>
      </p:sp>
      <p:pic>
        <p:nvPicPr>
          <p:cNvPr id="6" name="Grafik 5" descr="Ein Bild, das Gebäude, draußen, Himmel, alt enthält.&#10;&#10;Automatisch generierte Beschreibung">
            <a:extLst>
              <a:ext uri="{FF2B5EF4-FFF2-40B4-BE49-F238E27FC236}">
                <a16:creationId xmlns:a16="http://schemas.microsoft.com/office/drawing/2014/main" id="{C6370C47-F6D3-4BEA-8DA4-F886AD9F05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8527" y="656170"/>
            <a:ext cx="2908290" cy="2058256"/>
          </a:xfrm>
          <a:prstGeom prst="rect">
            <a:avLst/>
          </a:prstGeom>
        </p:spPr>
      </p:pic>
      <p:sp>
        <p:nvSpPr>
          <p:cNvPr id="3" name="Textfeld 2">
            <a:extLst>
              <a:ext uri="{FF2B5EF4-FFF2-40B4-BE49-F238E27FC236}">
                <a16:creationId xmlns:a16="http://schemas.microsoft.com/office/drawing/2014/main" id="{D9F3A714-925D-4DA6-8207-5FFCA853CCE8}"/>
              </a:ext>
            </a:extLst>
          </p:cNvPr>
          <p:cNvSpPr txBox="1"/>
          <p:nvPr/>
        </p:nvSpPr>
        <p:spPr>
          <a:xfrm>
            <a:off x="9551643" y="2714426"/>
            <a:ext cx="3081408" cy="369332"/>
          </a:xfrm>
          <a:prstGeom prst="rect">
            <a:avLst/>
          </a:prstGeom>
          <a:noFill/>
        </p:spPr>
        <p:txBody>
          <a:bodyPr wrap="square" rtlCol="0">
            <a:spAutoFit/>
          </a:bodyPr>
          <a:lstStyle/>
          <a:p>
            <a:r>
              <a:rPr lang="de-DE" b="1" dirty="0">
                <a:latin typeface="Arial Narrow" panose="020B0606020202030204" pitchFamily="34" charset="0"/>
              </a:rPr>
              <a:t>      </a:t>
            </a:r>
            <a:r>
              <a:rPr lang="de-DE" b="1" dirty="0" err="1">
                <a:latin typeface="Arial Narrow" panose="020B0606020202030204" pitchFamily="34" charset="0"/>
              </a:rPr>
              <a:t>Mussolinismo</a:t>
            </a:r>
            <a:r>
              <a:rPr lang="de-DE" b="1" dirty="0">
                <a:latin typeface="Arial Narrow" panose="020B0606020202030204" pitchFamily="34" charset="0"/>
              </a:rPr>
              <a:t>   </a:t>
            </a:r>
            <a:endParaRPr lang="de-AT" b="1" dirty="0">
              <a:latin typeface="Arial Narrow" panose="020B0606020202030204" pitchFamily="34" charset="0"/>
            </a:endParaRPr>
          </a:p>
        </p:txBody>
      </p:sp>
    </p:spTree>
    <p:extLst>
      <p:ext uri="{BB962C8B-B14F-4D97-AF65-F5344CB8AC3E}">
        <p14:creationId xmlns:p14="http://schemas.microsoft.com/office/powerpoint/2010/main" val="1771153401"/>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06267" y="471068"/>
            <a:ext cx="10243796" cy="6032421"/>
          </a:xfrm>
          <a:prstGeom prst="rect">
            <a:avLst/>
          </a:prstGeom>
          <a:noFill/>
        </p:spPr>
        <p:txBody>
          <a:bodyPr wrap="square" rtlCol="0">
            <a:spAutoFit/>
          </a:bodyPr>
          <a:lstStyle/>
          <a:p>
            <a:endParaRPr lang="de-DE" b="1" dirty="0"/>
          </a:p>
          <a:p>
            <a:r>
              <a:rPr lang="de-DE" sz="2000" b="1" dirty="0">
                <a:latin typeface="Arial Narrow" panose="020B0606020202030204" pitchFamily="34" charset="0"/>
              </a:rPr>
              <a:t> </a:t>
            </a:r>
            <a:r>
              <a:rPr lang="de-DE" sz="2800" b="1" dirty="0">
                <a:latin typeface="+mj-lt"/>
              </a:rPr>
              <a:t>Faschismus in Italien </a:t>
            </a:r>
          </a:p>
          <a:p>
            <a:r>
              <a:rPr lang="de-DE" sz="2800" b="1" dirty="0">
                <a:latin typeface="+mj-lt"/>
              </a:rPr>
              <a:t> </a:t>
            </a:r>
          </a:p>
          <a:p>
            <a:r>
              <a:rPr lang="de-DE" sz="2400" b="1" dirty="0" err="1">
                <a:latin typeface="+mj-lt"/>
              </a:rPr>
              <a:t>Dottrina</a:t>
            </a:r>
            <a:r>
              <a:rPr lang="de-DE" sz="2400" b="1" dirty="0">
                <a:latin typeface="+mj-lt"/>
              </a:rPr>
              <a:t> del </a:t>
            </a:r>
            <a:r>
              <a:rPr lang="de-DE" sz="2400" b="1" dirty="0" err="1">
                <a:latin typeface="+mj-lt"/>
              </a:rPr>
              <a:t>Fascismo</a:t>
            </a:r>
            <a:r>
              <a:rPr lang="de-DE" sz="2400" b="1" dirty="0">
                <a:latin typeface="+mj-lt"/>
              </a:rPr>
              <a:t> (1932)</a:t>
            </a:r>
          </a:p>
          <a:p>
            <a:endParaRPr lang="de-DE" sz="2800" b="1" dirty="0">
              <a:latin typeface="Arial Narrow" panose="020B0606020202030204" pitchFamily="34" charset="0"/>
            </a:endParaRPr>
          </a:p>
          <a:p>
            <a:pPr marL="342900" indent="-342900">
              <a:buFont typeface="Arial" panose="020B0604020202020204" pitchFamily="34" charset="0"/>
              <a:buChar char="•"/>
            </a:pPr>
            <a:r>
              <a:rPr lang="de-DE" sz="2000" b="1" dirty="0">
                <a:latin typeface="+mj-lt"/>
              </a:rPr>
              <a:t>Der faschistische Staat herrscht über  das sittliche und geistige Leben</a:t>
            </a:r>
          </a:p>
          <a:p>
            <a:r>
              <a:rPr lang="de-DE" sz="2000" b="1" dirty="0">
                <a:latin typeface="+mj-lt"/>
              </a:rPr>
              <a:t>    der Menschen </a:t>
            </a:r>
          </a:p>
          <a:p>
            <a:endParaRPr lang="de-DE" sz="2000" b="1" dirty="0">
              <a:latin typeface="+mj-lt"/>
            </a:endParaRPr>
          </a:p>
          <a:p>
            <a:pPr marL="342900" indent="-342900">
              <a:buFont typeface="Arial" panose="020B0604020202020204" pitchFamily="34" charset="0"/>
              <a:buChar char="•"/>
            </a:pPr>
            <a:r>
              <a:rPr lang="de-DE" sz="2000" b="1" dirty="0">
                <a:latin typeface="+mj-lt"/>
              </a:rPr>
              <a:t>Der faschistische Staat braucht nicht nur Zucht sondern auch eine starke Führung</a:t>
            </a:r>
          </a:p>
          <a:p>
            <a:endParaRPr lang="de-DE" sz="2000" b="1" dirty="0">
              <a:latin typeface="+mj-lt"/>
            </a:endParaRPr>
          </a:p>
          <a:p>
            <a:pPr marL="342900" indent="-342900">
              <a:buFont typeface="Arial" panose="020B0604020202020204" pitchFamily="34" charset="0"/>
              <a:buChar char="•"/>
            </a:pPr>
            <a:endParaRPr lang="de-DE" sz="2000" b="1" dirty="0">
              <a:latin typeface="+mj-lt"/>
            </a:endParaRPr>
          </a:p>
          <a:p>
            <a:pPr marL="342900" indent="-342900">
              <a:buFont typeface="Arial" panose="020B0604020202020204" pitchFamily="34" charset="0"/>
              <a:buChar char="•"/>
            </a:pPr>
            <a:r>
              <a:rPr lang="de-DE" sz="2000" b="1" dirty="0">
                <a:latin typeface="+mj-lt"/>
              </a:rPr>
              <a:t>Der faschistische Staat ist gekennzeichnet durch Hierarchie und Unterordnung </a:t>
            </a:r>
          </a:p>
          <a:p>
            <a:endParaRPr lang="de-DE" sz="2000" b="1" dirty="0">
              <a:latin typeface="+mj-lt"/>
            </a:endParaRPr>
          </a:p>
          <a:p>
            <a:endParaRPr lang="de-DE" sz="2000" b="1" dirty="0">
              <a:latin typeface="+mj-lt"/>
            </a:endParaRPr>
          </a:p>
          <a:p>
            <a:pPr marL="342900" indent="-342900">
              <a:buFont typeface="Arial" panose="020B0604020202020204" pitchFamily="34" charset="0"/>
              <a:buChar char="•"/>
            </a:pPr>
            <a:r>
              <a:rPr lang="de-DE" sz="2000" b="1" dirty="0">
                <a:latin typeface="+mj-lt"/>
              </a:rPr>
              <a:t>Der faschistische Staat ist gegen den Pazifismus und  lehnt jede Politik ab, die einen Verzicht auf Kampf bedeutet</a:t>
            </a:r>
            <a:endParaRPr lang="de-DE" sz="2800" b="1" dirty="0">
              <a:latin typeface="+mj-lt"/>
            </a:endParaRPr>
          </a:p>
          <a:p>
            <a:endParaRPr lang="de-DE" sz="2000" b="1" dirty="0">
              <a:latin typeface="Arial Narrow" panose="020B0606020202030204" pitchFamily="34" charset="0"/>
            </a:endParaRPr>
          </a:p>
        </p:txBody>
      </p:sp>
      <p:sp>
        <p:nvSpPr>
          <p:cNvPr id="4" name="Rechteck 3"/>
          <p:cNvSpPr/>
          <p:nvPr/>
        </p:nvSpPr>
        <p:spPr>
          <a:xfrm>
            <a:off x="6386010" y="842705"/>
            <a:ext cx="248786" cy="369332"/>
          </a:xfrm>
          <a:prstGeom prst="rect">
            <a:avLst/>
          </a:prstGeom>
        </p:spPr>
        <p:txBody>
          <a:bodyPr wrap="none">
            <a:spAutoFit/>
          </a:bodyPr>
          <a:lstStyle/>
          <a:p>
            <a:r>
              <a:rPr lang="de-DE" b="1" dirty="0"/>
              <a:t> </a:t>
            </a:r>
          </a:p>
        </p:txBody>
      </p:sp>
      <p:sp>
        <p:nvSpPr>
          <p:cNvPr id="3" name="Textfeld 2">
            <a:extLst>
              <a:ext uri="{FF2B5EF4-FFF2-40B4-BE49-F238E27FC236}">
                <a16:creationId xmlns:a16="http://schemas.microsoft.com/office/drawing/2014/main" id="{D9F3A714-925D-4DA6-8207-5FFCA853CCE8}"/>
              </a:ext>
            </a:extLst>
          </p:cNvPr>
          <p:cNvSpPr txBox="1"/>
          <p:nvPr/>
        </p:nvSpPr>
        <p:spPr>
          <a:xfrm>
            <a:off x="9677195" y="3540369"/>
            <a:ext cx="2214457" cy="369332"/>
          </a:xfrm>
          <a:prstGeom prst="rect">
            <a:avLst/>
          </a:prstGeom>
          <a:noFill/>
        </p:spPr>
        <p:txBody>
          <a:bodyPr wrap="square" rtlCol="0">
            <a:spAutoFit/>
          </a:bodyPr>
          <a:lstStyle/>
          <a:p>
            <a:r>
              <a:rPr lang="de-DE" b="1" dirty="0">
                <a:latin typeface="Arial Narrow" panose="020B0606020202030204" pitchFamily="34" charset="0"/>
              </a:rPr>
              <a:t>      </a:t>
            </a:r>
            <a:r>
              <a:rPr lang="de-DE" b="1" dirty="0" err="1">
                <a:latin typeface="Arial Narrow" panose="020B0606020202030204" pitchFamily="34" charset="0"/>
              </a:rPr>
              <a:t>Mussolinismo</a:t>
            </a:r>
            <a:r>
              <a:rPr lang="de-DE" b="1" dirty="0">
                <a:latin typeface="Arial Narrow" panose="020B0606020202030204" pitchFamily="34" charset="0"/>
              </a:rPr>
              <a:t>   </a:t>
            </a:r>
            <a:endParaRPr lang="de-AT" b="1" dirty="0">
              <a:latin typeface="Arial Narrow" panose="020B0606020202030204" pitchFamily="34" charset="0"/>
            </a:endParaRPr>
          </a:p>
        </p:txBody>
      </p:sp>
      <p:pic>
        <p:nvPicPr>
          <p:cNvPr id="7" name="Grafik 6" descr="Ein Bild, das Text, Person, draußen, Mann enthält.&#10;&#10;Automatisch generierte Beschreibung">
            <a:extLst>
              <a:ext uri="{FF2B5EF4-FFF2-40B4-BE49-F238E27FC236}">
                <a16:creationId xmlns:a16="http://schemas.microsoft.com/office/drawing/2014/main" id="{2BC4B2E5-3655-B76A-F59A-DB57B04E53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2834" y="379439"/>
            <a:ext cx="2214457" cy="2938192"/>
          </a:xfrm>
          <a:prstGeom prst="rect">
            <a:avLst/>
          </a:prstGeom>
        </p:spPr>
      </p:pic>
    </p:spTree>
    <p:extLst>
      <p:ext uri="{BB962C8B-B14F-4D97-AF65-F5344CB8AC3E}">
        <p14:creationId xmlns:p14="http://schemas.microsoft.com/office/powerpoint/2010/main" val="1622893301"/>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820882" y="297469"/>
            <a:ext cx="9704801" cy="646331"/>
          </a:xfrm>
          <a:prstGeom prst="rect">
            <a:avLst/>
          </a:prstGeom>
        </p:spPr>
        <p:txBody>
          <a:bodyPr wrap="square">
            <a:spAutoFit/>
          </a:bodyPr>
          <a:lstStyle/>
          <a:p>
            <a:r>
              <a:rPr lang="de-DE" sz="3600" b="1" dirty="0"/>
              <a:t>Nationalsozialismus in Deutschland </a:t>
            </a:r>
          </a:p>
        </p:txBody>
      </p:sp>
      <p:sp>
        <p:nvSpPr>
          <p:cNvPr id="8" name="Textfeld 7">
            <a:extLst>
              <a:ext uri="{FF2B5EF4-FFF2-40B4-BE49-F238E27FC236}">
                <a16:creationId xmlns:a16="http://schemas.microsoft.com/office/drawing/2014/main" id="{CD264D4B-BCC6-462C-9E6A-D203777C96F3}"/>
              </a:ext>
            </a:extLst>
          </p:cNvPr>
          <p:cNvSpPr txBox="1"/>
          <p:nvPr/>
        </p:nvSpPr>
        <p:spPr>
          <a:xfrm>
            <a:off x="1810088" y="1289085"/>
            <a:ext cx="7056784" cy="1477328"/>
          </a:xfrm>
          <a:prstGeom prst="rect">
            <a:avLst/>
          </a:prstGeom>
          <a:noFill/>
        </p:spPr>
        <p:txBody>
          <a:bodyPr wrap="square" rtlCol="0">
            <a:spAutoFit/>
          </a:bodyPr>
          <a:lstStyle/>
          <a:p>
            <a:endParaRPr lang="de-DE" dirty="0"/>
          </a:p>
          <a:p>
            <a:endParaRPr lang="de-DE" dirty="0"/>
          </a:p>
          <a:p>
            <a:pPr marL="285750" indent="-285750">
              <a:buFont typeface="Arial" panose="020B0604020202020204" pitchFamily="34" charset="0"/>
              <a:buChar char="•"/>
            </a:pPr>
            <a:endParaRPr lang="de-DE" dirty="0"/>
          </a:p>
          <a:p>
            <a:endParaRPr lang="de-DE" dirty="0"/>
          </a:p>
          <a:p>
            <a:endParaRPr lang="de-AT" dirty="0"/>
          </a:p>
        </p:txBody>
      </p:sp>
      <p:sp>
        <p:nvSpPr>
          <p:cNvPr id="9" name="Textfeld 8">
            <a:extLst>
              <a:ext uri="{FF2B5EF4-FFF2-40B4-BE49-F238E27FC236}">
                <a16:creationId xmlns:a16="http://schemas.microsoft.com/office/drawing/2014/main" id="{736EE04D-36A2-4591-824A-E313721CC658}"/>
              </a:ext>
            </a:extLst>
          </p:cNvPr>
          <p:cNvSpPr txBox="1"/>
          <p:nvPr/>
        </p:nvSpPr>
        <p:spPr>
          <a:xfrm>
            <a:off x="1919536" y="1196752"/>
            <a:ext cx="5544616" cy="369332"/>
          </a:xfrm>
          <a:prstGeom prst="rect">
            <a:avLst/>
          </a:prstGeom>
          <a:noFill/>
        </p:spPr>
        <p:txBody>
          <a:bodyPr wrap="square" rtlCol="0">
            <a:spAutoFit/>
          </a:bodyPr>
          <a:lstStyle/>
          <a:p>
            <a:endParaRPr lang="de-AT" dirty="0"/>
          </a:p>
        </p:txBody>
      </p:sp>
      <p:pic>
        <p:nvPicPr>
          <p:cNvPr id="10" name="Grafik 9">
            <a:extLst>
              <a:ext uri="{FF2B5EF4-FFF2-40B4-BE49-F238E27FC236}">
                <a16:creationId xmlns:a16="http://schemas.microsoft.com/office/drawing/2014/main" id="{595C6D2B-84C3-43E4-B24E-B9DCF8F79F89}"/>
              </a:ext>
            </a:extLst>
          </p:cNvPr>
          <p:cNvPicPr>
            <a:picLocks noChangeAspect="1"/>
          </p:cNvPicPr>
          <p:nvPr/>
        </p:nvPicPr>
        <p:blipFill>
          <a:blip r:embed="rId2"/>
          <a:stretch>
            <a:fillRect/>
          </a:stretch>
        </p:blipFill>
        <p:spPr>
          <a:xfrm>
            <a:off x="3649882" y="2398905"/>
            <a:ext cx="5541744" cy="1731414"/>
          </a:xfrm>
          <a:prstGeom prst="rect">
            <a:avLst/>
          </a:prstGeom>
        </p:spPr>
      </p:pic>
      <p:sp>
        <p:nvSpPr>
          <p:cNvPr id="11" name="Textfeld 10">
            <a:extLst>
              <a:ext uri="{FF2B5EF4-FFF2-40B4-BE49-F238E27FC236}">
                <a16:creationId xmlns:a16="http://schemas.microsoft.com/office/drawing/2014/main" id="{F13CFE30-A4D0-4583-883A-A61AD4162DC9}"/>
              </a:ext>
            </a:extLst>
          </p:cNvPr>
          <p:cNvSpPr txBox="1"/>
          <p:nvPr/>
        </p:nvSpPr>
        <p:spPr>
          <a:xfrm>
            <a:off x="1684747" y="1547110"/>
            <a:ext cx="7706292" cy="4401205"/>
          </a:xfrm>
          <a:prstGeom prst="rect">
            <a:avLst/>
          </a:prstGeom>
          <a:noFill/>
        </p:spPr>
        <p:txBody>
          <a:bodyPr wrap="square" rtlCol="0">
            <a:spAutoFit/>
          </a:bodyPr>
          <a:lstStyle/>
          <a:p>
            <a:pPr marL="342900" indent="-342900">
              <a:buFont typeface="Arial" panose="020B0604020202020204" pitchFamily="34" charset="0"/>
              <a:buChar char="•"/>
            </a:pPr>
            <a:r>
              <a:rPr lang="de-DE" sz="2400" b="1" dirty="0"/>
              <a:t>MACHTERGREIFUNG</a:t>
            </a:r>
          </a:p>
          <a:p>
            <a:pPr marL="342900" indent="-342900">
              <a:buFont typeface="Arial" panose="020B0604020202020204" pitchFamily="34" charset="0"/>
              <a:buChar char="•"/>
            </a:pPr>
            <a:endParaRPr lang="de-DE" sz="2400" dirty="0"/>
          </a:p>
          <a:p>
            <a:pPr marL="342900" indent="-342900">
              <a:buFont typeface="Arial" panose="020B0604020202020204" pitchFamily="34" charset="0"/>
              <a:buChar char="•"/>
            </a:pPr>
            <a:r>
              <a:rPr lang="de-DE" sz="2400" dirty="0"/>
              <a:t>30.1.1933: </a:t>
            </a:r>
            <a:r>
              <a:rPr lang="de-DE" sz="2000" dirty="0"/>
              <a:t>Keine Machtergreifung von unten sondern Machtübertragung von oben  als “Regierung der Nationalen Konzentration“</a:t>
            </a:r>
          </a:p>
          <a:p>
            <a:pPr marL="342900" indent="-342900">
              <a:buFont typeface="Arial" panose="020B0604020202020204" pitchFamily="34" charset="0"/>
              <a:buChar char="•"/>
            </a:pPr>
            <a:r>
              <a:rPr lang="de-DE" sz="2000" dirty="0"/>
              <a:t>NSDAP stellt neben Hitler als Reichskanzler nur zwei Minister Man beruft sich auf das Notverordnungsrecht nach Art.48 der Weimarer Verfassung </a:t>
            </a:r>
          </a:p>
          <a:p>
            <a:endParaRPr lang="de-DE" sz="2000" dirty="0"/>
          </a:p>
          <a:p>
            <a:pPr marL="342900" indent="-342900">
              <a:buFont typeface="Arial" panose="020B0604020202020204" pitchFamily="34" charset="0"/>
              <a:buChar char="•"/>
            </a:pPr>
            <a:r>
              <a:rPr lang="de-DE" sz="2400" dirty="0"/>
              <a:t>27.2.1933 </a:t>
            </a:r>
            <a:r>
              <a:rPr lang="de-DE" sz="2000" dirty="0"/>
              <a:t>Reichstagsbrand </a:t>
            </a:r>
          </a:p>
          <a:p>
            <a:pPr marL="342900" indent="-342900">
              <a:buFont typeface="Arial" panose="020B0604020202020204" pitchFamily="34" charset="0"/>
              <a:buChar char="•"/>
            </a:pPr>
            <a:r>
              <a:rPr lang="de-DE" sz="2000" dirty="0"/>
              <a:t>Reichstagsbrandverordnung : Einsetzung von Reichskommissaren zum Schutz von Ruhe und Ordnung  </a:t>
            </a:r>
          </a:p>
          <a:p>
            <a:pPr marL="342900" indent="-342900">
              <a:buFont typeface="Wingdings" panose="05000000000000000000" pitchFamily="2" charset="2"/>
              <a:buChar char="§"/>
            </a:pPr>
            <a:endParaRPr lang="de-DE" sz="2400" dirty="0"/>
          </a:p>
        </p:txBody>
      </p:sp>
      <p:pic>
        <p:nvPicPr>
          <p:cNvPr id="6" name="Grafik 5" descr="Ein Bild, das alt, Gebäude, Foto, schwarz enthält.&#10;&#10;Automatisch generierte Beschreibung">
            <a:extLst>
              <a:ext uri="{FF2B5EF4-FFF2-40B4-BE49-F238E27FC236}">
                <a16:creationId xmlns:a16="http://schemas.microsoft.com/office/drawing/2014/main" id="{E063A891-7818-4F3E-8987-7AF82EA410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1624" y="4535564"/>
            <a:ext cx="2414949" cy="1612970"/>
          </a:xfrm>
          <a:prstGeom prst="rect">
            <a:avLst/>
          </a:prstGeom>
        </p:spPr>
      </p:pic>
      <p:pic>
        <p:nvPicPr>
          <p:cNvPr id="3" name="Grafik 2" descr="Ein Bild, das drinnen, Tisch enthält.&#10;&#10;Automatisch generierte Beschreibung">
            <a:extLst>
              <a:ext uri="{FF2B5EF4-FFF2-40B4-BE49-F238E27FC236}">
                <a16:creationId xmlns:a16="http://schemas.microsoft.com/office/drawing/2014/main" id="{AA7A4F24-C977-430B-9445-6228339E21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06614" y="2271716"/>
            <a:ext cx="2444968" cy="1985791"/>
          </a:xfrm>
          <a:prstGeom prst="rect">
            <a:avLst/>
          </a:prstGeom>
        </p:spPr>
      </p:pic>
    </p:spTree>
    <p:extLst>
      <p:ext uri="{BB962C8B-B14F-4D97-AF65-F5344CB8AC3E}">
        <p14:creationId xmlns:p14="http://schemas.microsoft.com/office/powerpoint/2010/main" val="1985437762"/>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1193409" y="229419"/>
            <a:ext cx="9188503" cy="646331"/>
          </a:xfrm>
          <a:prstGeom prst="rect">
            <a:avLst/>
          </a:prstGeom>
        </p:spPr>
        <p:txBody>
          <a:bodyPr wrap="square">
            <a:spAutoFit/>
          </a:bodyPr>
          <a:lstStyle/>
          <a:p>
            <a:r>
              <a:rPr lang="de-DE" sz="3600" b="1" dirty="0"/>
              <a:t>Nationalsozialismus  in Deutschland  </a:t>
            </a:r>
          </a:p>
        </p:txBody>
      </p:sp>
      <p:sp>
        <p:nvSpPr>
          <p:cNvPr id="8" name="Textfeld 7">
            <a:extLst>
              <a:ext uri="{FF2B5EF4-FFF2-40B4-BE49-F238E27FC236}">
                <a16:creationId xmlns:a16="http://schemas.microsoft.com/office/drawing/2014/main" id="{CD264D4B-BCC6-462C-9E6A-D203777C96F3}"/>
              </a:ext>
            </a:extLst>
          </p:cNvPr>
          <p:cNvSpPr txBox="1"/>
          <p:nvPr/>
        </p:nvSpPr>
        <p:spPr>
          <a:xfrm>
            <a:off x="1810088" y="1289085"/>
            <a:ext cx="7056784" cy="1477328"/>
          </a:xfrm>
          <a:prstGeom prst="rect">
            <a:avLst/>
          </a:prstGeom>
          <a:noFill/>
        </p:spPr>
        <p:txBody>
          <a:bodyPr wrap="square" rtlCol="0">
            <a:spAutoFit/>
          </a:bodyPr>
          <a:lstStyle/>
          <a:p>
            <a:endParaRPr lang="de-DE" dirty="0"/>
          </a:p>
          <a:p>
            <a:endParaRPr lang="de-DE" dirty="0"/>
          </a:p>
          <a:p>
            <a:pPr marL="285750" indent="-285750">
              <a:buFont typeface="Arial" panose="020B0604020202020204" pitchFamily="34" charset="0"/>
              <a:buChar char="•"/>
            </a:pPr>
            <a:endParaRPr lang="de-DE" dirty="0"/>
          </a:p>
          <a:p>
            <a:endParaRPr lang="de-DE" dirty="0"/>
          </a:p>
          <a:p>
            <a:endParaRPr lang="de-AT" dirty="0"/>
          </a:p>
        </p:txBody>
      </p:sp>
      <p:sp>
        <p:nvSpPr>
          <p:cNvPr id="9" name="Textfeld 8">
            <a:extLst>
              <a:ext uri="{FF2B5EF4-FFF2-40B4-BE49-F238E27FC236}">
                <a16:creationId xmlns:a16="http://schemas.microsoft.com/office/drawing/2014/main" id="{736EE04D-36A2-4591-824A-E313721CC658}"/>
              </a:ext>
            </a:extLst>
          </p:cNvPr>
          <p:cNvSpPr txBox="1"/>
          <p:nvPr/>
        </p:nvSpPr>
        <p:spPr>
          <a:xfrm>
            <a:off x="1919536" y="1196752"/>
            <a:ext cx="5544616" cy="369332"/>
          </a:xfrm>
          <a:prstGeom prst="rect">
            <a:avLst/>
          </a:prstGeom>
          <a:noFill/>
        </p:spPr>
        <p:txBody>
          <a:bodyPr wrap="square" rtlCol="0">
            <a:spAutoFit/>
          </a:bodyPr>
          <a:lstStyle/>
          <a:p>
            <a:endParaRPr lang="de-AT" dirty="0"/>
          </a:p>
        </p:txBody>
      </p:sp>
      <p:pic>
        <p:nvPicPr>
          <p:cNvPr id="10" name="Grafik 9">
            <a:extLst>
              <a:ext uri="{FF2B5EF4-FFF2-40B4-BE49-F238E27FC236}">
                <a16:creationId xmlns:a16="http://schemas.microsoft.com/office/drawing/2014/main" id="{595C6D2B-84C3-43E4-B24E-B9DCF8F79F89}"/>
              </a:ext>
            </a:extLst>
          </p:cNvPr>
          <p:cNvPicPr>
            <a:picLocks noChangeAspect="1"/>
          </p:cNvPicPr>
          <p:nvPr/>
        </p:nvPicPr>
        <p:blipFill>
          <a:blip r:embed="rId2"/>
          <a:stretch>
            <a:fillRect/>
          </a:stretch>
        </p:blipFill>
        <p:spPr>
          <a:xfrm>
            <a:off x="3649882" y="2398905"/>
            <a:ext cx="5541744" cy="1731414"/>
          </a:xfrm>
          <a:prstGeom prst="rect">
            <a:avLst/>
          </a:prstGeom>
        </p:spPr>
      </p:pic>
      <p:sp>
        <p:nvSpPr>
          <p:cNvPr id="11" name="Textfeld 10">
            <a:extLst>
              <a:ext uri="{FF2B5EF4-FFF2-40B4-BE49-F238E27FC236}">
                <a16:creationId xmlns:a16="http://schemas.microsoft.com/office/drawing/2014/main" id="{F13CFE30-A4D0-4583-883A-A61AD4162DC9}"/>
              </a:ext>
            </a:extLst>
          </p:cNvPr>
          <p:cNvSpPr txBox="1"/>
          <p:nvPr/>
        </p:nvSpPr>
        <p:spPr>
          <a:xfrm>
            <a:off x="1193409" y="1631546"/>
            <a:ext cx="10434018" cy="3108543"/>
          </a:xfrm>
          <a:prstGeom prst="rect">
            <a:avLst/>
          </a:prstGeom>
          <a:noFill/>
        </p:spPr>
        <p:txBody>
          <a:bodyPr wrap="square" rtlCol="0">
            <a:spAutoFit/>
          </a:bodyPr>
          <a:lstStyle/>
          <a:p>
            <a:pPr marL="342900" indent="-342900">
              <a:buFont typeface="Arial" panose="020B0604020202020204" pitchFamily="34" charset="0"/>
              <a:buChar char="•"/>
            </a:pPr>
            <a:r>
              <a:rPr lang="de-DE" sz="2800" b="1" dirty="0"/>
              <a:t>Der totale Staat  in rasendem Tempo…</a:t>
            </a:r>
          </a:p>
          <a:p>
            <a:pPr marL="342900" indent="-342900">
              <a:buFont typeface="Arial" panose="020B0604020202020204" pitchFamily="34" charset="0"/>
              <a:buChar char="•"/>
            </a:pPr>
            <a:endParaRPr lang="de-DE" sz="2400" dirty="0"/>
          </a:p>
          <a:p>
            <a:pPr marL="342900" indent="-342900">
              <a:buFont typeface="Arial" panose="020B0604020202020204" pitchFamily="34" charset="0"/>
              <a:buChar char="•"/>
            </a:pPr>
            <a:r>
              <a:rPr lang="de-DE" dirty="0"/>
              <a:t>21.3.1933 TAG von Potsdam  MOTTO:</a:t>
            </a:r>
          </a:p>
          <a:p>
            <a:r>
              <a:rPr lang="de-DE" dirty="0"/>
              <a:t>     Das alte Deutschland (Hindenburg) und das junge Deutschland (Hitler) verbinden sich                        </a:t>
            </a:r>
          </a:p>
          <a:p>
            <a:pPr marL="342900" indent="-342900">
              <a:buFont typeface="Arial" panose="020B0604020202020204" pitchFamily="34" charset="0"/>
              <a:buChar char="•"/>
            </a:pPr>
            <a:r>
              <a:rPr lang="de-DE" dirty="0"/>
              <a:t>23.3.1933 Ermächtigungsgesetz</a:t>
            </a:r>
          </a:p>
          <a:p>
            <a:pPr marL="342900" indent="-342900">
              <a:buFont typeface="Arial" panose="020B0604020202020204" pitchFamily="34" charset="0"/>
              <a:buChar char="•"/>
            </a:pPr>
            <a:r>
              <a:rPr lang="de-DE" dirty="0"/>
              <a:t>31.3.1933 Gleichschaltungsgesetz der Länder </a:t>
            </a:r>
          </a:p>
          <a:p>
            <a:pPr marL="342900" indent="-342900">
              <a:buFont typeface="Arial" panose="020B0604020202020204" pitchFamily="34" charset="0"/>
              <a:buChar char="•"/>
            </a:pPr>
            <a:r>
              <a:rPr lang="de-DE" dirty="0"/>
              <a:t>  7.4.1933 Gesetz zur Wiederherstellung des dt. Berufsbeamtentums   </a:t>
            </a:r>
          </a:p>
          <a:p>
            <a:pPr marL="342900" indent="-342900">
              <a:buFont typeface="Arial" panose="020B0604020202020204" pitchFamily="34" charset="0"/>
              <a:buChar char="•"/>
            </a:pPr>
            <a:r>
              <a:rPr lang="de-DE" dirty="0"/>
              <a:t>30.5.1933  Goebbels ordnet reichsweite Bücherverbrennung  an               </a:t>
            </a:r>
          </a:p>
          <a:p>
            <a:pPr marL="342900" indent="-342900">
              <a:buFont typeface="Arial" panose="020B0604020202020204" pitchFamily="34" charset="0"/>
              <a:buChar char="•"/>
            </a:pPr>
            <a:r>
              <a:rPr lang="de-DE" dirty="0"/>
              <a:t>14.7.1933  Gesetz gegen die Neubildung von Parteien </a:t>
            </a:r>
          </a:p>
          <a:p>
            <a:pPr marL="342900" indent="-342900">
              <a:buFont typeface="Arial" panose="020B0604020202020204" pitchFamily="34" charset="0"/>
              <a:buChar char="•"/>
            </a:pPr>
            <a:r>
              <a:rPr lang="de-DE" dirty="0"/>
              <a:t>  2.8.1934  Hitler wird Führer des Deutschen Reiches</a:t>
            </a:r>
          </a:p>
        </p:txBody>
      </p:sp>
      <p:pic>
        <p:nvPicPr>
          <p:cNvPr id="3" name="Grafik 2" descr="Ein Bild, das Person, Foto, weiß, draußen enthält.&#10;&#10;Automatisch generierte Beschreibung">
            <a:extLst>
              <a:ext uri="{FF2B5EF4-FFF2-40B4-BE49-F238E27FC236}">
                <a16:creationId xmlns:a16="http://schemas.microsoft.com/office/drawing/2014/main" id="{17FC6253-F4E5-485A-AC9D-821A296D71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2266" y="3830348"/>
            <a:ext cx="2152650" cy="2085975"/>
          </a:xfrm>
          <a:prstGeom prst="rect">
            <a:avLst/>
          </a:prstGeom>
        </p:spPr>
      </p:pic>
    </p:spTree>
    <p:extLst>
      <p:ext uri="{BB962C8B-B14F-4D97-AF65-F5344CB8AC3E}">
        <p14:creationId xmlns:p14="http://schemas.microsoft.com/office/powerpoint/2010/main" val="3087722004"/>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1520966" y="88756"/>
            <a:ext cx="8363433" cy="646331"/>
          </a:xfrm>
          <a:prstGeom prst="rect">
            <a:avLst/>
          </a:prstGeom>
        </p:spPr>
        <p:txBody>
          <a:bodyPr wrap="square">
            <a:spAutoFit/>
          </a:bodyPr>
          <a:lstStyle/>
          <a:p>
            <a:r>
              <a:rPr lang="de-DE" sz="3600" b="1" dirty="0"/>
              <a:t>Nationalsozialismus in Deutschland  </a:t>
            </a:r>
          </a:p>
        </p:txBody>
      </p:sp>
      <p:sp>
        <p:nvSpPr>
          <p:cNvPr id="9" name="Textfeld 8">
            <a:extLst>
              <a:ext uri="{FF2B5EF4-FFF2-40B4-BE49-F238E27FC236}">
                <a16:creationId xmlns:a16="http://schemas.microsoft.com/office/drawing/2014/main" id="{736EE04D-36A2-4591-824A-E313721CC658}"/>
              </a:ext>
            </a:extLst>
          </p:cNvPr>
          <p:cNvSpPr txBox="1"/>
          <p:nvPr/>
        </p:nvSpPr>
        <p:spPr>
          <a:xfrm>
            <a:off x="1962561" y="1104419"/>
            <a:ext cx="5544616" cy="369332"/>
          </a:xfrm>
          <a:prstGeom prst="rect">
            <a:avLst/>
          </a:prstGeom>
          <a:noFill/>
        </p:spPr>
        <p:txBody>
          <a:bodyPr wrap="square" rtlCol="0">
            <a:spAutoFit/>
          </a:bodyPr>
          <a:lstStyle/>
          <a:p>
            <a:endParaRPr lang="de-AT" dirty="0"/>
          </a:p>
        </p:txBody>
      </p:sp>
      <p:sp>
        <p:nvSpPr>
          <p:cNvPr id="11" name="Textfeld 10">
            <a:extLst>
              <a:ext uri="{FF2B5EF4-FFF2-40B4-BE49-F238E27FC236}">
                <a16:creationId xmlns:a16="http://schemas.microsoft.com/office/drawing/2014/main" id="{F13CFE30-A4D0-4583-883A-A61AD4162DC9}"/>
              </a:ext>
            </a:extLst>
          </p:cNvPr>
          <p:cNvSpPr txBox="1"/>
          <p:nvPr/>
        </p:nvSpPr>
        <p:spPr>
          <a:xfrm>
            <a:off x="1127648" y="1432876"/>
            <a:ext cx="9150068" cy="4093428"/>
          </a:xfrm>
          <a:prstGeom prst="rect">
            <a:avLst/>
          </a:prstGeom>
          <a:noFill/>
        </p:spPr>
        <p:txBody>
          <a:bodyPr wrap="square" rtlCol="0">
            <a:spAutoFit/>
          </a:bodyPr>
          <a:lstStyle/>
          <a:p>
            <a:r>
              <a:rPr lang="de-DE" sz="2400" b="1" dirty="0"/>
              <a:t>Der Führerstaat             </a:t>
            </a:r>
          </a:p>
          <a:p>
            <a:pPr marL="457200" indent="-457200">
              <a:buFont typeface="Arial" panose="020B0604020202020204" pitchFamily="34" charset="0"/>
              <a:buChar char="•"/>
            </a:pPr>
            <a:endParaRPr lang="de-DE" sz="2400" dirty="0"/>
          </a:p>
          <a:p>
            <a:pPr marL="342900" indent="-342900">
              <a:buFont typeface="Arial" panose="020B0604020202020204" pitchFamily="34" charset="0"/>
              <a:buChar char="•"/>
            </a:pPr>
            <a:r>
              <a:rPr lang="de-DE" sz="2000" dirty="0"/>
              <a:t>Maßnahmenstaat statt Normenstaat</a:t>
            </a:r>
            <a:endParaRPr lang="de-DE" sz="3600" dirty="0"/>
          </a:p>
          <a:p>
            <a:pPr marL="342900" indent="-342900">
              <a:buFont typeface="Arial" panose="020B0604020202020204" pitchFamily="34" charset="0"/>
              <a:buChar char="•"/>
            </a:pPr>
            <a:endParaRPr lang="de-DE" sz="2000" dirty="0"/>
          </a:p>
          <a:p>
            <a:pPr marL="342900" indent="-342900">
              <a:buFont typeface="Arial" panose="020B0604020202020204" pitchFamily="34" charset="0"/>
              <a:buChar char="•"/>
            </a:pPr>
            <a:r>
              <a:rPr lang="de-DE" sz="2000" dirty="0"/>
              <a:t>Auflösung des traditionellen Regierungs- und Verwaltungshandelns</a:t>
            </a:r>
          </a:p>
          <a:p>
            <a:pPr marL="342900" indent="-342900">
              <a:buFont typeface="Arial" panose="020B0604020202020204" pitchFamily="34" charset="0"/>
              <a:buChar char="•"/>
            </a:pPr>
            <a:endParaRPr lang="de-DE" sz="2000" dirty="0"/>
          </a:p>
          <a:p>
            <a:pPr marL="342900" indent="-342900">
              <a:buFont typeface="Arial" panose="020B0604020202020204" pitchFamily="34" charset="0"/>
              <a:buChar char="•"/>
            </a:pPr>
            <a:r>
              <a:rPr lang="de-DE" sz="2000" dirty="0"/>
              <a:t>Es entstehen parallel dazu Sonderbehörden, die unmittelbar Hitler verpflichtet sind:</a:t>
            </a:r>
          </a:p>
          <a:p>
            <a:r>
              <a:rPr lang="de-DE" dirty="0"/>
              <a:t>     </a:t>
            </a:r>
            <a:r>
              <a:rPr lang="de-DE" sz="1600" dirty="0"/>
              <a:t>Hermann</a:t>
            </a:r>
            <a:r>
              <a:rPr lang="de-DE" sz="2000" dirty="0"/>
              <a:t> </a:t>
            </a:r>
            <a:r>
              <a:rPr lang="de-DE" sz="1600" dirty="0"/>
              <a:t>Göring als Reichsbeauftragter für den 4-Jahres-Plan</a:t>
            </a:r>
          </a:p>
          <a:p>
            <a:r>
              <a:rPr lang="de-DE" sz="1600" dirty="0"/>
              <a:t>      Heinrich Himmler als Chef der dt. Polizei</a:t>
            </a:r>
          </a:p>
          <a:p>
            <a:r>
              <a:rPr lang="de-DE" sz="1600" dirty="0"/>
              <a:t>      Fritz Todt als Generalinspekteur für den Straßenbau</a:t>
            </a:r>
          </a:p>
          <a:p>
            <a:r>
              <a:rPr lang="de-DE" dirty="0"/>
              <a:t>   </a:t>
            </a:r>
          </a:p>
          <a:p>
            <a:pPr marL="342900" indent="-342900">
              <a:buFont typeface="Arial" panose="020B0604020202020204" pitchFamily="34" charset="0"/>
              <a:buChar char="•"/>
            </a:pPr>
            <a:r>
              <a:rPr lang="de-DE" sz="2000" dirty="0"/>
              <a:t>Nähe zum „Führer“ ist wichtiger als staatliche Gremien </a:t>
            </a:r>
            <a:endParaRPr lang="de-DE" sz="2400" dirty="0"/>
          </a:p>
        </p:txBody>
      </p:sp>
      <p:sp>
        <p:nvSpPr>
          <p:cNvPr id="7" name="Textfeld 6">
            <a:extLst>
              <a:ext uri="{FF2B5EF4-FFF2-40B4-BE49-F238E27FC236}">
                <a16:creationId xmlns:a16="http://schemas.microsoft.com/office/drawing/2014/main" id="{C552F799-C922-4872-BAAC-1F1CFCB8D376}"/>
              </a:ext>
            </a:extLst>
          </p:cNvPr>
          <p:cNvSpPr txBox="1"/>
          <p:nvPr/>
        </p:nvSpPr>
        <p:spPr>
          <a:xfrm>
            <a:off x="1127648" y="5774975"/>
            <a:ext cx="8161825" cy="523220"/>
          </a:xfrm>
          <a:prstGeom prst="rect">
            <a:avLst/>
          </a:prstGeom>
          <a:noFill/>
        </p:spPr>
        <p:txBody>
          <a:bodyPr wrap="square" rtlCol="0">
            <a:spAutoFit/>
          </a:bodyPr>
          <a:lstStyle/>
          <a:p>
            <a:r>
              <a:rPr lang="de-DE" sz="1400" dirty="0"/>
              <a:t>Der NS- Verfassungsjurist Carl Schmitt postulierte: “Das Recht hat dem Führer zu folgen…“ </a:t>
            </a:r>
          </a:p>
          <a:p>
            <a:endParaRPr lang="de-AT" sz="1400" dirty="0"/>
          </a:p>
        </p:txBody>
      </p:sp>
      <p:pic>
        <p:nvPicPr>
          <p:cNvPr id="8" name="Grafik 7" descr="Ein Bild, das draußen, Himmel, Person, Gruppe enthält.&#10;&#10;Automatisch generierte Beschreibung">
            <a:extLst>
              <a:ext uri="{FF2B5EF4-FFF2-40B4-BE49-F238E27FC236}">
                <a16:creationId xmlns:a16="http://schemas.microsoft.com/office/drawing/2014/main" id="{716A86D0-3E2A-4B53-2F1B-C426D40DDD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87980" y="3908808"/>
            <a:ext cx="2884331" cy="2038073"/>
          </a:xfrm>
          <a:prstGeom prst="rect">
            <a:avLst/>
          </a:prstGeom>
        </p:spPr>
      </p:pic>
      <p:sp>
        <p:nvSpPr>
          <p:cNvPr id="3" name="Textfeld 2">
            <a:extLst>
              <a:ext uri="{FF2B5EF4-FFF2-40B4-BE49-F238E27FC236}">
                <a16:creationId xmlns:a16="http://schemas.microsoft.com/office/drawing/2014/main" id="{2A99E517-58B6-E7CB-163C-45C043F3C308}"/>
              </a:ext>
            </a:extLst>
          </p:cNvPr>
          <p:cNvSpPr txBox="1"/>
          <p:nvPr/>
        </p:nvSpPr>
        <p:spPr>
          <a:xfrm>
            <a:off x="8513992" y="6026275"/>
            <a:ext cx="3733800" cy="276999"/>
          </a:xfrm>
          <a:prstGeom prst="rect">
            <a:avLst/>
          </a:prstGeom>
          <a:noFill/>
        </p:spPr>
        <p:txBody>
          <a:bodyPr wrap="square" rtlCol="0">
            <a:spAutoFit/>
          </a:bodyPr>
          <a:lstStyle/>
          <a:p>
            <a:r>
              <a:rPr lang="de-DE" sz="1200" dirty="0"/>
              <a:t>Reichsparteitag in Nürnberg1935</a:t>
            </a:r>
          </a:p>
        </p:txBody>
      </p:sp>
    </p:spTree>
    <p:extLst>
      <p:ext uri="{BB962C8B-B14F-4D97-AF65-F5344CB8AC3E}">
        <p14:creationId xmlns:p14="http://schemas.microsoft.com/office/powerpoint/2010/main" val="3682948416"/>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1520966" y="88756"/>
            <a:ext cx="8363433" cy="646331"/>
          </a:xfrm>
          <a:prstGeom prst="rect">
            <a:avLst/>
          </a:prstGeom>
        </p:spPr>
        <p:txBody>
          <a:bodyPr wrap="square">
            <a:spAutoFit/>
          </a:bodyPr>
          <a:lstStyle/>
          <a:p>
            <a:r>
              <a:rPr lang="de-DE" sz="3600" b="1" dirty="0"/>
              <a:t>Nationalsozialismus in Deutschland  </a:t>
            </a:r>
          </a:p>
        </p:txBody>
      </p:sp>
      <p:sp>
        <p:nvSpPr>
          <p:cNvPr id="9" name="Textfeld 8">
            <a:extLst>
              <a:ext uri="{FF2B5EF4-FFF2-40B4-BE49-F238E27FC236}">
                <a16:creationId xmlns:a16="http://schemas.microsoft.com/office/drawing/2014/main" id="{736EE04D-36A2-4591-824A-E313721CC658}"/>
              </a:ext>
            </a:extLst>
          </p:cNvPr>
          <p:cNvSpPr txBox="1"/>
          <p:nvPr/>
        </p:nvSpPr>
        <p:spPr>
          <a:xfrm>
            <a:off x="1962561" y="1104419"/>
            <a:ext cx="5544616" cy="369332"/>
          </a:xfrm>
          <a:prstGeom prst="rect">
            <a:avLst/>
          </a:prstGeom>
          <a:noFill/>
        </p:spPr>
        <p:txBody>
          <a:bodyPr wrap="square" rtlCol="0">
            <a:spAutoFit/>
          </a:bodyPr>
          <a:lstStyle/>
          <a:p>
            <a:endParaRPr lang="de-AT" dirty="0"/>
          </a:p>
        </p:txBody>
      </p:sp>
      <p:sp>
        <p:nvSpPr>
          <p:cNvPr id="11" name="Textfeld 10">
            <a:extLst>
              <a:ext uri="{FF2B5EF4-FFF2-40B4-BE49-F238E27FC236}">
                <a16:creationId xmlns:a16="http://schemas.microsoft.com/office/drawing/2014/main" id="{F13CFE30-A4D0-4583-883A-A61AD4162DC9}"/>
              </a:ext>
            </a:extLst>
          </p:cNvPr>
          <p:cNvSpPr txBox="1"/>
          <p:nvPr/>
        </p:nvSpPr>
        <p:spPr>
          <a:xfrm>
            <a:off x="621322" y="973015"/>
            <a:ext cx="11183815" cy="5755422"/>
          </a:xfrm>
          <a:prstGeom prst="rect">
            <a:avLst/>
          </a:prstGeom>
          <a:noFill/>
        </p:spPr>
        <p:txBody>
          <a:bodyPr wrap="square" rtlCol="0">
            <a:spAutoFit/>
          </a:bodyPr>
          <a:lstStyle/>
          <a:p>
            <a:endParaRPr lang="de-DE" sz="2400" b="1" dirty="0"/>
          </a:p>
          <a:p>
            <a:r>
              <a:rPr lang="de-DE" sz="2400" b="1" dirty="0"/>
              <a:t>Hitlers Stellung und Rolle im NS-System in der Forschung  </a:t>
            </a:r>
          </a:p>
          <a:p>
            <a:endParaRPr lang="de-DE" sz="2400" b="1" dirty="0"/>
          </a:p>
          <a:p>
            <a:r>
              <a:rPr lang="de-DE" sz="1600" b="1" dirty="0"/>
              <a:t>Timothy MASON: Im NS-Staat ist zwischen den </a:t>
            </a:r>
            <a:r>
              <a:rPr lang="de-DE" sz="1600" b="1" dirty="0" err="1"/>
              <a:t>Intentionalisten</a:t>
            </a:r>
            <a:r>
              <a:rPr lang="de-DE" sz="1600" b="1" dirty="0"/>
              <a:t> und den Funktionalisten zu unterscheiden, die sich in ihrer Gewichtung jeweils ablösten.</a:t>
            </a:r>
          </a:p>
          <a:p>
            <a:endParaRPr lang="de-DE" sz="1600" b="1" dirty="0"/>
          </a:p>
          <a:p>
            <a:r>
              <a:rPr lang="de-DE" sz="1600" b="1" dirty="0"/>
              <a:t>Klaus HILDEBRAND/ Eberhard JÄCKEL: Hitlers Weltanschauung steht im Zentrum des staatlichen Handelns: Antisemitismus und Eroberung von Lebensraum. Daher sei das NS-System eine Alleinherrschaft Hitlers gewesen. </a:t>
            </a:r>
          </a:p>
          <a:p>
            <a:r>
              <a:rPr lang="de-DE" sz="1600" b="1" dirty="0"/>
              <a:t> </a:t>
            </a:r>
          </a:p>
          <a:p>
            <a:r>
              <a:rPr lang="de-DE" sz="1600" b="1" dirty="0"/>
              <a:t>Hans MOMMSEN: Hitler sei in mancher Hinsicht ein schwacher Diktator gewesen. Eine kumulative Radikalisierung durch Kompetenzchaos  dadurch entstanden.</a:t>
            </a:r>
          </a:p>
          <a:p>
            <a:endParaRPr lang="de-DE" sz="1600" b="1" dirty="0"/>
          </a:p>
          <a:p>
            <a:r>
              <a:rPr lang="de-DE" sz="1600" b="1" dirty="0"/>
              <a:t>Karl-Dietrich BRACHER: Das unübersichtlicher Nebeneinander der Instanzen sei Hitler zugute gekommen, da er als letzte Entscheidungsinstanz fungieren konnte.</a:t>
            </a:r>
          </a:p>
          <a:p>
            <a:endParaRPr lang="de-DE" sz="1600" b="1" dirty="0"/>
          </a:p>
          <a:p>
            <a:r>
              <a:rPr lang="de-DE" sz="1600" b="1" dirty="0"/>
              <a:t>Hans-Ulrich THAMER sieht im NS-System eine starke monokratische Spitze die gleichzeitig mit </a:t>
            </a:r>
            <a:r>
              <a:rPr lang="de-DE" sz="1600" b="1" dirty="0" err="1"/>
              <a:t>polykratischen</a:t>
            </a:r>
            <a:r>
              <a:rPr lang="de-DE" sz="1600" b="1" dirty="0"/>
              <a:t> Machtstrukturen verbunden war.</a:t>
            </a:r>
          </a:p>
          <a:p>
            <a:endParaRPr lang="de-DE" sz="1600" b="1" dirty="0"/>
          </a:p>
          <a:p>
            <a:r>
              <a:rPr lang="de-DE" sz="1600" b="1" dirty="0"/>
              <a:t>Ian KERSHAW sieht Hitlers Alleinherrscherstellung als Ausdruck des ihm von seinen Anhängern zugeschriebenen Charismas.</a:t>
            </a:r>
          </a:p>
          <a:p>
            <a:endParaRPr lang="de-DE" sz="2400" b="1" dirty="0"/>
          </a:p>
        </p:txBody>
      </p:sp>
    </p:spTree>
    <p:extLst>
      <p:ext uri="{BB962C8B-B14F-4D97-AF65-F5344CB8AC3E}">
        <p14:creationId xmlns:p14="http://schemas.microsoft.com/office/powerpoint/2010/main" val="4087166460"/>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B1DF773E-6CCF-748A-63B8-258FAC12F8D8}"/>
              </a:ext>
            </a:extLst>
          </p:cNvPr>
          <p:cNvSpPr txBox="1"/>
          <p:nvPr/>
        </p:nvSpPr>
        <p:spPr>
          <a:xfrm>
            <a:off x="802764" y="1267040"/>
            <a:ext cx="11127292" cy="4380495"/>
          </a:xfrm>
          <a:prstGeom prst="rect">
            <a:avLst/>
          </a:prstGeom>
          <a:noFill/>
        </p:spPr>
        <p:txBody>
          <a:bodyPr wrap="square" rtlCol="0">
            <a:spAutoFit/>
          </a:bodyPr>
          <a:lstStyle/>
          <a:p>
            <a:pPr algn="just">
              <a:lnSpc>
                <a:spcPts val="1100"/>
              </a:lnSpc>
              <a:spcBef>
                <a:spcPts val="400"/>
              </a:spcBef>
            </a:pPr>
            <a:r>
              <a:rPr lang="de-AT" sz="1800" b="1" dirty="0">
                <a:solidFill>
                  <a:srgbClr val="000000"/>
                </a:solidFill>
                <a:effectLst/>
                <a:ea typeface="Times New Roman" panose="02020603050405020304" pitchFamily="18" charset="0"/>
              </a:rPr>
              <a:t>Modul 5 (Historische Bildung): Holocaust/Shoah, Genozid und Menschenrechte</a:t>
            </a:r>
          </a:p>
          <a:p>
            <a:pPr algn="just">
              <a:lnSpc>
                <a:spcPts val="1100"/>
              </a:lnSpc>
              <a:spcBef>
                <a:spcPts val="400"/>
              </a:spcBef>
            </a:pPr>
            <a:endParaRPr lang="de-DE" sz="1800" dirty="0">
              <a:solidFill>
                <a:srgbClr val="000000"/>
              </a:solidFill>
              <a:effectLst/>
              <a:ea typeface="Times New Roman" panose="02020603050405020304" pitchFamily="18" charset="0"/>
            </a:endParaRPr>
          </a:p>
          <a:p>
            <a:pPr algn="just">
              <a:lnSpc>
                <a:spcPts val="1100"/>
              </a:lnSpc>
              <a:spcBef>
                <a:spcPts val="400"/>
              </a:spcBef>
            </a:pPr>
            <a:r>
              <a:rPr lang="de-AT" sz="1800" i="1" dirty="0">
                <a:solidFill>
                  <a:srgbClr val="000000"/>
                </a:solidFill>
                <a:effectLst/>
                <a:ea typeface="Times New Roman" panose="02020603050405020304" pitchFamily="18" charset="0"/>
              </a:rPr>
              <a:t>Kompetenzkonkretisierung:</a:t>
            </a:r>
          </a:p>
          <a:p>
            <a:pPr algn="just">
              <a:lnSpc>
                <a:spcPts val="1100"/>
              </a:lnSpc>
              <a:spcBef>
                <a:spcPts val="400"/>
              </a:spcBef>
            </a:pPr>
            <a:endParaRPr lang="de-DE" sz="1800" dirty="0">
              <a:solidFill>
                <a:srgbClr val="000000"/>
              </a:solidFill>
              <a:effectLst/>
              <a:ea typeface="Times New Roman" panose="02020603050405020304" pitchFamily="18" charset="0"/>
            </a:endParaRPr>
          </a:p>
          <a:p>
            <a:pPr marL="431800" indent="-431800" algn="just">
              <a:lnSpc>
                <a:spcPts val="1100"/>
              </a:lnSpc>
              <a:spcBef>
                <a:spcPts val="200"/>
              </a:spcBef>
              <a:tabLst>
                <a:tab pos="396240" algn="r"/>
                <a:tab pos="431800" algn="l"/>
              </a:tabLst>
            </a:pPr>
            <a:r>
              <a:rPr lang="de-AT" sz="1800" dirty="0">
                <a:solidFill>
                  <a:srgbClr val="000000"/>
                </a:solidFill>
                <a:effectLst/>
                <a:ea typeface="Times New Roman" panose="02020603050405020304" pitchFamily="18" charset="0"/>
              </a:rPr>
              <a:t>	–	Schriftliche und bildliche Quellen beschreiben, analysieren und interpretieren;</a:t>
            </a:r>
          </a:p>
          <a:p>
            <a:pPr marL="431800" indent="-431800" algn="just">
              <a:lnSpc>
                <a:spcPts val="1100"/>
              </a:lnSpc>
              <a:spcBef>
                <a:spcPts val="200"/>
              </a:spcBef>
              <a:tabLst>
                <a:tab pos="396240" algn="r"/>
                <a:tab pos="431800" algn="l"/>
              </a:tabLst>
            </a:pPr>
            <a:endParaRPr lang="de-DE" sz="1800" dirty="0">
              <a:solidFill>
                <a:srgbClr val="000000"/>
              </a:solidFill>
              <a:effectLst/>
              <a:ea typeface="Times New Roman" panose="02020603050405020304" pitchFamily="18" charset="0"/>
            </a:endParaRPr>
          </a:p>
          <a:p>
            <a:pPr marL="431800" indent="-431800" algn="just">
              <a:lnSpc>
                <a:spcPts val="1100"/>
              </a:lnSpc>
              <a:spcBef>
                <a:spcPts val="200"/>
              </a:spcBef>
              <a:tabLst>
                <a:tab pos="396240" algn="r"/>
                <a:tab pos="431800" algn="l"/>
              </a:tabLst>
            </a:pPr>
            <a:r>
              <a:rPr lang="de-AT" sz="1800" dirty="0">
                <a:solidFill>
                  <a:srgbClr val="000000"/>
                </a:solidFill>
                <a:effectLst/>
                <a:ea typeface="Times New Roman" panose="02020603050405020304" pitchFamily="18" charset="0"/>
              </a:rPr>
              <a:t>	–	Eigene historische Erzählungen erstellen;</a:t>
            </a:r>
          </a:p>
          <a:p>
            <a:pPr marL="431800" indent="-431800" algn="just">
              <a:lnSpc>
                <a:spcPts val="1100"/>
              </a:lnSpc>
              <a:spcBef>
                <a:spcPts val="200"/>
              </a:spcBef>
              <a:tabLst>
                <a:tab pos="396240" algn="r"/>
                <a:tab pos="431800" algn="l"/>
              </a:tabLst>
            </a:pPr>
            <a:endParaRPr lang="de-DE" sz="1800" dirty="0">
              <a:solidFill>
                <a:srgbClr val="000000"/>
              </a:solidFill>
              <a:effectLst/>
              <a:ea typeface="Times New Roman" panose="02020603050405020304" pitchFamily="18" charset="0"/>
            </a:endParaRPr>
          </a:p>
          <a:p>
            <a:pPr algn="just">
              <a:lnSpc>
                <a:spcPts val="1100"/>
              </a:lnSpc>
              <a:spcBef>
                <a:spcPts val="400"/>
              </a:spcBef>
            </a:pPr>
            <a:r>
              <a:rPr lang="de-AT" sz="1800" i="1" dirty="0">
                <a:solidFill>
                  <a:srgbClr val="000000"/>
                </a:solidFill>
                <a:effectLst/>
                <a:ea typeface="Times New Roman" panose="02020603050405020304" pitchFamily="18" charset="0"/>
              </a:rPr>
              <a:t>Thematische Konkretisierung:</a:t>
            </a:r>
          </a:p>
          <a:p>
            <a:pPr algn="just">
              <a:lnSpc>
                <a:spcPts val="1100"/>
              </a:lnSpc>
              <a:spcBef>
                <a:spcPts val="400"/>
              </a:spcBef>
            </a:pPr>
            <a:endParaRPr lang="de-DE" sz="1800" dirty="0">
              <a:solidFill>
                <a:srgbClr val="000000"/>
              </a:solidFill>
              <a:effectLst/>
              <a:ea typeface="Times New Roman" panose="02020603050405020304" pitchFamily="18" charset="0"/>
            </a:endParaRPr>
          </a:p>
          <a:p>
            <a:pPr marL="252095" indent="-252095" algn="just">
              <a:lnSpc>
                <a:spcPts val="1100"/>
              </a:lnSpc>
              <a:spcBef>
                <a:spcPts val="400"/>
              </a:spcBef>
              <a:tabLst>
                <a:tab pos="252095" algn="l"/>
              </a:tabLst>
            </a:pPr>
            <a:r>
              <a:rPr lang="de-AT" sz="1800" dirty="0">
                <a:solidFill>
                  <a:srgbClr val="000000"/>
                </a:solidFill>
                <a:effectLst/>
                <a:ea typeface="Times New Roman" panose="02020603050405020304" pitchFamily="18" charset="0"/>
              </a:rPr>
              <a:t>–	Formen des Antisemitismus sowie des Rassismus definieren und unterscheiden;</a:t>
            </a:r>
          </a:p>
          <a:p>
            <a:pPr marL="252095" indent="-252095" algn="just">
              <a:lnSpc>
                <a:spcPts val="1100"/>
              </a:lnSpc>
              <a:spcBef>
                <a:spcPts val="400"/>
              </a:spcBef>
              <a:tabLst>
                <a:tab pos="252095" algn="l"/>
              </a:tabLst>
            </a:pPr>
            <a:endParaRPr lang="de-DE" sz="1800" dirty="0">
              <a:solidFill>
                <a:srgbClr val="000000"/>
              </a:solidFill>
              <a:effectLst/>
              <a:ea typeface="Times New Roman" panose="02020603050405020304" pitchFamily="18" charset="0"/>
            </a:endParaRPr>
          </a:p>
          <a:p>
            <a:pPr marL="252095" indent="-252095" algn="just">
              <a:lnSpc>
                <a:spcPts val="1100"/>
              </a:lnSpc>
              <a:spcBef>
                <a:spcPts val="400"/>
              </a:spcBef>
              <a:tabLst>
                <a:tab pos="252095" algn="l"/>
              </a:tabLst>
            </a:pPr>
            <a:r>
              <a:rPr lang="de-AT" sz="1800" dirty="0">
                <a:solidFill>
                  <a:srgbClr val="000000"/>
                </a:solidFill>
                <a:effectLst/>
                <a:ea typeface="Times New Roman" panose="02020603050405020304" pitchFamily="18" charset="0"/>
              </a:rPr>
              <a:t>–	Die Vernichtungspolitik im Nationalsozialismus (Opfergruppen; industrieller Massenmord; Euthanasie)</a:t>
            </a:r>
          </a:p>
          <a:p>
            <a:pPr marL="252095" indent="-252095" algn="just">
              <a:lnSpc>
                <a:spcPts val="1100"/>
              </a:lnSpc>
              <a:spcBef>
                <a:spcPts val="400"/>
              </a:spcBef>
              <a:tabLst>
                <a:tab pos="252095" algn="l"/>
              </a:tabLst>
            </a:pPr>
            <a:endParaRPr lang="de-AT" dirty="0">
              <a:solidFill>
                <a:srgbClr val="000000"/>
              </a:solidFill>
              <a:ea typeface="Times New Roman" panose="02020603050405020304" pitchFamily="18" charset="0"/>
            </a:endParaRPr>
          </a:p>
          <a:p>
            <a:pPr marL="252095" indent="-252095" algn="just">
              <a:lnSpc>
                <a:spcPts val="1100"/>
              </a:lnSpc>
              <a:spcBef>
                <a:spcPts val="400"/>
              </a:spcBef>
              <a:tabLst>
                <a:tab pos="252095" algn="l"/>
              </a:tabLst>
            </a:pPr>
            <a:r>
              <a:rPr lang="de-AT" sz="1800" dirty="0">
                <a:solidFill>
                  <a:srgbClr val="000000"/>
                </a:solidFill>
                <a:effectLst/>
                <a:ea typeface="Times New Roman" panose="02020603050405020304" pitchFamily="18" charset="0"/>
              </a:rPr>
              <a:t>    analysieren und deren historisch-politische Bedeutung für Österreich bis in die Gegenwart beurteilen.</a:t>
            </a:r>
          </a:p>
          <a:p>
            <a:pPr marL="252095" indent="-252095" algn="just">
              <a:lnSpc>
                <a:spcPts val="1100"/>
              </a:lnSpc>
              <a:spcBef>
                <a:spcPts val="400"/>
              </a:spcBef>
              <a:tabLst>
                <a:tab pos="252095" algn="l"/>
              </a:tabLst>
            </a:pPr>
            <a:endParaRPr lang="de-DE" sz="1800" dirty="0">
              <a:solidFill>
                <a:srgbClr val="000000"/>
              </a:solidFill>
              <a:effectLst/>
              <a:ea typeface="Times New Roman" panose="02020603050405020304" pitchFamily="18" charset="0"/>
            </a:endParaRPr>
          </a:p>
          <a:p>
            <a:pPr marL="252095" indent="-252095" algn="just">
              <a:lnSpc>
                <a:spcPts val="1100"/>
              </a:lnSpc>
              <a:spcBef>
                <a:spcPts val="400"/>
              </a:spcBef>
              <a:tabLst>
                <a:tab pos="252095" algn="l"/>
              </a:tabLst>
            </a:pPr>
            <a:r>
              <a:rPr lang="de-AT" sz="1800" dirty="0">
                <a:solidFill>
                  <a:srgbClr val="000000"/>
                </a:solidFill>
                <a:effectLst/>
                <a:ea typeface="Times New Roman" panose="02020603050405020304" pitchFamily="18" charset="0"/>
              </a:rPr>
              <a:t>–	Erfahrungen von Opfern, Täterinnen und Tätern und Mitläufern analysieren und vergleichen;</a:t>
            </a:r>
          </a:p>
          <a:p>
            <a:pPr marL="252095" indent="-252095" algn="just">
              <a:lnSpc>
                <a:spcPts val="1100"/>
              </a:lnSpc>
              <a:spcBef>
                <a:spcPts val="400"/>
              </a:spcBef>
              <a:tabLst>
                <a:tab pos="252095" algn="l"/>
              </a:tabLst>
            </a:pPr>
            <a:endParaRPr lang="de-DE" sz="1800" dirty="0">
              <a:solidFill>
                <a:srgbClr val="000000"/>
              </a:solidFill>
              <a:effectLst/>
              <a:ea typeface="Times New Roman" panose="02020603050405020304" pitchFamily="18" charset="0"/>
            </a:endParaRPr>
          </a:p>
          <a:p>
            <a:pPr marL="252095" indent="-252095" algn="just">
              <a:lnSpc>
                <a:spcPts val="1100"/>
              </a:lnSpc>
              <a:spcBef>
                <a:spcPts val="400"/>
              </a:spcBef>
              <a:tabLst>
                <a:tab pos="252095" algn="l"/>
              </a:tabLst>
            </a:pPr>
            <a:r>
              <a:rPr lang="de-AT" sz="1800" dirty="0">
                <a:solidFill>
                  <a:srgbClr val="000000"/>
                </a:solidFill>
                <a:effectLst/>
                <a:ea typeface="Times New Roman" panose="02020603050405020304" pitchFamily="18" charset="0"/>
              </a:rPr>
              <a:t>–	Den Begriff Genozid definieren, Genozide des 20. und 21. Jahrhunderts an Beispielen vergleichen sowie</a:t>
            </a:r>
          </a:p>
          <a:p>
            <a:pPr marL="252095" indent="-252095" algn="just">
              <a:lnSpc>
                <a:spcPts val="1100"/>
              </a:lnSpc>
              <a:spcBef>
                <a:spcPts val="400"/>
              </a:spcBef>
              <a:tabLst>
                <a:tab pos="252095" algn="l"/>
              </a:tabLst>
            </a:pPr>
            <a:r>
              <a:rPr lang="de-AT" dirty="0">
                <a:solidFill>
                  <a:srgbClr val="000000"/>
                </a:solidFill>
                <a:ea typeface="Times New Roman" panose="02020603050405020304" pitchFamily="18" charset="0"/>
              </a:rPr>
              <a:t>  </a:t>
            </a:r>
          </a:p>
          <a:p>
            <a:pPr marL="252095" indent="-252095" algn="just">
              <a:lnSpc>
                <a:spcPts val="1100"/>
              </a:lnSpc>
              <a:spcBef>
                <a:spcPts val="400"/>
              </a:spcBef>
              <a:tabLst>
                <a:tab pos="252095" algn="l"/>
              </a:tabLst>
            </a:pPr>
            <a:r>
              <a:rPr lang="de-AT" sz="1800" dirty="0">
                <a:solidFill>
                  <a:srgbClr val="000000"/>
                </a:solidFill>
                <a:effectLst/>
                <a:ea typeface="Times New Roman" panose="02020603050405020304" pitchFamily="18" charset="0"/>
              </a:rPr>
              <a:t>    die gesellschaftlichen Folgen herausarbeiten und die Funktionen und Möglichkeiten des Europäischen</a:t>
            </a:r>
          </a:p>
          <a:p>
            <a:pPr marL="252095" indent="-252095" algn="just">
              <a:lnSpc>
                <a:spcPts val="1100"/>
              </a:lnSpc>
              <a:spcBef>
                <a:spcPts val="400"/>
              </a:spcBef>
              <a:tabLst>
                <a:tab pos="252095" algn="l"/>
              </a:tabLst>
            </a:pPr>
            <a:endParaRPr lang="de-AT" dirty="0">
              <a:solidFill>
                <a:srgbClr val="000000"/>
              </a:solidFill>
              <a:ea typeface="Times New Roman" panose="02020603050405020304" pitchFamily="18" charset="0"/>
            </a:endParaRPr>
          </a:p>
          <a:p>
            <a:pPr marL="252095" indent="-252095" algn="just">
              <a:lnSpc>
                <a:spcPts val="1100"/>
              </a:lnSpc>
              <a:spcBef>
                <a:spcPts val="400"/>
              </a:spcBef>
              <a:tabLst>
                <a:tab pos="252095" algn="l"/>
              </a:tabLst>
            </a:pPr>
            <a:r>
              <a:rPr lang="de-AT" sz="1800" dirty="0">
                <a:solidFill>
                  <a:srgbClr val="000000"/>
                </a:solidFill>
                <a:effectLst/>
                <a:ea typeface="Times New Roman" panose="02020603050405020304" pitchFamily="18" charset="0"/>
              </a:rPr>
              <a:t>    Gerichtshofs für Menschenrechte und der UNO damit in Verbindung bringen.</a:t>
            </a:r>
            <a:endParaRPr lang="de-DE" sz="1800" dirty="0">
              <a:solidFill>
                <a:srgbClr val="000000"/>
              </a:solidFill>
              <a:effectLst/>
              <a:ea typeface="Times New Roman" panose="02020603050405020304" pitchFamily="18" charset="0"/>
            </a:endParaRPr>
          </a:p>
        </p:txBody>
      </p:sp>
    </p:spTree>
    <p:extLst>
      <p:ext uri="{BB962C8B-B14F-4D97-AF65-F5344CB8AC3E}">
        <p14:creationId xmlns:p14="http://schemas.microsoft.com/office/powerpoint/2010/main" val="754741532"/>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1520966" y="88756"/>
            <a:ext cx="8363433" cy="523220"/>
          </a:xfrm>
          <a:prstGeom prst="rect">
            <a:avLst/>
          </a:prstGeom>
        </p:spPr>
        <p:txBody>
          <a:bodyPr wrap="square">
            <a:spAutoFit/>
          </a:bodyPr>
          <a:lstStyle/>
          <a:p>
            <a:r>
              <a:rPr lang="de-DE" sz="2800" b="1" dirty="0"/>
              <a:t>Nationalsozialismus in Deutschland  </a:t>
            </a:r>
          </a:p>
        </p:txBody>
      </p:sp>
      <p:sp>
        <p:nvSpPr>
          <p:cNvPr id="9" name="Textfeld 8">
            <a:extLst>
              <a:ext uri="{FF2B5EF4-FFF2-40B4-BE49-F238E27FC236}">
                <a16:creationId xmlns:a16="http://schemas.microsoft.com/office/drawing/2014/main" id="{736EE04D-36A2-4591-824A-E313721CC658}"/>
              </a:ext>
            </a:extLst>
          </p:cNvPr>
          <p:cNvSpPr txBox="1"/>
          <p:nvPr/>
        </p:nvSpPr>
        <p:spPr>
          <a:xfrm>
            <a:off x="1432929" y="1000954"/>
            <a:ext cx="8539505" cy="461665"/>
          </a:xfrm>
          <a:prstGeom prst="rect">
            <a:avLst/>
          </a:prstGeom>
          <a:noFill/>
        </p:spPr>
        <p:txBody>
          <a:bodyPr wrap="square" rtlCol="0">
            <a:spAutoFit/>
          </a:bodyPr>
          <a:lstStyle/>
          <a:p>
            <a:pPr marL="285750" indent="-285750">
              <a:buFont typeface="Arial" charset="0"/>
              <a:buChar char="•"/>
            </a:pPr>
            <a:r>
              <a:rPr lang="de-DE" sz="2400" b="1" dirty="0"/>
              <a:t>Die Gewalt der SA  als Vorstufe zur Machtergreifung </a:t>
            </a:r>
          </a:p>
        </p:txBody>
      </p:sp>
      <p:sp>
        <p:nvSpPr>
          <p:cNvPr id="3" name="Textfeld 2">
            <a:extLst>
              <a:ext uri="{FF2B5EF4-FFF2-40B4-BE49-F238E27FC236}">
                <a16:creationId xmlns:a16="http://schemas.microsoft.com/office/drawing/2014/main" id="{3745EE3F-BC34-B61F-D03B-D9763F378381}"/>
              </a:ext>
            </a:extLst>
          </p:cNvPr>
          <p:cNvSpPr txBox="1"/>
          <p:nvPr/>
        </p:nvSpPr>
        <p:spPr>
          <a:xfrm>
            <a:off x="1301508" y="1973661"/>
            <a:ext cx="8582891" cy="3970318"/>
          </a:xfrm>
          <a:prstGeom prst="rect">
            <a:avLst/>
          </a:prstGeom>
          <a:noFill/>
        </p:spPr>
        <p:txBody>
          <a:bodyPr wrap="square" rtlCol="0">
            <a:spAutoFit/>
          </a:bodyPr>
          <a:lstStyle/>
          <a:p>
            <a:r>
              <a:rPr lang="de-DE" dirty="0"/>
              <a:t>1920 begann die NSDAP einen Saalschutz aufzustellen. Damit wollte man bei eventuellen Prügeleien gewappnet sein.</a:t>
            </a:r>
          </a:p>
          <a:p>
            <a:endParaRPr lang="de-DE" dirty="0"/>
          </a:p>
          <a:p>
            <a:r>
              <a:rPr lang="de-DE" dirty="0"/>
              <a:t>Aus dieser Truppe entstand ab Oktober 1921 die Sturmabteilung (SA), die sich allmählich von einer reinen Schlägertruppe in eine paramilitärische Organisation verwandelte.</a:t>
            </a:r>
          </a:p>
          <a:p>
            <a:r>
              <a:rPr lang="de-DE" dirty="0"/>
              <a:t>Beim “Deutschen Tag“ in Coburg am 14.10.1922 erschien Hitler mit rund 800 SA- Männern , die sich eine Massenschlägerei mit sozialistischen Arbeitern lieferten.</a:t>
            </a:r>
          </a:p>
          <a:p>
            <a:endParaRPr lang="de-DE" dirty="0"/>
          </a:p>
          <a:p>
            <a:r>
              <a:rPr lang="de-DE" dirty="0"/>
              <a:t>Die SA erhielt dabei, ein Muster das sich später fortsetzte, Unterstützung durch die örtlichen Polizeibehörden.</a:t>
            </a:r>
          </a:p>
          <a:p>
            <a:endParaRPr lang="de-DE" dirty="0"/>
          </a:p>
          <a:p>
            <a:r>
              <a:rPr lang="de-DE" dirty="0"/>
              <a:t>Es war die SA,  die unmittelbar nach der Machtergreifung im Jahre 1933, in privaten Folterkellern politische Gegner brutal quälte und ermordete.</a:t>
            </a:r>
          </a:p>
        </p:txBody>
      </p:sp>
      <p:pic>
        <p:nvPicPr>
          <p:cNvPr id="10" name="Picture 4" descr="Zigarettensammelalbum der NSDAP">
            <a:extLst>
              <a:ext uri="{FF2B5EF4-FFF2-40B4-BE49-F238E27FC236}">
                <a16:creationId xmlns:a16="http://schemas.microsoft.com/office/drawing/2014/main" id="{6812C8E1-DDD4-4E66-AF41-7A20E63F3F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2937" y="1178123"/>
            <a:ext cx="2472268" cy="1591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4137323"/>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914399" y="198318"/>
            <a:ext cx="9683263" cy="5386090"/>
          </a:xfrm>
          <a:prstGeom prst="rect">
            <a:avLst/>
          </a:prstGeom>
          <a:noFill/>
        </p:spPr>
        <p:txBody>
          <a:bodyPr wrap="square" rtlCol="0">
            <a:spAutoFit/>
          </a:bodyPr>
          <a:lstStyle/>
          <a:p>
            <a:endParaRPr lang="de-DE" b="1" dirty="0"/>
          </a:p>
          <a:p>
            <a:r>
              <a:rPr lang="de-DE" b="1" dirty="0">
                <a:latin typeface="Arial Narrow" panose="020B0606020202030204" pitchFamily="34" charset="0"/>
              </a:rPr>
              <a:t>                                               </a:t>
            </a:r>
            <a:r>
              <a:rPr lang="de-DE" sz="3600" b="1" dirty="0">
                <a:latin typeface="+mj-lt"/>
              </a:rPr>
              <a:t>Faschismus </a:t>
            </a:r>
          </a:p>
          <a:p>
            <a:pPr marL="457200" indent="-457200">
              <a:buFont typeface="Arial" panose="020B0604020202020204" pitchFamily="34" charset="0"/>
              <a:buChar char="•"/>
            </a:pPr>
            <a:r>
              <a:rPr lang="de-DE" sz="2800" b="1" dirty="0">
                <a:latin typeface="+mj-lt"/>
              </a:rPr>
              <a:t>Volksgemeinschaft als Schicksalsgemeinschaft</a:t>
            </a:r>
          </a:p>
          <a:p>
            <a:endParaRPr lang="de-DE" sz="2000" b="1" dirty="0">
              <a:latin typeface="Arial Narrow" panose="020B0606020202030204" pitchFamily="34" charset="0"/>
            </a:endParaRPr>
          </a:p>
          <a:p>
            <a:pPr marL="342900" indent="-342900">
              <a:buFont typeface="Arial" panose="020B0604020202020204" pitchFamily="34" charset="0"/>
              <a:buChar char="•"/>
            </a:pPr>
            <a:r>
              <a:rPr lang="de-DE" sz="2000" b="1" dirty="0">
                <a:latin typeface="Arial Narrow" panose="020B0606020202030204" pitchFamily="34" charset="0"/>
              </a:rPr>
              <a:t> </a:t>
            </a:r>
            <a:r>
              <a:rPr lang="de-DE" sz="2000" b="1" dirty="0">
                <a:latin typeface="+mj-lt"/>
              </a:rPr>
              <a:t>Mussolini als Mann des Volkes </a:t>
            </a:r>
          </a:p>
          <a:p>
            <a:pPr marL="342900" indent="-342900">
              <a:buFont typeface="Arial" panose="020B0604020202020204" pitchFamily="34" charset="0"/>
              <a:buChar char="•"/>
            </a:pPr>
            <a:r>
              <a:rPr lang="de-DE" sz="2000" b="1" dirty="0">
                <a:latin typeface="+mj-lt"/>
              </a:rPr>
              <a:t> Volk opfert für das Vaterland </a:t>
            </a:r>
          </a:p>
          <a:p>
            <a:pPr marL="342900" indent="-342900">
              <a:buFont typeface="Arial" panose="020B0604020202020204" pitchFamily="34" charset="0"/>
              <a:buChar char="•"/>
            </a:pPr>
            <a:r>
              <a:rPr lang="de-DE" sz="2000" b="1" dirty="0">
                <a:latin typeface="+mj-lt"/>
              </a:rPr>
              <a:t> Landgewinnung für das Vaterland </a:t>
            </a:r>
          </a:p>
          <a:p>
            <a:pPr marL="342900" indent="-342900">
              <a:buFont typeface="Wingdings" panose="05000000000000000000" pitchFamily="2" charset="2"/>
              <a:buChar char="§"/>
            </a:pPr>
            <a:endParaRPr lang="de-DE" sz="2000" b="1" dirty="0">
              <a:latin typeface="Arial Narrow" panose="020B0606020202030204" pitchFamily="34" charset="0"/>
            </a:endParaRPr>
          </a:p>
          <a:p>
            <a:endParaRPr lang="de-DE" b="1" dirty="0"/>
          </a:p>
          <a:p>
            <a:r>
              <a:rPr lang="de-DE" b="1" dirty="0"/>
              <a:t> </a:t>
            </a:r>
          </a:p>
          <a:p>
            <a:pPr marL="285750" indent="-285750">
              <a:buFont typeface="Arial" panose="020B0604020202020204" pitchFamily="34" charset="0"/>
              <a:buChar char="•"/>
            </a:pPr>
            <a:endParaRPr lang="de-AT" sz="1600" dirty="0"/>
          </a:p>
          <a:p>
            <a:r>
              <a:rPr lang="de-DE" sz="2000" dirty="0"/>
              <a:t> </a:t>
            </a:r>
            <a:endParaRPr lang="de-AT" sz="2000" dirty="0"/>
          </a:p>
          <a:p>
            <a:pPr marL="285750" indent="-285750">
              <a:buFont typeface="Arial" charset="0"/>
              <a:buChar char="•"/>
            </a:pPr>
            <a:endParaRPr lang="de-DE" dirty="0"/>
          </a:p>
          <a:p>
            <a:pPr marL="285750" indent="-285750">
              <a:buFont typeface="Arial" charset="0"/>
              <a:buChar char="•"/>
            </a:pPr>
            <a:endParaRPr lang="de-DE" dirty="0"/>
          </a:p>
          <a:p>
            <a:pPr marL="285750" indent="-285750">
              <a:buFont typeface="Arial" charset="0"/>
              <a:buChar char="•"/>
            </a:pPr>
            <a:endParaRPr lang="de-DE" dirty="0"/>
          </a:p>
          <a:p>
            <a:endParaRPr lang="de-DE" dirty="0"/>
          </a:p>
          <a:p>
            <a:endParaRPr lang="de-DE" dirty="0"/>
          </a:p>
        </p:txBody>
      </p:sp>
      <p:sp>
        <p:nvSpPr>
          <p:cNvPr id="4" name="Rechteck 3"/>
          <p:cNvSpPr/>
          <p:nvPr/>
        </p:nvSpPr>
        <p:spPr>
          <a:xfrm>
            <a:off x="6386010" y="842705"/>
            <a:ext cx="248786" cy="369332"/>
          </a:xfrm>
          <a:prstGeom prst="rect">
            <a:avLst/>
          </a:prstGeom>
        </p:spPr>
        <p:txBody>
          <a:bodyPr wrap="none">
            <a:spAutoFit/>
          </a:bodyPr>
          <a:lstStyle/>
          <a:p>
            <a:r>
              <a:rPr lang="de-DE" b="1" dirty="0"/>
              <a:t> </a:t>
            </a:r>
          </a:p>
        </p:txBody>
      </p:sp>
      <p:sp>
        <p:nvSpPr>
          <p:cNvPr id="7" name="Textfeld 6">
            <a:extLst>
              <a:ext uri="{FF2B5EF4-FFF2-40B4-BE49-F238E27FC236}">
                <a16:creationId xmlns:a16="http://schemas.microsoft.com/office/drawing/2014/main" id="{C8F84D1E-36F5-45AC-B695-31EC30DD8D87}"/>
              </a:ext>
            </a:extLst>
          </p:cNvPr>
          <p:cNvSpPr txBox="1"/>
          <p:nvPr/>
        </p:nvSpPr>
        <p:spPr>
          <a:xfrm>
            <a:off x="265915" y="6044129"/>
            <a:ext cx="10691446" cy="615553"/>
          </a:xfrm>
          <a:prstGeom prst="rect">
            <a:avLst/>
          </a:prstGeom>
          <a:noFill/>
        </p:spPr>
        <p:txBody>
          <a:bodyPr wrap="square" rtlCol="0">
            <a:spAutoFit/>
          </a:bodyPr>
          <a:lstStyle/>
          <a:p>
            <a:r>
              <a:rPr lang="de-DE" b="1" dirty="0">
                <a:latin typeface="Arial Narrow" panose="020B0606020202030204" pitchFamily="34" charset="0"/>
              </a:rPr>
              <a:t>         </a:t>
            </a:r>
            <a:r>
              <a:rPr lang="de-DE" b="1" dirty="0" err="1">
                <a:latin typeface="Arial Narrow" panose="020B0606020202030204" pitchFamily="34" charset="0"/>
              </a:rPr>
              <a:t>bonifica</a:t>
            </a:r>
            <a:r>
              <a:rPr lang="de-DE" b="1" dirty="0">
                <a:latin typeface="Arial Narrow" panose="020B0606020202030204" pitchFamily="34" charset="0"/>
              </a:rPr>
              <a:t> integrale 1931                                </a:t>
            </a:r>
            <a:r>
              <a:rPr lang="de-DE" b="1" dirty="0" err="1">
                <a:latin typeface="Arial Narrow" panose="020B0606020202030204" pitchFamily="34" charset="0"/>
              </a:rPr>
              <a:t>grane</a:t>
            </a:r>
            <a:r>
              <a:rPr lang="de-DE" b="1" dirty="0">
                <a:latin typeface="Arial Narrow" panose="020B0606020202030204" pitchFamily="34" charset="0"/>
              </a:rPr>
              <a:t> </a:t>
            </a:r>
            <a:r>
              <a:rPr lang="de-DE" b="1" dirty="0" err="1">
                <a:latin typeface="Arial Narrow" panose="020B0606020202030204" pitchFamily="34" charset="0"/>
              </a:rPr>
              <a:t>battaglia</a:t>
            </a:r>
            <a:r>
              <a:rPr lang="de-DE" b="1" dirty="0">
                <a:latin typeface="Arial Narrow" panose="020B0606020202030204" pitchFamily="34" charset="0"/>
              </a:rPr>
              <a:t> 1932                                </a:t>
            </a:r>
            <a:r>
              <a:rPr lang="de-DE" b="1" dirty="0" err="1">
                <a:latin typeface="Arial Narrow" panose="020B0606020202030204" pitchFamily="34" charset="0"/>
              </a:rPr>
              <a:t>ora</a:t>
            </a:r>
            <a:r>
              <a:rPr lang="de-DE" b="1" dirty="0">
                <a:latin typeface="Arial Narrow" panose="020B0606020202030204" pitchFamily="34" charset="0"/>
              </a:rPr>
              <a:t> alla </a:t>
            </a:r>
            <a:r>
              <a:rPr lang="de-DE" b="1" dirty="0" err="1">
                <a:latin typeface="Arial Narrow" panose="020B0606020202030204" pitchFamily="34" charset="0"/>
              </a:rPr>
              <a:t>patria</a:t>
            </a:r>
            <a:r>
              <a:rPr lang="de-DE" b="1" dirty="0">
                <a:latin typeface="Arial Narrow" panose="020B0606020202030204" pitchFamily="34" charset="0"/>
              </a:rPr>
              <a:t> 1935         </a:t>
            </a:r>
          </a:p>
          <a:p>
            <a:endParaRPr lang="de-AT" sz="1600" dirty="0"/>
          </a:p>
        </p:txBody>
      </p:sp>
      <p:pic>
        <p:nvPicPr>
          <p:cNvPr id="11" name="Grafik 10" descr="Ein Bild, das draußen, Person, fütternd, Menge enthält.&#10;&#10;Automatisch generierte Beschreibung">
            <a:extLst>
              <a:ext uri="{FF2B5EF4-FFF2-40B4-BE49-F238E27FC236}">
                <a16:creationId xmlns:a16="http://schemas.microsoft.com/office/drawing/2014/main" id="{1D01FD77-91AB-4D49-9D23-87EF60B961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1523" y="3169428"/>
            <a:ext cx="3868375" cy="2938192"/>
          </a:xfrm>
          <a:prstGeom prst="rect">
            <a:avLst/>
          </a:prstGeom>
        </p:spPr>
      </p:pic>
      <p:pic>
        <p:nvPicPr>
          <p:cNvPr id="13" name="Grafik 12" descr="Ein Bild, das Text, Buch, alt enthält.&#10;&#10;Automatisch generierte Beschreibung">
            <a:extLst>
              <a:ext uri="{FF2B5EF4-FFF2-40B4-BE49-F238E27FC236}">
                <a16:creationId xmlns:a16="http://schemas.microsoft.com/office/drawing/2014/main" id="{DBA50296-52EB-4EEB-835C-04B1F76A59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9898" y="3169428"/>
            <a:ext cx="2290028" cy="2938192"/>
          </a:xfrm>
          <a:prstGeom prst="rect">
            <a:avLst/>
          </a:prstGeom>
        </p:spPr>
      </p:pic>
      <p:pic>
        <p:nvPicPr>
          <p:cNvPr id="5" name="Grafik 4" descr="Ein Bild, das Himmel, draußen, Natur, alt enthält.&#10;&#10;Automatisch generierte Beschreibung">
            <a:extLst>
              <a:ext uri="{FF2B5EF4-FFF2-40B4-BE49-F238E27FC236}">
                <a16:creationId xmlns:a16="http://schemas.microsoft.com/office/drawing/2014/main" id="{E8A048A9-19D6-35B0-5F29-22F8BAE61B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078" y="3169428"/>
            <a:ext cx="3148445" cy="2938192"/>
          </a:xfrm>
          <a:prstGeom prst="rect">
            <a:avLst/>
          </a:prstGeom>
        </p:spPr>
      </p:pic>
    </p:spTree>
    <p:extLst>
      <p:ext uri="{BB962C8B-B14F-4D97-AF65-F5344CB8AC3E}">
        <p14:creationId xmlns:p14="http://schemas.microsoft.com/office/powerpoint/2010/main" val="2949854413"/>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914399" y="198318"/>
            <a:ext cx="8088923" cy="5416868"/>
          </a:xfrm>
          <a:prstGeom prst="rect">
            <a:avLst/>
          </a:prstGeom>
          <a:noFill/>
        </p:spPr>
        <p:txBody>
          <a:bodyPr wrap="square" rtlCol="0">
            <a:spAutoFit/>
          </a:bodyPr>
          <a:lstStyle/>
          <a:p>
            <a:endParaRPr lang="de-DE" b="1" dirty="0"/>
          </a:p>
          <a:p>
            <a:r>
              <a:rPr lang="de-DE" b="1" dirty="0">
                <a:latin typeface="Arial Narrow" panose="020B0606020202030204" pitchFamily="34" charset="0"/>
              </a:rPr>
              <a:t>                                               </a:t>
            </a:r>
            <a:r>
              <a:rPr lang="de-DE" sz="3600" b="1" dirty="0">
                <a:latin typeface="+mj-lt"/>
              </a:rPr>
              <a:t>Faschismus </a:t>
            </a:r>
          </a:p>
          <a:p>
            <a:pPr marL="457200" indent="-457200">
              <a:buFont typeface="Arial" panose="020B0604020202020204" pitchFamily="34" charset="0"/>
              <a:buChar char="•"/>
            </a:pPr>
            <a:r>
              <a:rPr lang="de-DE" sz="2400" b="1" dirty="0">
                <a:latin typeface="+mj-lt"/>
              </a:rPr>
              <a:t>Volksgemeinschaft als Schicksalsgemeinschaft</a:t>
            </a:r>
          </a:p>
          <a:p>
            <a:endParaRPr lang="de-DE" sz="2000" b="1" dirty="0">
              <a:latin typeface="Arial Narrow" panose="020B0606020202030204" pitchFamily="34" charset="0"/>
            </a:endParaRPr>
          </a:p>
          <a:p>
            <a:pPr marL="342900" indent="-342900">
              <a:buFont typeface="Arial" panose="020B0604020202020204" pitchFamily="34" charset="0"/>
              <a:buChar char="•"/>
            </a:pPr>
            <a:r>
              <a:rPr lang="de-DE" sz="2400" b="1" dirty="0">
                <a:latin typeface="Arial Narrow" panose="020B0606020202030204" pitchFamily="34" charset="0"/>
              </a:rPr>
              <a:t> </a:t>
            </a:r>
            <a:r>
              <a:rPr lang="de-DE" b="1" dirty="0">
                <a:latin typeface="+mj-lt"/>
              </a:rPr>
              <a:t>OND (Opera </a:t>
            </a:r>
            <a:r>
              <a:rPr lang="de-DE" b="1" dirty="0" err="1">
                <a:latin typeface="+mj-lt"/>
              </a:rPr>
              <a:t>Nazionale</a:t>
            </a:r>
            <a:r>
              <a:rPr lang="de-DE" b="1" dirty="0">
                <a:latin typeface="+mj-lt"/>
              </a:rPr>
              <a:t> </a:t>
            </a:r>
            <a:r>
              <a:rPr lang="de-DE" b="1" dirty="0" err="1">
                <a:latin typeface="+mj-lt"/>
              </a:rPr>
              <a:t>Dopolavoro</a:t>
            </a:r>
            <a:r>
              <a:rPr lang="de-DE" b="1" dirty="0">
                <a:latin typeface="+mj-lt"/>
              </a:rPr>
              <a:t>) </a:t>
            </a:r>
          </a:p>
          <a:p>
            <a:pPr marL="342900" indent="-342900">
              <a:buFont typeface="Arial" panose="020B0604020202020204" pitchFamily="34" charset="0"/>
              <a:buChar char="•"/>
            </a:pPr>
            <a:r>
              <a:rPr lang="de-DE" sz="1600" b="1" dirty="0">
                <a:latin typeface="+mj-lt"/>
              </a:rPr>
              <a:t>Ihre Gründung fand am 1.5.1925 statt</a:t>
            </a:r>
          </a:p>
          <a:p>
            <a:pPr marL="342900" indent="-342900">
              <a:buFont typeface="Arial" panose="020B0604020202020204" pitchFamily="34" charset="0"/>
              <a:buChar char="•"/>
            </a:pPr>
            <a:r>
              <a:rPr lang="de-DE" sz="1600" b="1" dirty="0">
                <a:latin typeface="+mj-lt"/>
              </a:rPr>
              <a:t>Es gab vielfältige Aufgabenbereiche: </a:t>
            </a:r>
          </a:p>
          <a:p>
            <a:pPr marL="342900" indent="-342900">
              <a:buFont typeface="Arial" panose="020B0604020202020204" pitchFamily="34" charset="0"/>
              <a:buChar char="•"/>
            </a:pPr>
            <a:r>
              <a:rPr lang="de-DE" sz="1600" b="1" dirty="0" err="1">
                <a:latin typeface="+mj-lt"/>
              </a:rPr>
              <a:t>Educatione</a:t>
            </a:r>
            <a:r>
              <a:rPr lang="de-DE" sz="1600" b="1" dirty="0">
                <a:latin typeface="+mj-lt"/>
              </a:rPr>
              <a:t> </a:t>
            </a:r>
            <a:r>
              <a:rPr lang="de-DE" sz="1600" b="1" dirty="0" err="1">
                <a:latin typeface="+mj-lt"/>
              </a:rPr>
              <a:t>artistica</a:t>
            </a:r>
            <a:r>
              <a:rPr lang="de-DE" sz="1600" b="1" dirty="0">
                <a:latin typeface="+mj-lt"/>
              </a:rPr>
              <a:t> (Theater, Musik, Sport, Kino, Rundfunk, Folklore)</a:t>
            </a:r>
          </a:p>
          <a:p>
            <a:pPr marL="342900" indent="-342900">
              <a:buFont typeface="Arial" panose="020B0604020202020204" pitchFamily="34" charset="0"/>
              <a:buChar char="•"/>
            </a:pPr>
            <a:r>
              <a:rPr lang="de-DE" sz="1600" b="1" dirty="0" err="1">
                <a:latin typeface="+mj-lt"/>
              </a:rPr>
              <a:t>Educatione</a:t>
            </a:r>
            <a:r>
              <a:rPr lang="de-DE" sz="1600" b="1" dirty="0">
                <a:latin typeface="+mj-lt"/>
              </a:rPr>
              <a:t> </a:t>
            </a:r>
            <a:r>
              <a:rPr lang="de-DE" sz="1600" b="1" dirty="0" err="1">
                <a:latin typeface="+mj-lt"/>
              </a:rPr>
              <a:t>fisica</a:t>
            </a:r>
            <a:r>
              <a:rPr lang="de-DE" sz="1600" b="1" dirty="0">
                <a:latin typeface="+mj-lt"/>
              </a:rPr>
              <a:t> (Sport, Tourismus)  </a:t>
            </a:r>
          </a:p>
          <a:p>
            <a:pPr marL="342900" indent="-342900">
              <a:buFont typeface="Arial" panose="020B0604020202020204" pitchFamily="34" charset="0"/>
              <a:buChar char="•"/>
            </a:pPr>
            <a:r>
              <a:rPr lang="de-DE" sz="1600" b="1" dirty="0" err="1">
                <a:latin typeface="+mj-lt"/>
              </a:rPr>
              <a:t>Instruzione</a:t>
            </a:r>
            <a:r>
              <a:rPr lang="de-DE" sz="1600" b="1" dirty="0">
                <a:latin typeface="+mj-lt"/>
              </a:rPr>
              <a:t> (Allgemein- und Berufsbildung) und </a:t>
            </a:r>
          </a:p>
          <a:p>
            <a:pPr marL="342900" indent="-342900">
              <a:buFont typeface="Arial" panose="020B0604020202020204" pitchFamily="34" charset="0"/>
              <a:buChar char="•"/>
            </a:pPr>
            <a:r>
              <a:rPr lang="de-DE" sz="1600" b="1" dirty="0" err="1">
                <a:latin typeface="+mj-lt"/>
              </a:rPr>
              <a:t>Assistenza</a:t>
            </a:r>
            <a:r>
              <a:rPr lang="de-DE" sz="1600" b="1" dirty="0">
                <a:latin typeface="+mj-lt"/>
              </a:rPr>
              <a:t> (soziale Fürsorge, Gesundheitsvorsorge)</a:t>
            </a:r>
          </a:p>
          <a:p>
            <a:pPr marL="342900" indent="-342900">
              <a:buFont typeface="Arial" panose="020B0604020202020204" pitchFamily="34" charset="0"/>
              <a:buChar char="•"/>
            </a:pPr>
            <a:endParaRPr lang="de-DE" sz="1600" b="1" dirty="0">
              <a:latin typeface="+mj-lt"/>
            </a:endParaRPr>
          </a:p>
          <a:p>
            <a:pPr marL="342900" indent="-342900">
              <a:buFont typeface="Arial" panose="020B0604020202020204" pitchFamily="34" charset="0"/>
              <a:buChar char="•"/>
            </a:pPr>
            <a:r>
              <a:rPr lang="de-DE" sz="1600" b="1" dirty="0">
                <a:latin typeface="+mj-lt"/>
              </a:rPr>
              <a:t>Hintergrund: Am 30.4.1927 wurde mit dem Gesetz zur “Carta del Lavoro“ der korporative Staat eingeführt. </a:t>
            </a:r>
          </a:p>
          <a:p>
            <a:pPr marL="342900" indent="-342900">
              <a:buFont typeface="Arial" panose="020B0604020202020204" pitchFamily="34" charset="0"/>
              <a:buChar char="•"/>
            </a:pPr>
            <a:r>
              <a:rPr lang="de-DE" sz="1600" b="1" dirty="0">
                <a:latin typeface="+mj-lt"/>
              </a:rPr>
              <a:t>Der sollte eine Kooperation zwischen den Klassen schaffen. </a:t>
            </a:r>
          </a:p>
          <a:p>
            <a:pPr marL="342900" indent="-342900">
              <a:buFont typeface="Arial" panose="020B0604020202020204" pitchFamily="34" charset="0"/>
              <a:buChar char="•"/>
            </a:pPr>
            <a:r>
              <a:rPr lang="de-DE" sz="1600" b="1" dirty="0">
                <a:latin typeface="+mj-lt"/>
              </a:rPr>
              <a:t>In Wirklichkeit wurde ein hierarchisch gegliedertes Verbandswesen geschaffen zugunsten der Unternehmerverbände. </a:t>
            </a:r>
          </a:p>
          <a:p>
            <a:pPr marL="342900" indent="-342900">
              <a:buFont typeface="Arial" panose="020B0604020202020204" pitchFamily="34" charset="0"/>
              <a:buChar char="•"/>
            </a:pPr>
            <a:r>
              <a:rPr lang="de-DE" sz="1600" b="1" dirty="0">
                <a:latin typeface="+mj-lt"/>
              </a:rPr>
              <a:t>Es gab nunmehr ein Streikverbot, verstaatlichte Tarifverhandlungen,  Arbeitsgerichte und eine faschistische Einheitsgewerkschaft</a:t>
            </a:r>
          </a:p>
        </p:txBody>
      </p:sp>
      <p:sp>
        <p:nvSpPr>
          <p:cNvPr id="4" name="Rechteck 3"/>
          <p:cNvSpPr/>
          <p:nvPr/>
        </p:nvSpPr>
        <p:spPr>
          <a:xfrm>
            <a:off x="6386010" y="842705"/>
            <a:ext cx="248786" cy="369332"/>
          </a:xfrm>
          <a:prstGeom prst="rect">
            <a:avLst/>
          </a:prstGeom>
        </p:spPr>
        <p:txBody>
          <a:bodyPr wrap="none">
            <a:spAutoFit/>
          </a:bodyPr>
          <a:lstStyle/>
          <a:p>
            <a:r>
              <a:rPr lang="de-DE" b="1" dirty="0"/>
              <a:t> </a:t>
            </a:r>
          </a:p>
        </p:txBody>
      </p:sp>
      <p:pic>
        <p:nvPicPr>
          <p:cNvPr id="6" name="Grafik 5" descr="Ein Bild, das Text, Person, draußen, Menge enthält.&#10;&#10;Automatisch generierte Beschreibung">
            <a:extLst>
              <a:ext uri="{FF2B5EF4-FFF2-40B4-BE49-F238E27FC236}">
                <a16:creationId xmlns:a16="http://schemas.microsoft.com/office/drawing/2014/main" id="{55F348D6-6FE3-06DF-2B7D-6F222545CF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3322" y="1558416"/>
            <a:ext cx="2635513" cy="2635513"/>
          </a:xfrm>
          <a:prstGeom prst="rect">
            <a:avLst/>
          </a:prstGeom>
        </p:spPr>
      </p:pic>
      <p:sp>
        <p:nvSpPr>
          <p:cNvPr id="8" name="Textfeld 7">
            <a:extLst>
              <a:ext uri="{FF2B5EF4-FFF2-40B4-BE49-F238E27FC236}">
                <a16:creationId xmlns:a16="http://schemas.microsoft.com/office/drawing/2014/main" id="{A1372786-264D-7600-F55F-14DC221E6C08}"/>
              </a:ext>
            </a:extLst>
          </p:cNvPr>
          <p:cNvSpPr txBox="1"/>
          <p:nvPr/>
        </p:nvSpPr>
        <p:spPr>
          <a:xfrm>
            <a:off x="9003322" y="4276357"/>
            <a:ext cx="3245427" cy="276999"/>
          </a:xfrm>
          <a:prstGeom prst="rect">
            <a:avLst/>
          </a:prstGeom>
          <a:noFill/>
        </p:spPr>
        <p:txBody>
          <a:bodyPr wrap="square" rtlCol="0">
            <a:spAutoFit/>
          </a:bodyPr>
          <a:lstStyle/>
          <a:p>
            <a:r>
              <a:rPr lang="de-DE" sz="1200" dirty="0"/>
              <a:t>OND Büro in </a:t>
            </a:r>
            <a:r>
              <a:rPr lang="de-DE" sz="1200" dirty="0" err="1"/>
              <a:t>Eboli</a:t>
            </a:r>
            <a:r>
              <a:rPr lang="de-DE" sz="1200" dirty="0"/>
              <a:t> um 1931</a:t>
            </a:r>
          </a:p>
        </p:txBody>
      </p:sp>
    </p:spTree>
    <p:extLst>
      <p:ext uri="{BB962C8B-B14F-4D97-AF65-F5344CB8AC3E}">
        <p14:creationId xmlns:p14="http://schemas.microsoft.com/office/powerpoint/2010/main" val="2545003085"/>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871071" y="140677"/>
            <a:ext cx="10394806" cy="6801862"/>
          </a:xfrm>
          <a:prstGeom prst="rect">
            <a:avLst/>
          </a:prstGeom>
          <a:noFill/>
        </p:spPr>
        <p:txBody>
          <a:bodyPr wrap="square" rtlCol="0">
            <a:spAutoFit/>
          </a:bodyPr>
          <a:lstStyle/>
          <a:p>
            <a:endParaRPr lang="de-DE" b="1" dirty="0"/>
          </a:p>
          <a:p>
            <a:r>
              <a:rPr lang="de-DE" b="1" dirty="0">
                <a:latin typeface="Arial Narrow" panose="020B0606020202030204" pitchFamily="34" charset="0"/>
              </a:rPr>
              <a:t>                                      </a:t>
            </a:r>
            <a:r>
              <a:rPr lang="de-DE" sz="3600" b="1" dirty="0">
                <a:latin typeface="+mj-lt"/>
              </a:rPr>
              <a:t>Faschismus</a:t>
            </a:r>
          </a:p>
          <a:p>
            <a:endParaRPr lang="de-DE" sz="2400" b="1" dirty="0">
              <a:latin typeface="+mj-lt"/>
            </a:endParaRPr>
          </a:p>
          <a:p>
            <a:pPr marL="285750" indent="-285750">
              <a:buFont typeface="Arial" charset="0"/>
              <a:buChar char="•"/>
            </a:pPr>
            <a:r>
              <a:rPr lang="de-DE" sz="1600" b="1" dirty="0">
                <a:latin typeface="+mj-lt"/>
              </a:rPr>
              <a:t>Der neue Mensch </a:t>
            </a:r>
            <a:r>
              <a:rPr lang="de-DE" sz="1600" b="1" i="1" dirty="0">
                <a:latin typeface="+mj-lt"/>
              </a:rPr>
              <a:t>“</a:t>
            </a:r>
            <a:r>
              <a:rPr lang="de-DE" sz="1600" b="1" i="1" dirty="0" err="1">
                <a:latin typeface="+mj-lt"/>
              </a:rPr>
              <a:t>uomo</a:t>
            </a:r>
            <a:r>
              <a:rPr lang="de-DE" sz="1600" b="1" i="1" dirty="0">
                <a:latin typeface="+mj-lt"/>
              </a:rPr>
              <a:t> </a:t>
            </a:r>
            <a:r>
              <a:rPr lang="de-DE" sz="1600" b="1" i="1" dirty="0" err="1">
                <a:latin typeface="+mj-lt"/>
              </a:rPr>
              <a:t>novo</a:t>
            </a:r>
            <a:r>
              <a:rPr lang="de-DE" sz="1600" b="1" i="1" dirty="0">
                <a:latin typeface="+mj-lt"/>
              </a:rPr>
              <a:t>“ </a:t>
            </a:r>
          </a:p>
          <a:p>
            <a:r>
              <a:rPr lang="de-DE" b="1" dirty="0">
                <a:latin typeface="+mj-lt"/>
              </a:rPr>
              <a:t>    </a:t>
            </a:r>
            <a:r>
              <a:rPr lang="de-DE" sz="1600" b="1" dirty="0">
                <a:latin typeface="+mj-lt"/>
              </a:rPr>
              <a:t>“Wir werden den neuen Italiener schaffen, einen Italiener, der nicht mehr dem gestrigen    </a:t>
            </a:r>
          </a:p>
          <a:p>
            <a:r>
              <a:rPr lang="de-DE" sz="1600" b="1" dirty="0">
                <a:latin typeface="+mj-lt"/>
              </a:rPr>
              <a:t>     ähnelt!“ sagte Mussolini in  einer Rede im Reggio Emilia im Jahre 1926.</a:t>
            </a:r>
          </a:p>
          <a:p>
            <a:endParaRPr lang="de-DE" sz="1600" b="1" dirty="0">
              <a:latin typeface="+mj-lt"/>
            </a:endParaRPr>
          </a:p>
          <a:p>
            <a:r>
              <a:rPr lang="de-DE" sz="1600" b="1" dirty="0">
                <a:latin typeface="+mj-lt"/>
              </a:rPr>
              <a:t>     Der neue Mensch sollte der “Römer der Moderne“ sein.</a:t>
            </a:r>
          </a:p>
          <a:p>
            <a:r>
              <a:rPr lang="de-DE" sz="1600" b="1" dirty="0">
                <a:latin typeface="+mj-lt"/>
              </a:rPr>
              <a:t>     Der neue Mensch sollte sich als ein wehrhafter “Bürgersoldat“ (</a:t>
            </a:r>
            <a:r>
              <a:rPr lang="de-DE" sz="1600" b="1" dirty="0" err="1">
                <a:latin typeface="+mj-lt"/>
              </a:rPr>
              <a:t>cittadino-soldato</a:t>
            </a:r>
            <a:r>
              <a:rPr lang="de-DE" sz="1600" b="1" dirty="0">
                <a:latin typeface="+mj-lt"/>
              </a:rPr>
              <a:t>)</a:t>
            </a:r>
          </a:p>
          <a:p>
            <a:r>
              <a:rPr lang="de-DE" sz="1600" b="1" dirty="0">
                <a:latin typeface="+mj-lt"/>
              </a:rPr>
              <a:t>     präsentieren (entschlossen, hart, unbarmherzig und kampfbereit).</a:t>
            </a:r>
          </a:p>
          <a:p>
            <a:r>
              <a:rPr lang="de-DE" sz="1600" b="1" dirty="0">
                <a:latin typeface="+mj-lt"/>
              </a:rPr>
              <a:t>     Der neue Mensch hatte ein williger Untergebener zu sein. </a:t>
            </a:r>
          </a:p>
          <a:p>
            <a:r>
              <a:rPr lang="de-DE" sz="1600" b="1" dirty="0">
                <a:latin typeface="+mj-lt"/>
              </a:rPr>
              <a:t>     Das Ministerium für Volkskultur (MINCULPOP) hatte die Kontrolle über Presse und Rundfunk. </a:t>
            </a:r>
          </a:p>
          <a:p>
            <a:pPr marL="285750" indent="-285750">
              <a:buFont typeface="Arial" charset="0"/>
              <a:buChar char="•"/>
            </a:pPr>
            <a:endParaRPr lang="de-DE" b="1" dirty="0">
              <a:latin typeface="Arial Narrow" panose="020B0606020202030204" pitchFamily="34" charset="0"/>
            </a:endParaRPr>
          </a:p>
          <a:p>
            <a:r>
              <a:rPr lang="de-DE" sz="1600" b="1" dirty="0">
                <a:latin typeface="Arial Narrow" panose="020B0606020202030204" pitchFamily="34" charset="0"/>
              </a:rPr>
              <a:t>    </a:t>
            </a:r>
          </a:p>
          <a:p>
            <a:endParaRPr lang="de-DE" b="1" dirty="0"/>
          </a:p>
          <a:p>
            <a:r>
              <a:rPr lang="de-DE" b="1" dirty="0"/>
              <a:t> </a:t>
            </a:r>
          </a:p>
          <a:p>
            <a:pPr marL="285750" indent="-285750">
              <a:buFont typeface="Arial" panose="020B0604020202020204" pitchFamily="34" charset="0"/>
              <a:buChar char="•"/>
            </a:pPr>
            <a:endParaRPr lang="de-AT" sz="1600" dirty="0"/>
          </a:p>
          <a:p>
            <a:r>
              <a:rPr lang="de-DE" sz="2000" dirty="0"/>
              <a:t> </a:t>
            </a:r>
            <a:endParaRPr lang="de-AT" sz="2000" dirty="0"/>
          </a:p>
          <a:p>
            <a:pPr marL="285750" indent="-285750">
              <a:buFont typeface="Arial" charset="0"/>
              <a:buChar char="•"/>
            </a:pPr>
            <a:endParaRPr lang="de-DE" dirty="0"/>
          </a:p>
          <a:p>
            <a:pPr marL="285750" indent="-285750">
              <a:buFont typeface="Arial" charset="0"/>
              <a:buChar char="•"/>
            </a:pPr>
            <a:endParaRPr lang="de-DE" dirty="0"/>
          </a:p>
          <a:p>
            <a:pPr marL="285750" indent="-285750">
              <a:buFont typeface="Arial" charset="0"/>
              <a:buChar char="•"/>
            </a:pPr>
            <a:endParaRPr lang="de-DE" dirty="0"/>
          </a:p>
          <a:p>
            <a:endParaRPr lang="de-DE" dirty="0"/>
          </a:p>
          <a:p>
            <a:endParaRPr lang="de-DE" dirty="0"/>
          </a:p>
        </p:txBody>
      </p:sp>
      <p:sp>
        <p:nvSpPr>
          <p:cNvPr id="4" name="Rechteck 3"/>
          <p:cNvSpPr/>
          <p:nvPr/>
        </p:nvSpPr>
        <p:spPr>
          <a:xfrm>
            <a:off x="6386010" y="842705"/>
            <a:ext cx="248786" cy="369332"/>
          </a:xfrm>
          <a:prstGeom prst="rect">
            <a:avLst/>
          </a:prstGeom>
        </p:spPr>
        <p:txBody>
          <a:bodyPr wrap="none">
            <a:spAutoFit/>
          </a:bodyPr>
          <a:lstStyle/>
          <a:p>
            <a:r>
              <a:rPr lang="de-DE" b="1" dirty="0"/>
              <a:t> </a:t>
            </a:r>
          </a:p>
        </p:txBody>
      </p:sp>
      <p:sp>
        <p:nvSpPr>
          <p:cNvPr id="7" name="Textfeld 6">
            <a:extLst>
              <a:ext uri="{FF2B5EF4-FFF2-40B4-BE49-F238E27FC236}">
                <a16:creationId xmlns:a16="http://schemas.microsoft.com/office/drawing/2014/main" id="{C8F84D1E-36F5-45AC-B695-31EC30DD8D87}"/>
              </a:ext>
            </a:extLst>
          </p:cNvPr>
          <p:cNvSpPr txBox="1"/>
          <p:nvPr/>
        </p:nvSpPr>
        <p:spPr>
          <a:xfrm>
            <a:off x="478301" y="6147214"/>
            <a:ext cx="10691446" cy="338554"/>
          </a:xfrm>
          <a:prstGeom prst="rect">
            <a:avLst/>
          </a:prstGeom>
          <a:noFill/>
        </p:spPr>
        <p:txBody>
          <a:bodyPr wrap="square" rtlCol="0">
            <a:spAutoFit/>
          </a:bodyPr>
          <a:lstStyle/>
          <a:p>
            <a:r>
              <a:rPr lang="de-DE" sz="1600" b="1" dirty="0">
                <a:latin typeface="Arial Narrow" panose="020B0606020202030204" pitchFamily="34" charset="0"/>
              </a:rPr>
              <a:t>               </a:t>
            </a:r>
            <a:r>
              <a:rPr lang="de-DE" sz="1200" b="1" dirty="0">
                <a:latin typeface="Arial Narrow" panose="020B0606020202030204" pitchFamily="34" charset="0"/>
              </a:rPr>
              <a:t>Mussolini -Der neue Mensch </a:t>
            </a:r>
            <a:endParaRPr lang="de-AT" sz="1100" b="1" dirty="0">
              <a:latin typeface="Arial Narrow" panose="020B0606020202030204" pitchFamily="34" charset="0"/>
            </a:endParaRPr>
          </a:p>
        </p:txBody>
      </p:sp>
      <p:pic>
        <p:nvPicPr>
          <p:cNvPr id="6150" name="Picture 6" descr="Bildergebnis für Der neue Römer Mussolini ">
            <a:extLst>
              <a:ext uri="{FF2B5EF4-FFF2-40B4-BE49-F238E27FC236}">
                <a16:creationId xmlns:a16="http://schemas.microsoft.com/office/drawing/2014/main" id="{457B8231-3B1C-44DD-AA63-B081D9193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1352" y="3827650"/>
            <a:ext cx="2819400" cy="2228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8974619"/>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914399" y="198318"/>
            <a:ext cx="7782792" cy="7478970"/>
          </a:xfrm>
          <a:prstGeom prst="rect">
            <a:avLst/>
          </a:prstGeom>
          <a:noFill/>
        </p:spPr>
        <p:txBody>
          <a:bodyPr wrap="square" rtlCol="0">
            <a:spAutoFit/>
          </a:bodyPr>
          <a:lstStyle/>
          <a:p>
            <a:endParaRPr lang="de-DE" b="1" dirty="0"/>
          </a:p>
          <a:p>
            <a:r>
              <a:rPr lang="de-DE" b="1" dirty="0">
                <a:latin typeface="+mj-lt"/>
              </a:rPr>
              <a:t>                                               </a:t>
            </a:r>
            <a:r>
              <a:rPr lang="de-DE" sz="3600" b="1" dirty="0">
                <a:latin typeface="+mj-lt"/>
              </a:rPr>
              <a:t>Faschismus </a:t>
            </a:r>
          </a:p>
          <a:p>
            <a:endParaRPr lang="de-DE" sz="3600" b="1" dirty="0">
              <a:latin typeface="+mj-lt"/>
            </a:endParaRPr>
          </a:p>
          <a:p>
            <a:r>
              <a:rPr lang="de-DE" sz="2000" b="1" dirty="0">
                <a:latin typeface="+mj-lt"/>
              </a:rPr>
              <a:t>    Volksgemeinschaft als Schicksalsgemeinschaft</a:t>
            </a:r>
          </a:p>
          <a:p>
            <a:pPr marL="342900" indent="-342900">
              <a:buFont typeface="Arial" panose="020B0604020202020204" pitchFamily="34" charset="0"/>
              <a:buChar char="•"/>
            </a:pPr>
            <a:r>
              <a:rPr lang="de-DE" sz="2000" b="1" dirty="0">
                <a:latin typeface="+mj-lt"/>
              </a:rPr>
              <a:t>OND (Opera </a:t>
            </a:r>
            <a:r>
              <a:rPr lang="de-DE" sz="2000" b="1" dirty="0" err="1">
                <a:latin typeface="+mj-lt"/>
              </a:rPr>
              <a:t>Nazionale</a:t>
            </a:r>
            <a:r>
              <a:rPr lang="de-DE" sz="2000" b="1" dirty="0">
                <a:latin typeface="+mj-lt"/>
              </a:rPr>
              <a:t> </a:t>
            </a:r>
            <a:r>
              <a:rPr lang="de-DE" sz="2000" b="1" dirty="0" err="1">
                <a:latin typeface="+mj-lt"/>
              </a:rPr>
              <a:t>Balilla</a:t>
            </a:r>
            <a:r>
              <a:rPr lang="de-DE" sz="2000" b="1" dirty="0">
                <a:latin typeface="+mj-lt"/>
              </a:rPr>
              <a:t>)</a:t>
            </a:r>
          </a:p>
          <a:p>
            <a:pPr marL="342900" indent="-342900">
              <a:buFont typeface="Arial" panose="020B0604020202020204" pitchFamily="34" charset="0"/>
              <a:buChar char="•"/>
            </a:pPr>
            <a:endParaRPr lang="de-DE" sz="2400" b="1" dirty="0">
              <a:latin typeface="+mj-lt"/>
            </a:endParaRPr>
          </a:p>
          <a:p>
            <a:pPr marL="342900" indent="-342900">
              <a:buFont typeface="Arial" panose="020B0604020202020204" pitchFamily="34" charset="0"/>
              <a:buChar char="•"/>
            </a:pPr>
            <a:r>
              <a:rPr lang="de-DE" b="1" dirty="0">
                <a:latin typeface="+mj-lt"/>
              </a:rPr>
              <a:t>Die Gründung fand am 3.4.1926 statt und sollte den “Mythos von der Jugendlichkeit“  des Faschismus festigen.</a:t>
            </a:r>
          </a:p>
          <a:p>
            <a:pPr marL="342900" indent="-342900">
              <a:buFont typeface="Arial" panose="020B0604020202020204" pitchFamily="34" charset="0"/>
              <a:buChar char="•"/>
            </a:pPr>
            <a:endParaRPr lang="de-DE" b="1" dirty="0">
              <a:latin typeface="+mj-lt"/>
            </a:endParaRPr>
          </a:p>
          <a:p>
            <a:pPr marL="342900" indent="-342900">
              <a:buFont typeface="Arial" panose="020B0604020202020204" pitchFamily="34" charset="0"/>
              <a:buChar char="•"/>
            </a:pPr>
            <a:r>
              <a:rPr lang="de-DE" b="1" dirty="0">
                <a:latin typeface="+mj-lt"/>
              </a:rPr>
              <a:t>Die Namensgebung erfolgte nach einem jugendlichen Widerstandkämpfer gegen die Österreicher aus dem 18.Jhd.: </a:t>
            </a:r>
            <a:r>
              <a:rPr lang="de-DE" sz="1600" b="1" dirty="0">
                <a:latin typeface="+mj-lt"/>
              </a:rPr>
              <a:t>Giovanni Battista </a:t>
            </a:r>
            <a:r>
              <a:rPr lang="de-DE" sz="1600" b="1" dirty="0" err="1">
                <a:latin typeface="+mj-lt"/>
              </a:rPr>
              <a:t>Perasso</a:t>
            </a:r>
            <a:endParaRPr lang="de-DE" b="1" dirty="0">
              <a:latin typeface="+mj-lt"/>
            </a:endParaRPr>
          </a:p>
          <a:p>
            <a:r>
              <a:rPr lang="de-DE" b="1" dirty="0">
                <a:latin typeface="+mj-lt"/>
              </a:rPr>
              <a:t> </a:t>
            </a:r>
          </a:p>
          <a:p>
            <a:pPr marL="342900" indent="-342900">
              <a:buFont typeface="Arial" panose="020B0604020202020204" pitchFamily="34" charset="0"/>
              <a:buChar char="•"/>
            </a:pPr>
            <a:r>
              <a:rPr lang="de-DE" b="1" dirty="0">
                <a:latin typeface="+mj-lt"/>
              </a:rPr>
              <a:t>1937 Umwandlung des ONB in GIL (</a:t>
            </a:r>
            <a:r>
              <a:rPr lang="de-DE" b="1" dirty="0" err="1">
                <a:latin typeface="+mj-lt"/>
              </a:rPr>
              <a:t>Gioventu</a:t>
            </a:r>
            <a:r>
              <a:rPr lang="de-DE" b="1" dirty="0">
                <a:latin typeface="+mj-lt"/>
              </a:rPr>
              <a:t> </a:t>
            </a:r>
            <a:r>
              <a:rPr lang="de-DE" b="1" dirty="0" err="1">
                <a:latin typeface="+mj-lt"/>
              </a:rPr>
              <a:t>Italiania</a:t>
            </a:r>
            <a:r>
              <a:rPr lang="de-DE" b="1" dirty="0">
                <a:latin typeface="+mj-lt"/>
              </a:rPr>
              <a:t> del </a:t>
            </a:r>
            <a:r>
              <a:rPr lang="de-DE" b="1" dirty="0" err="1">
                <a:latin typeface="+mj-lt"/>
              </a:rPr>
              <a:t>Littorio</a:t>
            </a:r>
            <a:r>
              <a:rPr lang="de-DE" b="1" dirty="0">
                <a:latin typeface="+mj-lt"/>
              </a:rPr>
              <a:t>)</a:t>
            </a:r>
          </a:p>
          <a:p>
            <a:pPr marL="342900" indent="-342900">
              <a:buFont typeface="Arial" panose="020B0604020202020204" pitchFamily="34" charset="0"/>
              <a:buChar char="•"/>
            </a:pPr>
            <a:endParaRPr lang="de-DE" sz="2000" b="1" dirty="0">
              <a:latin typeface="+mj-lt"/>
            </a:endParaRPr>
          </a:p>
          <a:p>
            <a:endParaRPr lang="de-DE" b="1" dirty="0"/>
          </a:p>
          <a:p>
            <a:r>
              <a:rPr lang="de-DE" b="1" dirty="0"/>
              <a:t> </a:t>
            </a:r>
          </a:p>
          <a:p>
            <a:pPr marL="285750" indent="-285750">
              <a:buFont typeface="Arial" panose="020B0604020202020204" pitchFamily="34" charset="0"/>
              <a:buChar char="•"/>
            </a:pPr>
            <a:endParaRPr lang="de-AT" sz="1600" dirty="0"/>
          </a:p>
          <a:p>
            <a:r>
              <a:rPr lang="de-DE" sz="2000" dirty="0"/>
              <a:t> </a:t>
            </a:r>
            <a:endParaRPr lang="de-AT" sz="2000" dirty="0"/>
          </a:p>
          <a:p>
            <a:pPr marL="285750" indent="-285750">
              <a:buFont typeface="Arial" charset="0"/>
              <a:buChar char="•"/>
            </a:pPr>
            <a:endParaRPr lang="de-DE" dirty="0"/>
          </a:p>
          <a:p>
            <a:pPr marL="285750" indent="-285750">
              <a:buFont typeface="Arial" charset="0"/>
              <a:buChar char="•"/>
            </a:pPr>
            <a:endParaRPr lang="de-DE" dirty="0"/>
          </a:p>
          <a:p>
            <a:pPr marL="285750" indent="-285750">
              <a:buFont typeface="Arial" charset="0"/>
              <a:buChar char="•"/>
            </a:pPr>
            <a:endParaRPr lang="de-DE" dirty="0"/>
          </a:p>
          <a:p>
            <a:endParaRPr lang="de-DE" dirty="0"/>
          </a:p>
          <a:p>
            <a:endParaRPr lang="de-DE" dirty="0"/>
          </a:p>
        </p:txBody>
      </p:sp>
      <p:sp>
        <p:nvSpPr>
          <p:cNvPr id="4" name="Rechteck 3"/>
          <p:cNvSpPr/>
          <p:nvPr/>
        </p:nvSpPr>
        <p:spPr>
          <a:xfrm>
            <a:off x="6386010" y="842705"/>
            <a:ext cx="248786" cy="369332"/>
          </a:xfrm>
          <a:prstGeom prst="rect">
            <a:avLst/>
          </a:prstGeom>
        </p:spPr>
        <p:txBody>
          <a:bodyPr wrap="none">
            <a:spAutoFit/>
          </a:bodyPr>
          <a:lstStyle/>
          <a:p>
            <a:r>
              <a:rPr lang="de-DE" b="1" dirty="0"/>
              <a:t> </a:t>
            </a:r>
          </a:p>
        </p:txBody>
      </p:sp>
      <p:pic>
        <p:nvPicPr>
          <p:cNvPr id="5" name="Grafik 4" descr="Ein Bild, das Schuhwerk, Person, Kleidung, draußen enthält.&#10;&#10;Automatisch generierte Beschreibung">
            <a:extLst>
              <a:ext uri="{FF2B5EF4-FFF2-40B4-BE49-F238E27FC236}">
                <a16:creationId xmlns:a16="http://schemas.microsoft.com/office/drawing/2014/main" id="{600FF4EA-3EC7-4C69-B6BB-C43F72E69C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3242" y="1636871"/>
            <a:ext cx="3378386" cy="2807537"/>
          </a:xfrm>
          <a:prstGeom prst="rect">
            <a:avLst/>
          </a:prstGeom>
        </p:spPr>
      </p:pic>
      <p:sp>
        <p:nvSpPr>
          <p:cNvPr id="8" name="Textfeld 7">
            <a:extLst>
              <a:ext uri="{FF2B5EF4-FFF2-40B4-BE49-F238E27FC236}">
                <a16:creationId xmlns:a16="http://schemas.microsoft.com/office/drawing/2014/main" id="{2B1153A2-47FD-4096-8334-40E28EBFF528}"/>
              </a:ext>
            </a:extLst>
          </p:cNvPr>
          <p:cNvSpPr txBox="1"/>
          <p:nvPr/>
        </p:nvSpPr>
        <p:spPr>
          <a:xfrm>
            <a:off x="8583242" y="4529470"/>
            <a:ext cx="2828502" cy="276999"/>
          </a:xfrm>
          <a:prstGeom prst="rect">
            <a:avLst/>
          </a:prstGeom>
          <a:noFill/>
        </p:spPr>
        <p:txBody>
          <a:bodyPr wrap="square" rtlCol="0">
            <a:spAutoFit/>
          </a:bodyPr>
          <a:lstStyle/>
          <a:p>
            <a:r>
              <a:rPr lang="de-DE" sz="1200" dirty="0" err="1"/>
              <a:t>Balilla</a:t>
            </a:r>
            <a:r>
              <a:rPr lang="de-DE" sz="1200" dirty="0"/>
              <a:t> marschiert </a:t>
            </a:r>
          </a:p>
        </p:txBody>
      </p:sp>
    </p:spTree>
    <p:extLst>
      <p:ext uri="{BB962C8B-B14F-4D97-AF65-F5344CB8AC3E}">
        <p14:creationId xmlns:p14="http://schemas.microsoft.com/office/powerpoint/2010/main" val="2111966522"/>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1810089" y="297469"/>
            <a:ext cx="7915802" cy="646331"/>
          </a:xfrm>
          <a:prstGeom prst="rect">
            <a:avLst/>
          </a:prstGeom>
        </p:spPr>
        <p:txBody>
          <a:bodyPr wrap="square">
            <a:spAutoFit/>
          </a:bodyPr>
          <a:lstStyle/>
          <a:p>
            <a:r>
              <a:rPr lang="de-DE" sz="3600" b="1" dirty="0"/>
              <a:t>Nationalsozialismus </a:t>
            </a:r>
          </a:p>
        </p:txBody>
      </p:sp>
      <p:sp>
        <p:nvSpPr>
          <p:cNvPr id="8" name="Textfeld 7">
            <a:extLst>
              <a:ext uri="{FF2B5EF4-FFF2-40B4-BE49-F238E27FC236}">
                <a16:creationId xmlns:a16="http://schemas.microsoft.com/office/drawing/2014/main" id="{CD264D4B-BCC6-462C-9E6A-D203777C96F3}"/>
              </a:ext>
            </a:extLst>
          </p:cNvPr>
          <p:cNvSpPr txBox="1"/>
          <p:nvPr/>
        </p:nvSpPr>
        <p:spPr>
          <a:xfrm>
            <a:off x="1810088" y="1289085"/>
            <a:ext cx="7056784" cy="1477328"/>
          </a:xfrm>
          <a:prstGeom prst="rect">
            <a:avLst/>
          </a:prstGeom>
          <a:noFill/>
        </p:spPr>
        <p:txBody>
          <a:bodyPr wrap="square" rtlCol="0">
            <a:spAutoFit/>
          </a:bodyPr>
          <a:lstStyle/>
          <a:p>
            <a:endParaRPr lang="de-DE" dirty="0"/>
          </a:p>
          <a:p>
            <a:endParaRPr lang="de-DE" dirty="0"/>
          </a:p>
          <a:p>
            <a:pPr marL="285750" indent="-285750">
              <a:buFont typeface="Arial" panose="020B0604020202020204" pitchFamily="34" charset="0"/>
              <a:buChar char="•"/>
            </a:pPr>
            <a:endParaRPr lang="de-DE" dirty="0"/>
          </a:p>
          <a:p>
            <a:endParaRPr lang="de-DE" dirty="0"/>
          </a:p>
          <a:p>
            <a:endParaRPr lang="de-AT" dirty="0"/>
          </a:p>
        </p:txBody>
      </p:sp>
      <p:sp>
        <p:nvSpPr>
          <p:cNvPr id="9" name="Textfeld 8">
            <a:extLst>
              <a:ext uri="{FF2B5EF4-FFF2-40B4-BE49-F238E27FC236}">
                <a16:creationId xmlns:a16="http://schemas.microsoft.com/office/drawing/2014/main" id="{736EE04D-36A2-4591-824A-E313721CC658}"/>
              </a:ext>
            </a:extLst>
          </p:cNvPr>
          <p:cNvSpPr txBox="1"/>
          <p:nvPr/>
        </p:nvSpPr>
        <p:spPr>
          <a:xfrm>
            <a:off x="1919536" y="1196752"/>
            <a:ext cx="5544616" cy="369332"/>
          </a:xfrm>
          <a:prstGeom prst="rect">
            <a:avLst/>
          </a:prstGeom>
          <a:noFill/>
        </p:spPr>
        <p:txBody>
          <a:bodyPr wrap="square" rtlCol="0">
            <a:spAutoFit/>
          </a:bodyPr>
          <a:lstStyle/>
          <a:p>
            <a:endParaRPr lang="de-AT" dirty="0"/>
          </a:p>
        </p:txBody>
      </p:sp>
      <p:pic>
        <p:nvPicPr>
          <p:cNvPr id="10" name="Grafik 9">
            <a:extLst>
              <a:ext uri="{FF2B5EF4-FFF2-40B4-BE49-F238E27FC236}">
                <a16:creationId xmlns:a16="http://schemas.microsoft.com/office/drawing/2014/main" id="{595C6D2B-84C3-43E4-B24E-B9DCF8F79F89}"/>
              </a:ext>
            </a:extLst>
          </p:cNvPr>
          <p:cNvPicPr>
            <a:picLocks noChangeAspect="1"/>
          </p:cNvPicPr>
          <p:nvPr/>
        </p:nvPicPr>
        <p:blipFill>
          <a:blip r:embed="rId2"/>
          <a:stretch>
            <a:fillRect/>
          </a:stretch>
        </p:blipFill>
        <p:spPr>
          <a:xfrm>
            <a:off x="3649882" y="2398905"/>
            <a:ext cx="5541744" cy="1731414"/>
          </a:xfrm>
          <a:prstGeom prst="rect">
            <a:avLst/>
          </a:prstGeom>
        </p:spPr>
      </p:pic>
      <p:sp>
        <p:nvSpPr>
          <p:cNvPr id="11" name="Textfeld 10">
            <a:extLst>
              <a:ext uri="{FF2B5EF4-FFF2-40B4-BE49-F238E27FC236}">
                <a16:creationId xmlns:a16="http://schemas.microsoft.com/office/drawing/2014/main" id="{F13CFE30-A4D0-4583-883A-A61AD4162DC9}"/>
              </a:ext>
            </a:extLst>
          </p:cNvPr>
          <p:cNvSpPr txBox="1"/>
          <p:nvPr/>
        </p:nvSpPr>
        <p:spPr>
          <a:xfrm>
            <a:off x="1631503" y="1284877"/>
            <a:ext cx="8967223" cy="3139321"/>
          </a:xfrm>
          <a:prstGeom prst="rect">
            <a:avLst/>
          </a:prstGeom>
          <a:noFill/>
        </p:spPr>
        <p:txBody>
          <a:bodyPr wrap="square" rtlCol="0">
            <a:spAutoFit/>
          </a:bodyPr>
          <a:lstStyle/>
          <a:p>
            <a:pPr marL="342900" indent="-342900">
              <a:buFont typeface="Wingdings" panose="05000000000000000000" pitchFamily="2" charset="2"/>
              <a:buChar char="§"/>
            </a:pPr>
            <a:r>
              <a:rPr lang="de-DE" sz="2400" b="1" dirty="0"/>
              <a:t>VOLKSGEMEINSCHAFT als Schicksalsgemeinschaft</a:t>
            </a:r>
          </a:p>
          <a:p>
            <a:pPr marL="342900" indent="-342900">
              <a:buFont typeface="Wingdings" panose="05000000000000000000" pitchFamily="2" charset="2"/>
              <a:buChar char="§"/>
            </a:pPr>
            <a:endParaRPr lang="de-DE" sz="2400" dirty="0"/>
          </a:p>
          <a:p>
            <a:pPr marL="342900" indent="-342900">
              <a:buFont typeface="Wingdings" panose="05000000000000000000" pitchFamily="2" charset="2"/>
              <a:buChar char="§"/>
            </a:pPr>
            <a:r>
              <a:rPr lang="de-DE" sz="1600" dirty="0"/>
              <a:t>Klassenübergreifendes Konzeption </a:t>
            </a:r>
          </a:p>
          <a:p>
            <a:pPr marL="342900" indent="-342900">
              <a:buFont typeface="Wingdings" panose="05000000000000000000" pitchFamily="2" charset="2"/>
              <a:buChar char="§"/>
            </a:pPr>
            <a:r>
              <a:rPr lang="de-DE" sz="1600" dirty="0"/>
              <a:t>Integration der Aufstiegs -und Leistungswilligen </a:t>
            </a:r>
          </a:p>
          <a:p>
            <a:pPr marL="342900" indent="-342900">
              <a:buFont typeface="Wingdings" panose="05000000000000000000" pitchFamily="2" charset="2"/>
              <a:buChar char="§"/>
            </a:pPr>
            <a:r>
              <a:rPr lang="de-DE" sz="1600" dirty="0"/>
              <a:t>Gemeinschaft  der “Reinrassigen“</a:t>
            </a:r>
          </a:p>
          <a:p>
            <a:pPr marL="342900" indent="-342900">
              <a:buFont typeface="Wingdings" panose="05000000000000000000" pitchFamily="2" charset="2"/>
              <a:buChar char="§"/>
            </a:pPr>
            <a:r>
              <a:rPr lang="de-DE" sz="1600" dirty="0"/>
              <a:t>Gewaltsamer Ausschluss der “Gemeinschaftsfremden“ </a:t>
            </a:r>
            <a:endParaRPr lang="de-DE" dirty="0"/>
          </a:p>
          <a:p>
            <a:pPr marL="342900" indent="-342900">
              <a:buFont typeface="Wingdings" panose="05000000000000000000" pitchFamily="2" charset="2"/>
              <a:buChar char="§"/>
            </a:pPr>
            <a:r>
              <a:rPr lang="de-DE" sz="1600" dirty="0"/>
              <a:t>Einteilung in NORMALE und NICHTNORMALE</a:t>
            </a:r>
          </a:p>
          <a:p>
            <a:pPr marL="342900" indent="-342900">
              <a:buFont typeface="Wingdings" panose="05000000000000000000" pitchFamily="2" charset="2"/>
              <a:buChar char="§"/>
            </a:pPr>
            <a:r>
              <a:rPr lang="de-DE" sz="1600" dirty="0"/>
              <a:t>Gehorsam gegenüber dem “charismatischen Führer“</a:t>
            </a:r>
          </a:p>
          <a:p>
            <a:pPr marL="342900" indent="-342900">
              <a:buFont typeface="Wingdings" panose="05000000000000000000" pitchFamily="2" charset="2"/>
              <a:buChar char="§"/>
            </a:pPr>
            <a:r>
              <a:rPr lang="de-DE" sz="1600" dirty="0"/>
              <a:t>Nationale Spendenaktion WHW (Winterhilfswerk) unter dem Motto : </a:t>
            </a:r>
          </a:p>
          <a:p>
            <a:r>
              <a:rPr lang="de-DE" sz="1600" dirty="0"/>
              <a:t>     “Nicht spenden, opfern!“</a:t>
            </a:r>
          </a:p>
          <a:p>
            <a:pPr marL="342900" indent="-342900">
              <a:buFont typeface="Wingdings" panose="05000000000000000000" pitchFamily="2" charset="2"/>
              <a:buChar char="§"/>
            </a:pPr>
            <a:r>
              <a:rPr lang="de-DE" sz="1600" dirty="0"/>
              <a:t>Freizeitorganisation KDF (Kraft durch Freude)</a:t>
            </a:r>
            <a:endParaRPr lang="de-DE" dirty="0"/>
          </a:p>
        </p:txBody>
      </p:sp>
      <p:pic>
        <p:nvPicPr>
          <p:cNvPr id="22" name="Grafik 21" descr="Ein Bild, das Text, Buch enthält.&#10;&#10;Automatisch generierte Beschreibung">
            <a:extLst>
              <a:ext uri="{FF2B5EF4-FFF2-40B4-BE49-F238E27FC236}">
                <a16:creationId xmlns:a16="http://schemas.microsoft.com/office/drawing/2014/main" id="{8DDF4553-C3B9-4EC1-B9D3-CCE990BAD7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7855" y="4877851"/>
            <a:ext cx="2381250" cy="1724025"/>
          </a:xfrm>
          <a:prstGeom prst="rect">
            <a:avLst/>
          </a:prstGeom>
        </p:spPr>
      </p:pic>
      <p:pic>
        <p:nvPicPr>
          <p:cNvPr id="6" name="Grafik 5" descr="Ein Bild, das Text, draußen, Schild, alt enthält.&#10;&#10;Automatisch generierte Beschreibung">
            <a:extLst>
              <a:ext uri="{FF2B5EF4-FFF2-40B4-BE49-F238E27FC236}">
                <a16:creationId xmlns:a16="http://schemas.microsoft.com/office/drawing/2014/main" id="{6D718344-33EB-E7A3-F6D3-73FA56209D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7425" y="4542561"/>
            <a:ext cx="1482556" cy="2098868"/>
          </a:xfrm>
          <a:prstGeom prst="rect">
            <a:avLst/>
          </a:prstGeom>
        </p:spPr>
      </p:pic>
      <p:pic>
        <p:nvPicPr>
          <p:cNvPr id="16" name="Grafik 15" descr="Ein Bild, das Boot, draußen, Wasser, Schiff enthält.&#10;&#10;Automatisch generierte Beschreibung">
            <a:extLst>
              <a:ext uri="{FF2B5EF4-FFF2-40B4-BE49-F238E27FC236}">
                <a16:creationId xmlns:a16="http://schemas.microsoft.com/office/drawing/2014/main" id="{29891D52-6886-1103-EC2E-86F4C94325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6979" y="4877851"/>
            <a:ext cx="3214932" cy="1753563"/>
          </a:xfrm>
          <a:prstGeom prst="rect">
            <a:avLst/>
          </a:prstGeom>
        </p:spPr>
      </p:pic>
    </p:spTree>
    <p:extLst>
      <p:ext uri="{BB962C8B-B14F-4D97-AF65-F5344CB8AC3E}">
        <p14:creationId xmlns:p14="http://schemas.microsoft.com/office/powerpoint/2010/main" val="4002963393"/>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3882683" y="297469"/>
            <a:ext cx="4984189" cy="646331"/>
          </a:xfrm>
          <a:prstGeom prst="rect">
            <a:avLst/>
          </a:prstGeom>
        </p:spPr>
        <p:txBody>
          <a:bodyPr wrap="square">
            <a:spAutoFit/>
          </a:bodyPr>
          <a:lstStyle/>
          <a:p>
            <a:r>
              <a:rPr lang="de-DE" sz="3600" b="1" dirty="0"/>
              <a:t>Nationalsozialismus </a:t>
            </a:r>
          </a:p>
        </p:txBody>
      </p:sp>
      <p:sp>
        <p:nvSpPr>
          <p:cNvPr id="8" name="Textfeld 7">
            <a:extLst>
              <a:ext uri="{FF2B5EF4-FFF2-40B4-BE49-F238E27FC236}">
                <a16:creationId xmlns:a16="http://schemas.microsoft.com/office/drawing/2014/main" id="{CD264D4B-BCC6-462C-9E6A-D203777C96F3}"/>
              </a:ext>
            </a:extLst>
          </p:cNvPr>
          <p:cNvSpPr txBox="1"/>
          <p:nvPr/>
        </p:nvSpPr>
        <p:spPr>
          <a:xfrm>
            <a:off x="1810088" y="1289085"/>
            <a:ext cx="7056784" cy="1477328"/>
          </a:xfrm>
          <a:prstGeom prst="rect">
            <a:avLst/>
          </a:prstGeom>
          <a:noFill/>
        </p:spPr>
        <p:txBody>
          <a:bodyPr wrap="square" rtlCol="0">
            <a:spAutoFit/>
          </a:bodyPr>
          <a:lstStyle/>
          <a:p>
            <a:endParaRPr lang="de-DE" dirty="0"/>
          </a:p>
          <a:p>
            <a:endParaRPr lang="de-DE" dirty="0"/>
          </a:p>
          <a:p>
            <a:pPr marL="285750" indent="-285750">
              <a:buFont typeface="Arial" panose="020B0604020202020204" pitchFamily="34" charset="0"/>
              <a:buChar char="•"/>
            </a:pPr>
            <a:endParaRPr lang="de-DE" dirty="0"/>
          </a:p>
          <a:p>
            <a:endParaRPr lang="de-DE" dirty="0"/>
          </a:p>
          <a:p>
            <a:endParaRPr lang="de-AT" dirty="0"/>
          </a:p>
        </p:txBody>
      </p:sp>
      <p:sp>
        <p:nvSpPr>
          <p:cNvPr id="9" name="Textfeld 8">
            <a:extLst>
              <a:ext uri="{FF2B5EF4-FFF2-40B4-BE49-F238E27FC236}">
                <a16:creationId xmlns:a16="http://schemas.microsoft.com/office/drawing/2014/main" id="{736EE04D-36A2-4591-824A-E313721CC658}"/>
              </a:ext>
            </a:extLst>
          </p:cNvPr>
          <p:cNvSpPr txBox="1"/>
          <p:nvPr/>
        </p:nvSpPr>
        <p:spPr>
          <a:xfrm>
            <a:off x="1919536" y="1196752"/>
            <a:ext cx="5544616" cy="369332"/>
          </a:xfrm>
          <a:prstGeom prst="rect">
            <a:avLst/>
          </a:prstGeom>
          <a:noFill/>
        </p:spPr>
        <p:txBody>
          <a:bodyPr wrap="square" rtlCol="0">
            <a:spAutoFit/>
          </a:bodyPr>
          <a:lstStyle/>
          <a:p>
            <a:endParaRPr lang="de-AT" dirty="0"/>
          </a:p>
        </p:txBody>
      </p:sp>
      <p:pic>
        <p:nvPicPr>
          <p:cNvPr id="10" name="Grafik 9">
            <a:extLst>
              <a:ext uri="{FF2B5EF4-FFF2-40B4-BE49-F238E27FC236}">
                <a16:creationId xmlns:a16="http://schemas.microsoft.com/office/drawing/2014/main" id="{595C6D2B-84C3-43E4-B24E-B9DCF8F79F89}"/>
              </a:ext>
            </a:extLst>
          </p:cNvPr>
          <p:cNvPicPr>
            <a:picLocks noChangeAspect="1"/>
          </p:cNvPicPr>
          <p:nvPr/>
        </p:nvPicPr>
        <p:blipFill>
          <a:blip r:embed="rId4"/>
          <a:stretch>
            <a:fillRect/>
          </a:stretch>
        </p:blipFill>
        <p:spPr>
          <a:xfrm>
            <a:off x="3756997" y="2380298"/>
            <a:ext cx="5541744" cy="1731414"/>
          </a:xfrm>
          <a:prstGeom prst="rect">
            <a:avLst/>
          </a:prstGeom>
        </p:spPr>
      </p:pic>
      <p:sp>
        <p:nvSpPr>
          <p:cNvPr id="11" name="Textfeld 10">
            <a:extLst>
              <a:ext uri="{FF2B5EF4-FFF2-40B4-BE49-F238E27FC236}">
                <a16:creationId xmlns:a16="http://schemas.microsoft.com/office/drawing/2014/main" id="{F13CFE30-A4D0-4583-883A-A61AD4162DC9}"/>
              </a:ext>
            </a:extLst>
          </p:cNvPr>
          <p:cNvSpPr txBox="1"/>
          <p:nvPr/>
        </p:nvSpPr>
        <p:spPr>
          <a:xfrm>
            <a:off x="1631504" y="1284877"/>
            <a:ext cx="7706292" cy="3354765"/>
          </a:xfrm>
          <a:prstGeom prst="rect">
            <a:avLst/>
          </a:prstGeom>
          <a:noFill/>
        </p:spPr>
        <p:txBody>
          <a:bodyPr wrap="square" rtlCol="0">
            <a:spAutoFit/>
          </a:bodyPr>
          <a:lstStyle/>
          <a:p>
            <a:pPr marL="457200" indent="-457200">
              <a:buFont typeface="Arial" panose="020B0604020202020204" pitchFamily="34" charset="0"/>
              <a:buChar char="•"/>
            </a:pPr>
            <a:r>
              <a:rPr lang="de-DE" sz="2800" b="1" dirty="0"/>
              <a:t>VOLKSGEMEINSCHAFT</a:t>
            </a:r>
          </a:p>
          <a:p>
            <a:pPr marL="457200" indent="-457200">
              <a:buFont typeface="Arial" panose="020B0604020202020204" pitchFamily="34" charset="0"/>
              <a:buChar char="•"/>
            </a:pPr>
            <a:endParaRPr lang="de-DE" sz="2800" dirty="0"/>
          </a:p>
          <a:p>
            <a:pPr marL="342900" indent="-342900">
              <a:buFont typeface="Arial" panose="020B0604020202020204" pitchFamily="34" charset="0"/>
              <a:buChar char="•"/>
            </a:pPr>
            <a:r>
              <a:rPr lang="de-DE" sz="2400" dirty="0"/>
              <a:t>Mediale Indoktrinierung </a:t>
            </a:r>
            <a:r>
              <a:rPr lang="de-DE" sz="2000" dirty="0"/>
              <a:t>durch den </a:t>
            </a:r>
          </a:p>
          <a:p>
            <a:r>
              <a:rPr lang="de-DE" sz="2000" dirty="0"/>
              <a:t>     billigen Volksempfänge</a:t>
            </a:r>
            <a:r>
              <a:rPr lang="de-DE" dirty="0"/>
              <a:t>r</a:t>
            </a:r>
            <a:endParaRPr lang="de-DE" sz="2000" dirty="0"/>
          </a:p>
          <a:p>
            <a:pPr marL="342900" indent="-342900">
              <a:buFont typeface="Arial" panose="020B0604020202020204" pitchFamily="34" charset="0"/>
              <a:buChar char="•"/>
            </a:pPr>
            <a:endParaRPr lang="de-DE" sz="2000" dirty="0"/>
          </a:p>
          <a:p>
            <a:pPr marL="342900" indent="-342900">
              <a:buFont typeface="Arial" panose="020B0604020202020204" pitchFamily="34" charset="0"/>
              <a:buChar char="•"/>
            </a:pPr>
            <a:r>
              <a:rPr lang="de-DE" sz="2400" dirty="0"/>
              <a:t>Plebiszitäre Sensibilisierung </a:t>
            </a:r>
          </a:p>
          <a:p>
            <a:r>
              <a:rPr lang="de-DE" sz="2000" dirty="0"/>
              <a:t>     Abstimmungen mit erwünschtem bzw. </a:t>
            </a:r>
          </a:p>
          <a:p>
            <a:r>
              <a:rPr lang="de-DE" sz="2000" dirty="0"/>
              <a:t>     erzwungenem Ergebnis als Plebiszit für den “Führer“</a:t>
            </a:r>
            <a:endParaRPr lang="de-DE" sz="2400" dirty="0"/>
          </a:p>
          <a:p>
            <a:pPr marL="342900" indent="-342900">
              <a:buFont typeface="Wingdings" panose="05000000000000000000" pitchFamily="2" charset="2"/>
              <a:buChar char="§"/>
            </a:pPr>
            <a:endParaRPr lang="de-DE" sz="2800" dirty="0"/>
          </a:p>
        </p:txBody>
      </p:sp>
      <p:pic>
        <p:nvPicPr>
          <p:cNvPr id="3" name="Grafik 2" descr="Ein Bild, das Person, drinnen, Boden, Wand enthält.&#10;&#10;Automatisch generierte Beschreibung">
            <a:extLst>
              <a:ext uri="{FF2B5EF4-FFF2-40B4-BE49-F238E27FC236}">
                <a16:creationId xmlns:a16="http://schemas.microsoft.com/office/drawing/2014/main" id="{5BC38A5A-0F4A-4397-AA7A-D90B2419F1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08421" y="3595742"/>
            <a:ext cx="1867841" cy="2264050"/>
          </a:xfrm>
          <a:prstGeom prst="rect">
            <a:avLst/>
          </a:prstGeom>
        </p:spPr>
      </p:pic>
      <p:sp>
        <p:nvSpPr>
          <p:cNvPr id="5" name="Textfeld 4">
            <a:extLst>
              <a:ext uri="{FF2B5EF4-FFF2-40B4-BE49-F238E27FC236}">
                <a16:creationId xmlns:a16="http://schemas.microsoft.com/office/drawing/2014/main" id="{2F0A8783-4FAB-4CE0-9E06-1A3F81350FFE}"/>
              </a:ext>
            </a:extLst>
          </p:cNvPr>
          <p:cNvSpPr txBox="1"/>
          <p:nvPr/>
        </p:nvSpPr>
        <p:spPr>
          <a:xfrm>
            <a:off x="1724892" y="4680876"/>
            <a:ext cx="5985164" cy="646331"/>
          </a:xfrm>
          <a:prstGeom prst="rect">
            <a:avLst/>
          </a:prstGeom>
          <a:noFill/>
        </p:spPr>
        <p:txBody>
          <a:bodyPr wrap="square" rtlCol="0">
            <a:spAutoFit/>
          </a:bodyPr>
          <a:lstStyle/>
          <a:p>
            <a:r>
              <a:rPr lang="de-DE" dirty="0"/>
              <a:t>Der Historiker Ernst Hanisch bezeichnet die Ideologie des NS-Regimes als </a:t>
            </a:r>
            <a:r>
              <a:rPr lang="de-DE" b="1" i="1" dirty="0"/>
              <a:t>“Regressive Modernität“  </a:t>
            </a:r>
            <a:endParaRPr lang="de-AT" b="1" i="1" dirty="0"/>
          </a:p>
        </p:txBody>
      </p:sp>
      <p:pic>
        <p:nvPicPr>
          <p:cNvPr id="6" name="Vorwärts! Nach Osten!">
            <a:hlinkClick r:id="" action="ppaction://media"/>
            <a:extLst>
              <a:ext uri="{FF2B5EF4-FFF2-40B4-BE49-F238E27FC236}">
                <a16:creationId xmlns:a16="http://schemas.microsoft.com/office/drawing/2014/main" id="{B519A54E-780A-430D-B8E4-9D8CDC81FC0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19535" y="5568915"/>
            <a:ext cx="609600" cy="609600"/>
          </a:xfrm>
          <a:prstGeom prst="rect">
            <a:avLst/>
          </a:prstGeom>
        </p:spPr>
      </p:pic>
      <p:sp>
        <p:nvSpPr>
          <p:cNvPr id="7" name="Textfeld 6">
            <a:extLst>
              <a:ext uri="{FF2B5EF4-FFF2-40B4-BE49-F238E27FC236}">
                <a16:creationId xmlns:a16="http://schemas.microsoft.com/office/drawing/2014/main" id="{90B819A4-2624-BAC7-43B9-9F3261C8F337}"/>
              </a:ext>
            </a:extLst>
          </p:cNvPr>
          <p:cNvSpPr txBox="1"/>
          <p:nvPr/>
        </p:nvSpPr>
        <p:spPr>
          <a:xfrm>
            <a:off x="8454954" y="5947682"/>
            <a:ext cx="2921642" cy="461665"/>
          </a:xfrm>
          <a:prstGeom prst="rect">
            <a:avLst/>
          </a:prstGeom>
          <a:noFill/>
        </p:spPr>
        <p:txBody>
          <a:bodyPr wrap="square" rtlCol="0">
            <a:spAutoFit/>
          </a:bodyPr>
          <a:lstStyle/>
          <a:p>
            <a:r>
              <a:rPr lang="de-DE" sz="1200" dirty="0"/>
              <a:t>“Ganz Deutschland hört den Führer“ (Paul Maria Padua)</a:t>
            </a:r>
          </a:p>
        </p:txBody>
      </p:sp>
      <p:pic>
        <p:nvPicPr>
          <p:cNvPr id="2050" name="Picture 2" descr="Bildergebnis für Volksempfänger Werbung">
            <a:extLst>
              <a:ext uri="{FF2B5EF4-FFF2-40B4-BE49-F238E27FC236}">
                <a16:creationId xmlns:a16="http://schemas.microsoft.com/office/drawing/2014/main" id="{8B02005E-FFD1-4A37-AF5B-D991BF4B5C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82460" y="955258"/>
            <a:ext cx="1867840" cy="2568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7893748"/>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35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3462996" y="252403"/>
            <a:ext cx="5040460" cy="646331"/>
          </a:xfrm>
          <a:prstGeom prst="rect">
            <a:avLst/>
          </a:prstGeom>
        </p:spPr>
        <p:txBody>
          <a:bodyPr wrap="square">
            <a:spAutoFit/>
          </a:bodyPr>
          <a:lstStyle/>
          <a:p>
            <a:r>
              <a:rPr lang="de-DE" sz="3600" b="1" dirty="0"/>
              <a:t>Nationalsozialismus </a:t>
            </a:r>
          </a:p>
        </p:txBody>
      </p:sp>
      <p:sp>
        <p:nvSpPr>
          <p:cNvPr id="8" name="Textfeld 7">
            <a:extLst>
              <a:ext uri="{FF2B5EF4-FFF2-40B4-BE49-F238E27FC236}">
                <a16:creationId xmlns:a16="http://schemas.microsoft.com/office/drawing/2014/main" id="{CD264D4B-BCC6-462C-9E6A-D203777C96F3}"/>
              </a:ext>
            </a:extLst>
          </p:cNvPr>
          <p:cNvSpPr txBox="1"/>
          <p:nvPr/>
        </p:nvSpPr>
        <p:spPr>
          <a:xfrm>
            <a:off x="1810088" y="1289085"/>
            <a:ext cx="7056784" cy="1477328"/>
          </a:xfrm>
          <a:prstGeom prst="rect">
            <a:avLst/>
          </a:prstGeom>
          <a:noFill/>
        </p:spPr>
        <p:txBody>
          <a:bodyPr wrap="square" rtlCol="0">
            <a:spAutoFit/>
          </a:bodyPr>
          <a:lstStyle/>
          <a:p>
            <a:endParaRPr lang="de-DE" dirty="0"/>
          </a:p>
          <a:p>
            <a:endParaRPr lang="de-DE" dirty="0"/>
          </a:p>
          <a:p>
            <a:pPr marL="285750" indent="-285750">
              <a:buFont typeface="Arial" panose="020B0604020202020204" pitchFamily="34" charset="0"/>
              <a:buChar char="•"/>
            </a:pPr>
            <a:endParaRPr lang="de-DE" dirty="0"/>
          </a:p>
          <a:p>
            <a:endParaRPr lang="de-DE" dirty="0"/>
          </a:p>
          <a:p>
            <a:endParaRPr lang="de-AT" dirty="0"/>
          </a:p>
        </p:txBody>
      </p:sp>
      <p:sp>
        <p:nvSpPr>
          <p:cNvPr id="9" name="Textfeld 8">
            <a:extLst>
              <a:ext uri="{FF2B5EF4-FFF2-40B4-BE49-F238E27FC236}">
                <a16:creationId xmlns:a16="http://schemas.microsoft.com/office/drawing/2014/main" id="{736EE04D-36A2-4591-824A-E313721CC658}"/>
              </a:ext>
            </a:extLst>
          </p:cNvPr>
          <p:cNvSpPr txBox="1"/>
          <p:nvPr/>
        </p:nvSpPr>
        <p:spPr>
          <a:xfrm>
            <a:off x="1919536" y="1196752"/>
            <a:ext cx="5544616" cy="369332"/>
          </a:xfrm>
          <a:prstGeom prst="rect">
            <a:avLst/>
          </a:prstGeom>
          <a:noFill/>
        </p:spPr>
        <p:txBody>
          <a:bodyPr wrap="square" rtlCol="0">
            <a:spAutoFit/>
          </a:bodyPr>
          <a:lstStyle/>
          <a:p>
            <a:endParaRPr lang="de-AT" dirty="0"/>
          </a:p>
        </p:txBody>
      </p:sp>
      <p:pic>
        <p:nvPicPr>
          <p:cNvPr id="10" name="Grafik 9">
            <a:extLst>
              <a:ext uri="{FF2B5EF4-FFF2-40B4-BE49-F238E27FC236}">
                <a16:creationId xmlns:a16="http://schemas.microsoft.com/office/drawing/2014/main" id="{595C6D2B-84C3-43E4-B24E-B9DCF8F79F89}"/>
              </a:ext>
            </a:extLst>
          </p:cNvPr>
          <p:cNvPicPr>
            <a:picLocks noChangeAspect="1"/>
          </p:cNvPicPr>
          <p:nvPr/>
        </p:nvPicPr>
        <p:blipFill>
          <a:blip r:embed="rId3"/>
          <a:stretch>
            <a:fillRect/>
          </a:stretch>
        </p:blipFill>
        <p:spPr>
          <a:xfrm>
            <a:off x="3649882" y="2398905"/>
            <a:ext cx="5541744" cy="1731414"/>
          </a:xfrm>
          <a:prstGeom prst="rect">
            <a:avLst/>
          </a:prstGeom>
        </p:spPr>
      </p:pic>
      <p:sp>
        <p:nvSpPr>
          <p:cNvPr id="11" name="Textfeld 10">
            <a:extLst>
              <a:ext uri="{FF2B5EF4-FFF2-40B4-BE49-F238E27FC236}">
                <a16:creationId xmlns:a16="http://schemas.microsoft.com/office/drawing/2014/main" id="{F13CFE30-A4D0-4583-883A-A61AD4162DC9}"/>
              </a:ext>
            </a:extLst>
          </p:cNvPr>
          <p:cNvSpPr txBox="1"/>
          <p:nvPr/>
        </p:nvSpPr>
        <p:spPr>
          <a:xfrm>
            <a:off x="1654082" y="986188"/>
            <a:ext cx="8028690" cy="1261884"/>
          </a:xfrm>
          <a:prstGeom prst="rect">
            <a:avLst/>
          </a:prstGeom>
          <a:noFill/>
        </p:spPr>
        <p:txBody>
          <a:bodyPr wrap="square" rtlCol="0">
            <a:spAutoFit/>
          </a:bodyPr>
          <a:lstStyle/>
          <a:p>
            <a:pPr marL="342900" indent="-342900">
              <a:buFont typeface="Wingdings" panose="05000000000000000000" pitchFamily="2" charset="2"/>
              <a:buChar char="§"/>
            </a:pPr>
            <a:r>
              <a:rPr lang="de-DE" sz="2800" b="1" dirty="0"/>
              <a:t>VOLKSGEMEINSCHAFT </a:t>
            </a:r>
          </a:p>
          <a:p>
            <a:pPr marL="342900" indent="-342900">
              <a:buFont typeface="Wingdings" panose="05000000000000000000" pitchFamily="2" charset="2"/>
              <a:buChar char="§"/>
            </a:pPr>
            <a:endParaRPr lang="de-DE" sz="2400" dirty="0"/>
          </a:p>
          <a:p>
            <a:r>
              <a:rPr lang="de-DE" sz="2400" dirty="0"/>
              <a:t>    NS –Staat ist eine BLUT und BODEN  Gemeinschaft </a:t>
            </a:r>
          </a:p>
        </p:txBody>
      </p:sp>
      <p:pic>
        <p:nvPicPr>
          <p:cNvPr id="12" name="Grafik 11" descr="Ein Bild, das Text enthält.&#10;&#10;Automatisch generierte Beschreibung">
            <a:extLst>
              <a:ext uri="{FF2B5EF4-FFF2-40B4-BE49-F238E27FC236}">
                <a16:creationId xmlns:a16="http://schemas.microsoft.com/office/drawing/2014/main" id="{D99B7B24-69A9-5FBC-4762-180171517B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0088" y="2580209"/>
            <a:ext cx="2189543" cy="3185923"/>
          </a:xfrm>
          <a:prstGeom prst="rect">
            <a:avLst/>
          </a:prstGeom>
        </p:spPr>
      </p:pic>
      <p:sp>
        <p:nvSpPr>
          <p:cNvPr id="3" name="Textfeld 2">
            <a:extLst>
              <a:ext uri="{FF2B5EF4-FFF2-40B4-BE49-F238E27FC236}">
                <a16:creationId xmlns:a16="http://schemas.microsoft.com/office/drawing/2014/main" id="{680AA742-FA73-5221-70C3-4F207E65FAF8}"/>
              </a:ext>
            </a:extLst>
          </p:cNvPr>
          <p:cNvSpPr txBox="1"/>
          <p:nvPr/>
        </p:nvSpPr>
        <p:spPr>
          <a:xfrm>
            <a:off x="6267894" y="5962050"/>
            <a:ext cx="2111164" cy="646331"/>
          </a:xfrm>
          <a:prstGeom prst="rect">
            <a:avLst/>
          </a:prstGeom>
          <a:noFill/>
        </p:spPr>
        <p:txBody>
          <a:bodyPr wrap="square" rtlCol="0">
            <a:spAutoFit/>
          </a:bodyPr>
          <a:lstStyle/>
          <a:p>
            <a:r>
              <a:rPr lang="de-DE" sz="1200" dirty="0"/>
              <a:t>Erntedankfest in Ried in der </a:t>
            </a:r>
            <a:r>
              <a:rPr lang="de-DE" sz="1200" dirty="0" err="1"/>
              <a:t>Riedmark</a:t>
            </a:r>
            <a:r>
              <a:rPr lang="de-DE" sz="1200" dirty="0"/>
              <a:t> 1938, Gau Oberdonau</a:t>
            </a:r>
          </a:p>
        </p:txBody>
      </p:sp>
      <p:sp>
        <p:nvSpPr>
          <p:cNvPr id="7" name="Textfeld 6">
            <a:extLst>
              <a:ext uri="{FF2B5EF4-FFF2-40B4-BE49-F238E27FC236}">
                <a16:creationId xmlns:a16="http://schemas.microsoft.com/office/drawing/2014/main" id="{CD3A2873-1980-3DA4-B23B-61022A15DECD}"/>
              </a:ext>
            </a:extLst>
          </p:cNvPr>
          <p:cNvSpPr txBox="1"/>
          <p:nvPr/>
        </p:nvSpPr>
        <p:spPr>
          <a:xfrm>
            <a:off x="1810088" y="5929396"/>
            <a:ext cx="2047416" cy="430887"/>
          </a:xfrm>
          <a:prstGeom prst="rect">
            <a:avLst/>
          </a:prstGeom>
          <a:noFill/>
        </p:spPr>
        <p:txBody>
          <a:bodyPr wrap="square" rtlCol="0">
            <a:spAutoFit/>
          </a:bodyPr>
          <a:lstStyle/>
          <a:p>
            <a:r>
              <a:rPr lang="de-DE" sz="1100" dirty="0"/>
              <a:t>Wolfgang </a:t>
            </a:r>
            <a:r>
              <a:rPr lang="de-DE" sz="1100" dirty="0" err="1"/>
              <a:t>Willrich</a:t>
            </a:r>
            <a:r>
              <a:rPr lang="de-DE" sz="1100" dirty="0"/>
              <a:t> “Deutsches Bauernglück“ 1938</a:t>
            </a:r>
          </a:p>
        </p:txBody>
      </p:sp>
      <p:pic>
        <p:nvPicPr>
          <p:cNvPr id="15" name="Grafik 14" descr="Ein Bild, das Text, Person, draußen, Menge enthält.&#10;&#10;Automatisch generierte Beschreibung">
            <a:extLst>
              <a:ext uri="{FF2B5EF4-FFF2-40B4-BE49-F238E27FC236}">
                <a16:creationId xmlns:a16="http://schemas.microsoft.com/office/drawing/2014/main" id="{72EDF548-B8C3-FF0B-CCD1-255D7FBB49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13913" y="2641772"/>
            <a:ext cx="2189543" cy="3162848"/>
          </a:xfrm>
          <a:prstGeom prst="rect">
            <a:avLst/>
          </a:prstGeom>
        </p:spPr>
      </p:pic>
    </p:spTree>
    <p:extLst>
      <p:ext uri="{BB962C8B-B14F-4D97-AF65-F5344CB8AC3E}">
        <p14:creationId xmlns:p14="http://schemas.microsoft.com/office/powerpoint/2010/main" val="730887477"/>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3826412" y="297469"/>
            <a:ext cx="5040460" cy="646331"/>
          </a:xfrm>
          <a:prstGeom prst="rect">
            <a:avLst/>
          </a:prstGeom>
        </p:spPr>
        <p:txBody>
          <a:bodyPr wrap="square">
            <a:spAutoFit/>
          </a:bodyPr>
          <a:lstStyle/>
          <a:p>
            <a:r>
              <a:rPr lang="de-DE" sz="3600" b="1" dirty="0"/>
              <a:t>Nationalsozialismus </a:t>
            </a:r>
          </a:p>
        </p:txBody>
      </p:sp>
      <p:sp>
        <p:nvSpPr>
          <p:cNvPr id="8" name="Textfeld 7">
            <a:extLst>
              <a:ext uri="{FF2B5EF4-FFF2-40B4-BE49-F238E27FC236}">
                <a16:creationId xmlns:a16="http://schemas.microsoft.com/office/drawing/2014/main" id="{CD264D4B-BCC6-462C-9E6A-D203777C96F3}"/>
              </a:ext>
            </a:extLst>
          </p:cNvPr>
          <p:cNvSpPr txBox="1"/>
          <p:nvPr/>
        </p:nvSpPr>
        <p:spPr>
          <a:xfrm>
            <a:off x="1810088" y="1289085"/>
            <a:ext cx="7056784" cy="1477328"/>
          </a:xfrm>
          <a:prstGeom prst="rect">
            <a:avLst/>
          </a:prstGeom>
          <a:noFill/>
        </p:spPr>
        <p:txBody>
          <a:bodyPr wrap="square" rtlCol="0">
            <a:spAutoFit/>
          </a:bodyPr>
          <a:lstStyle/>
          <a:p>
            <a:endParaRPr lang="de-DE" dirty="0"/>
          </a:p>
          <a:p>
            <a:endParaRPr lang="de-DE" dirty="0"/>
          </a:p>
          <a:p>
            <a:pPr marL="285750" indent="-285750">
              <a:buFont typeface="Arial" panose="020B0604020202020204" pitchFamily="34" charset="0"/>
              <a:buChar char="•"/>
            </a:pPr>
            <a:endParaRPr lang="de-DE" dirty="0"/>
          </a:p>
          <a:p>
            <a:endParaRPr lang="de-DE" dirty="0"/>
          </a:p>
          <a:p>
            <a:endParaRPr lang="de-AT" dirty="0"/>
          </a:p>
        </p:txBody>
      </p:sp>
      <p:sp>
        <p:nvSpPr>
          <p:cNvPr id="9" name="Textfeld 8">
            <a:extLst>
              <a:ext uri="{FF2B5EF4-FFF2-40B4-BE49-F238E27FC236}">
                <a16:creationId xmlns:a16="http://schemas.microsoft.com/office/drawing/2014/main" id="{736EE04D-36A2-4591-824A-E313721CC658}"/>
              </a:ext>
            </a:extLst>
          </p:cNvPr>
          <p:cNvSpPr txBox="1"/>
          <p:nvPr/>
        </p:nvSpPr>
        <p:spPr>
          <a:xfrm>
            <a:off x="1919536" y="1196752"/>
            <a:ext cx="5544616" cy="369332"/>
          </a:xfrm>
          <a:prstGeom prst="rect">
            <a:avLst/>
          </a:prstGeom>
          <a:noFill/>
        </p:spPr>
        <p:txBody>
          <a:bodyPr wrap="square" rtlCol="0">
            <a:spAutoFit/>
          </a:bodyPr>
          <a:lstStyle/>
          <a:p>
            <a:endParaRPr lang="de-AT" dirty="0"/>
          </a:p>
        </p:txBody>
      </p:sp>
      <p:pic>
        <p:nvPicPr>
          <p:cNvPr id="10" name="Grafik 9">
            <a:extLst>
              <a:ext uri="{FF2B5EF4-FFF2-40B4-BE49-F238E27FC236}">
                <a16:creationId xmlns:a16="http://schemas.microsoft.com/office/drawing/2014/main" id="{595C6D2B-84C3-43E4-B24E-B9DCF8F79F89}"/>
              </a:ext>
            </a:extLst>
          </p:cNvPr>
          <p:cNvPicPr>
            <a:picLocks noChangeAspect="1"/>
          </p:cNvPicPr>
          <p:nvPr/>
        </p:nvPicPr>
        <p:blipFill>
          <a:blip r:embed="rId2"/>
          <a:stretch>
            <a:fillRect/>
          </a:stretch>
        </p:blipFill>
        <p:spPr>
          <a:xfrm>
            <a:off x="3649882" y="2398905"/>
            <a:ext cx="5541744" cy="1731414"/>
          </a:xfrm>
          <a:prstGeom prst="rect">
            <a:avLst/>
          </a:prstGeom>
        </p:spPr>
      </p:pic>
      <p:sp>
        <p:nvSpPr>
          <p:cNvPr id="11" name="Textfeld 10">
            <a:extLst>
              <a:ext uri="{FF2B5EF4-FFF2-40B4-BE49-F238E27FC236}">
                <a16:creationId xmlns:a16="http://schemas.microsoft.com/office/drawing/2014/main" id="{F13CFE30-A4D0-4583-883A-A61AD4162DC9}"/>
              </a:ext>
            </a:extLst>
          </p:cNvPr>
          <p:cNvSpPr txBox="1"/>
          <p:nvPr/>
        </p:nvSpPr>
        <p:spPr>
          <a:xfrm>
            <a:off x="1631503" y="1284877"/>
            <a:ext cx="9106401" cy="1384995"/>
          </a:xfrm>
          <a:prstGeom prst="rect">
            <a:avLst/>
          </a:prstGeom>
          <a:noFill/>
        </p:spPr>
        <p:txBody>
          <a:bodyPr wrap="square" rtlCol="0">
            <a:spAutoFit/>
          </a:bodyPr>
          <a:lstStyle/>
          <a:p>
            <a:pPr marL="342900" indent="-342900">
              <a:buFont typeface="Wingdings" panose="05000000000000000000" pitchFamily="2" charset="2"/>
              <a:buChar char="§"/>
            </a:pPr>
            <a:r>
              <a:rPr lang="de-DE" sz="2800" b="1" dirty="0"/>
              <a:t>Volksgemeinschaft als Schicksalsgemeinschaft</a:t>
            </a:r>
          </a:p>
          <a:p>
            <a:pPr marL="342900" indent="-342900">
              <a:buFont typeface="Wingdings" panose="05000000000000000000" pitchFamily="2" charset="2"/>
              <a:buChar char="§"/>
            </a:pPr>
            <a:endParaRPr lang="de-DE" sz="2800" dirty="0"/>
          </a:p>
          <a:p>
            <a:r>
              <a:rPr lang="de-DE" sz="2800" b="1" dirty="0"/>
              <a:t>Die Jugenderziehung  </a:t>
            </a:r>
          </a:p>
        </p:txBody>
      </p:sp>
      <p:sp>
        <p:nvSpPr>
          <p:cNvPr id="3" name="Textfeld 2">
            <a:extLst>
              <a:ext uri="{FF2B5EF4-FFF2-40B4-BE49-F238E27FC236}">
                <a16:creationId xmlns:a16="http://schemas.microsoft.com/office/drawing/2014/main" id="{35353D68-58E7-D901-C719-4BEBE5305112}"/>
              </a:ext>
            </a:extLst>
          </p:cNvPr>
          <p:cNvSpPr txBox="1"/>
          <p:nvPr/>
        </p:nvSpPr>
        <p:spPr>
          <a:xfrm>
            <a:off x="874206" y="5589269"/>
            <a:ext cx="9184194" cy="369332"/>
          </a:xfrm>
          <a:prstGeom prst="rect">
            <a:avLst/>
          </a:prstGeom>
          <a:noFill/>
        </p:spPr>
        <p:txBody>
          <a:bodyPr wrap="square" rtlCol="0">
            <a:spAutoFit/>
          </a:bodyPr>
          <a:lstStyle/>
          <a:p>
            <a:r>
              <a:rPr lang="de-DE" dirty="0"/>
              <a:t>1936 wird die HJ per Gesetz zur einzigen Jugendorganisation in Deutschland  </a:t>
            </a:r>
          </a:p>
        </p:txBody>
      </p:sp>
      <p:sp>
        <p:nvSpPr>
          <p:cNvPr id="6" name="Textfeld 5">
            <a:extLst>
              <a:ext uri="{FF2B5EF4-FFF2-40B4-BE49-F238E27FC236}">
                <a16:creationId xmlns:a16="http://schemas.microsoft.com/office/drawing/2014/main" id="{674599F8-BDE4-FC5F-F5BC-CDDF1DE764DC}"/>
              </a:ext>
            </a:extLst>
          </p:cNvPr>
          <p:cNvSpPr txBox="1"/>
          <p:nvPr/>
        </p:nvSpPr>
        <p:spPr>
          <a:xfrm>
            <a:off x="874207" y="6037911"/>
            <a:ext cx="7908286" cy="369332"/>
          </a:xfrm>
          <a:prstGeom prst="rect">
            <a:avLst/>
          </a:prstGeom>
          <a:noFill/>
        </p:spPr>
        <p:txBody>
          <a:bodyPr wrap="square" rtlCol="0">
            <a:spAutoFit/>
          </a:bodyPr>
          <a:lstStyle/>
          <a:p>
            <a:r>
              <a:rPr lang="de-DE" dirty="0"/>
              <a:t>1939 wird die Mitgliedschaft in der HJ zur Pflicht für alle Jugendliche </a:t>
            </a:r>
          </a:p>
        </p:txBody>
      </p:sp>
      <p:sp>
        <p:nvSpPr>
          <p:cNvPr id="7" name="Textfeld 6">
            <a:extLst>
              <a:ext uri="{FF2B5EF4-FFF2-40B4-BE49-F238E27FC236}">
                <a16:creationId xmlns:a16="http://schemas.microsoft.com/office/drawing/2014/main" id="{64B91726-6692-9858-3AED-41AAFA090EAA}"/>
              </a:ext>
            </a:extLst>
          </p:cNvPr>
          <p:cNvSpPr txBox="1"/>
          <p:nvPr/>
        </p:nvSpPr>
        <p:spPr>
          <a:xfrm>
            <a:off x="874207" y="2843684"/>
            <a:ext cx="4680029" cy="2862322"/>
          </a:xfrm>
          <a:prstGeom prst="rect">
            <a:avLst/>
          </a:prstGeom>
          <a:noFill/>
        </p:spPr>
        <p:txBody>
          <a:bodyPr wrap="square" rtlCol="0">
            <a:spAutoFit/>
          </a:bodyPr>
          <a:lstStyle/>
          <a:p>
            <a:r>
              <a:rPr lang="de-DE" dirty="0"/>
              <a:t>Seit 1933 enge Zusammenarbeit zwischen HJ und ONB</a:t>
            </a:r>
          </a:p>
          <a:p>
            <a:endParaRPr lang="de-DE" dirty="0"/>
          </a:p>
          <a:p>
            <a:r>
              <a:rPr lang="de-DE" dirty="0"/>
              <a:t>1936 Gründung eines “Deutsch-Italienischen Instituts für Jugendführung“ in Rom</a:t>
            </a:r>
          </a:p>
          <a:p>
            <a:endParaRPr lang="de-DE" dirty="0"/>
          </a:p>
          <a:p>
            <a:r>
              <a:rPr lang="de-DE" dirty="0"/>
              <a:t>1941 Gründung eines “Europäischen Jugendverbandes der Faschisten“ in Wien</a:t>
            </a:r>
          </a:p>
          <a:p>
            <a:endParaRPr lang="de-DE" dirty="0"/>
          </a:p>
        </p:txBody>
      </p:sp>
      <p:pic>
        <p:nvPicPr>
          <p:cNvPr id="3074" name="Picture 2" descr="Bildergebnis für HItlerjugend ">
            <a:extLst>
              <a:ext uri="{FF2B5EF4-FFF2-40B4-BE49-F238E27FC236}">
                <a16:creationId xmlns:a16="http://schemas.microsoft.com/office/drawing/2014/main" id="{C90971DE-26D9-46B1-A7F1-634A6CD382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0865" y="2766413"/>
            <a:ext cx="3771900" cy="2228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8774884"/>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3826412" y="297469"/>
            <a:ext cx="5040460" cy="646331"/>
          </a:xfrm>
          <a:prstGeom prst="rect">
            <a:avLst/>
          </a:prstGeom>
        </p:spPr>
        <p:txBody>
          <a:bodyPr wrap="square">
            <a:spAutoFit/>
          </a:bodyPr>
          <a:lstStyle/>
          <a:p>
            <a:r>
              <a:rPr lang="de-DE" sz="3600" b="1" dirty="0"/>
              <a:t>FASCHISMUS </a:t>
            </a:r>
          </a:p>
        </p:txBody>
      </p:sp>
      <p:sp>
        <p:nvSpPr>
          <p:cNvPr id="9" name="Textfeld 8">
            <a:extLst>
              <a:ext uri="{FF2B5EF4-FFF2-40B4-BE49-F238E27FC236}">
                <a16:creationId xmlns:a16="http://schemas.microsoft.com/office/drawing/2014/main" id="{736EE04D-36A2-4591-824A-E313721CC658}"/>
              </a:ext>
            </a:extLst>
          </p:cNvPr>
          <p:cNvSpPr txBox="1"/>
          <p:nvPr/>
        </p:nvSpPr>
        <p:spPr>
          <a:xfrm>
            <a:off x="1919535" y="1196752"/>
            <a:ext cx="8170038" cy="400110"/>
          </a:xfrm>
          <a:prstGeom prst="rect">
            <a:avLst/>
          </a:prstGeom>
          <a:noFill/>
        </p:spPr>
        <p:txBody>
          <a:bodyPr wrap="square" rtlCol="0">
            <a:spAutoFit/>
          </a:bodyPr>
          <a:lstStyle/>
          <a:p>
            <a:r>
              <a:rPr lang="de-AT" dirty="0"/>
              <a:t>…</a:t>
            </a:r>
            <a:r>
              <a:rPr lang="de-AT" sz="2000" b="1" dirty="0"/>
              <a:t>Die Schule als Pflanzstätte der kommenden Generationen</a:t>
            </a:r>
            <a:r>
              <a:rPr lang="de-AT" dirty="0"/>
              <a:t>…</a:t>
            </a:r>
          </a:p>
        </p:txBody>
      </p:sp>
      <p:pic>
        <p:nvPicPr>
          <p:cNvPr id="10" name="Grafik 9">
            <a:extLst>
              <a:ext uri="{FF2B5EF4-FFF2-40B4-BE49-F238E27FC236}">
                <a16:creationId xmlns:a16="http://schemas.microsoft.com/office/drawing/2014/main" id="{595C6D2B-84C3-43E4-B24E-B9DCF8F79F89}"/>
              </a:ext>
            </a:extLst>
          </p:cNvPr>
          <p:cNvPicPr>
            <a:picLocks noChangeAspect="1"/>
          </p:cNvPicPr>
          <p:nvPr/>
        </p:nvPicPr>
        <p:blipFill>
          <a:blip r:embed="rId2"/>
          <a:stretch>
            <a:fillRect/>
          </a:stretch>
        </p:blipFill>
        <p:spPr>
          <a:xfrm>
            <a:off x="3649882" y="2398905"/>
            <a:ext cx="5541744" cy="1731414"/>
          </a:xfrm>
          <a:prstGeom prst="rect">
            <a:avLst/>
          </a:prstGeom>
        </p:spPr>
      </p:pic>
      <p:sp>
        <p:nvSpPr>
          <p:cNvPr id="3" name="Textfeld 2">
            <a:extLst>
              <a:ext uri="{FF2B5EF4-FFF2-40B4-BE49-F238E27FC236}">
                <a16:creationId xmlns:a16="http://schemas.microsoft.com/office/drawing/2014/main" id="{D84F35AB-CF8D-6504-BDF4-7E9E0C5D4597}"/>
              </a:ext>
            </a:extLst>
          </p:cNvPr>
          <p:cNvSpPr txBox="1"/>
          <p:nvPr/>
        </p:nvSpPr>
        <p:spPr>
          <a:xfrm>
            <a:off x="1623527" y="1596862"/>
            <a:ext cx="8466046" cy="5139869"/>
          </a:xfrm>
          <a:prstGeom prst="rect">
            <a:avLst/>
          </a:prstGeom>
          <a:noFill/>
        </p:spPr>
        <p:txBody>
          <a:bodyPr wrap="square" rtlCol="0">
            <a:spAutoFit/>
          </a:bodyPr>
          <a:lstStyle/>
          <a:p>
            <a:endParaRPr lang="de-DE" dirty="0"/>
          </a:p>
          <a:p>
            <a:r>
              <a:rPr lang="de-DE" sz="2000" b="1" dirty="0"/>
              <a:t>Legge </a:t>
            </a:r>
            <a:r>
              <a:rPr lang="de-DE" sz="2000" b="1" dirty="0" err="1"/>
              <a:t>Daneo-Credaro</a:t>
            </a:r>
            <a:r>
              <a:rPr lang="de-DE" sz="2000" b="1" dirty="0"/>
              <a:t> 1911</a:t>
            </a:r>
          </a:p>
          <a:p>
            <a:r>
              <a:rPr lang="de-DE" dirty="0"/>
              <a:t>Die Schule wurde eine Angelegenheit des Staates.</a:t>
            </a:r>
          </a:p>
          <a:p>
            <a:endParaRPr lang="de-DE" dirty="0"/>
          </a:p>
          <a:p>
            <a:r>
              <a:rPr lang="de-DE" sz="2000" b="1" dirty="0"/>
              <a:t>Legge Gentile 1923  (</a:t>
            </a:r>
            <a:r>
              <a:rPr lang="de-DE" sz="2000" b="1" dirty="0" err="1"/>
              <a:t>riforma</a:t>
            </a:r>
            <a:r>
              <a:rPr lang="de-DE" sz="2000" b="1" dirty="0"/>
              <a:t> Gentile)</a:t>
            </a:r>
          </a:p>
          <a:p>
            <a:r>
              <a:rPr lang="de-DE" dirty="0"/>
              <a:t>In diesem Gesetz wurde festgelegt, dass der Staat unter dem Faschismus erster Ausbildner der Jugend zu sein hatte. In der Elementarbildung wurde eine “heitere Schule“ forciert. Die Schüler sollten sich in so genannten </a:t>
            </a:r>
            <a:r>
              <a:rPr lang="de-DE" b="1" dirty="0"/>
              <a:t>“</a:t>
            </a:r>
            <a:r>
              <a:rPr lang="de-DE" b="1" dirty="0" err="1"/>
              <a:t>Diari</a:t>
            </a:r>
            <a:r>
              <a:rPr lang="de-DE" b="1" dirty="0"/>
              <a:t>“ </a:t>
            </a:r>
            <a:r>
              <a:rPr lang="de-DE" dirty="0"/>
              <a:t>selbstständig zu den großen Ereignissen des schulischen Lebens äußern.</a:t>
            </a:r>
          </a:p>
          <a:p>
            <a:r>
              <a:rPr lang="de-DE" dirty="0"/>
              <a:t> </a:t>
            </a:r>
          </a:p>
          <a:p>
            <a:r>
              <a:rPr lang="de-DE" dirty="0"/>
              <a:t>In dieser Zeit wurde auch das berühmte Kinder bzw. Jugendbuch von Carlo </a:t>
            </a:r>
            <a:r>
              <a:rPr lang="de-DE" dirty="0" err="1"/>
              <a:t>Collodi</a:t>
            </a:r>
            <a:r>
              <a:rPr lang="de-DE" dirty="0"/>
              <a:t> “PINOCCHIO“ im Sinn der faschistischen Ideologie umgeschrieben. Sein Titel lautete nunmehr: </a:t>
            </a:r>
            <a:r>
              <a:rPr lang="de-DE" b="1" dirty="0"/>
              <a:t>“Pinocchio in </a:t>
            </a:r>
            <a:r>
              <a:rPr lang="de-DE" b="1" dirty="0" err="1"/>
              <a:t>camicia</a:t>
            </a:r>
            <a:r>
              <a:rPr lang="de-DE" b="1" dirty="0"/>
              <a:t> </a:t>
            </a:r>
            <a:r>
              <a:rPr lang="de-DE" b="1" dirty="0" err="1"/>
              <a:t>nera</a:t>
            </a:r>
            <a:r>
              <a:rPr lang="de-DE" b="1" dirty="0"/>
              <a:t>“</a:t>
            </a:r>
            <a:r>
              <a:rPr lang="de-DE" dirty="0"/>
              <a:t>.</a:t>
            </a:r>
          </a:p>
          <a:p>
            <a:endParaRPr lang="de-DE" dirty="0"/>
          </a:p>
          <a:p>
            <a:r>
              <a:rPr lang="de-DE" dirty="0"/>
              <a:t>Im weiterführenden Schulbereich setzt er aber auf eine elitäre Bevorzugung der Gymnasien. Nur gut situierten Jugendlichen sollte der Besuch des Gymnasiums (</a:t>
            </a:r>
            <a:r>
              <a:rPr lang="de-DE" dirty="0" err="1"/>
              <a:t>liceo</a:t>
            </a:r>
            <a:r>
              <a:rPr lang="de-DE" dirty="0"/>
              <a:t> </a:t>
            </a:r>
            <a:r>
              <a:rPr lang="de-DE" dirty="0" err="1"/>
              <a:t>classico</a:t>
            </a:r>
            <a:r>
              <a:rPr lang="de-DE" dirty="0"/>
              <a:t>) und damit die Hochschulreife möglich sein.</a:t>
            </a:r>
          </a:p>
          <a:p>
            <a:endParaRPr lang="de-DE" dirty="0"/>
          </a:p>
        </p:txBody>
      </p:sp>
    </p:spTree>
    <p:extLst>
      <p:ext uri="{BB962C8B-B14F-4D97-AF65-F5344CB8AC3E}">
        <p14:creationId xmlns:p14="http://schemas.microsoft.com/office/powerpoint/2010/main" val="3164892806"/>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B1DF773E-6CCF-748A-63B8-258FAC12F8D8}"/>
              </a:ext>
            </a:extLst>
          </p:cNvPr>
          <p:cNvSpPr txBox="1"/>
          <p:nvPr/>
        </p:nvSpPr>
        <p:spPr>
          <a:xfrm>
            <a:off x="982140" y="1786270"/>
            <a:ext cx="8534000" cy="31393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de-DE" dirty="0">
              <a:hlinkClick r:id="rId2"/>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e-DE" dirty="0">
                <a:hlinkClick r:id="rId3"/>
              </a:rPr>
              <a:t>einst und heute 4. chronologisch + E-Book (digi4school.at)</a:t>
            </a:r>
            <a:endParaRPr lang="de-DE" dirty="0">
              <a:hlinkClick r:id="rId4"/>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e-DE" dirty="0">
                <a:hlinkClick r:id="rId4"/>
              </a:rPr>
              <a:t>einst und heute 4. chronologisch + E-Book (digi4school.at)</a:t>
            </a:r>
            <a:endParaRPr lang="de-DE" dirty="0"/>
          </a:p>
          <a:p>
            <a:pPr marL="0" marR="0" lvl="0" indent="0" algn="l" defTabSz="457200" rtl="0" eaLnBrk="1" fontAlgn="auto" latinLnBrk="0" hangingPunct="1">
              <a:lnSpc>
                <a:spcPct val="100000"/>
              </a:lnSpc>
              <a:spcBef>
                <a:spcPts val="0"/>
              </a:spcBef>
              <a:spcAft>
                <a:spcPts val="0"/>
              </a:spcAft>
              <a:buClrTx/>
              <a:buSzTx/>
              <a:buFontTx/>
              <a:buNone/>
              <a:tabLst/>
              <a:defRPr/>
            </a:pPr>
            <a:r>
              <a:rPr lang="de-DE" dirty="0">
                <a:hlinkClick r:id="rId5"/>
              </a:rPr>
              <a:t>Zeitbilder 4, Schülerbuch und E-Book (digi4school.at)</a:t>
            </a:r>
            <a:endParaRPr lang="de-DE" dirty="0"/>
          </a:p>
          <a:p>
            <a:pPr marL="0" marR="0" lvl="0" indent="0" algn="l" defTabSz="457200" rtl="0" eaLnBrk="1" fontAlgn="auto" latinLnBrk="0" hangingPunct="1">
              <a:lnSpc>
                <a:spcPct val="100000"/>
              </a:lnSpc>
              <a:spcBef>
                <a:spcPts val="0"/>
              </a:spcBef>
              <a:spcAft>
                <a:spcPts val="0"/>
              </a:spcAft>
              <a:buClrTx/>
              <a:buSzTx/>
              <a:buFontTx/>
              <a:buNone/>
              <a:tabLst/>
              <a:defRPr/>
            </a:pPr>
            <a:r>
              <a:rPr lang="de-DE" dirty="0">
                <a:hlinkClick r:id="rId6"/>
              </a:rPr>
              <a:t>überall Geschichte 4, Schülerbuch und E-Book (digi4school.at)</a:t>
            </a:r>
            <a:endParaRPr lang="de-DE" dirty="0">
              <a:hlinkClick r:id="rId2"/>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e-DE" dirty="0">
                <a:hlinkClick r:id="rId2"/>
              </a:rPr>
              <a:t>https://www.scook.at/produkt/ec4c3d50-b0bf-46e6-825e-a5f56956708f</a:t>
            </a:r>
            <a:endParaRPr lang="de-DE"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3" name="Textfeld 2">
            <a:extLst>
              <a:ext uri="{FF2B5EF4-FFF2-40B4-BE49-F238E27FC236}">
                <a16:creationId xmlns:a16="http://schemas.microsoft.com/office/drawing/2014/main" id="{9BB74DE1-B0A7-4BE4-85C9-77041DE1A48E}"/>
              </a:ext>
            </a:extLst>
          </p:cNvPr>
          <p:cNvSpPr txBox="1"/>
          <p:nvPr/>
        </p:nvSpPr>
        <p:spPr>
          <a:xfrm>
            <a:off x="982140" y="361507"/>
            <a:ext cx="8204390" cy="954107"/>
          </a:xfrm>
          <a:prstGeom prst="rect">
            <a:avLst/>
          </a:prstGeom>
          <a:noFill/>
        </p:spPr>
        <p:txBody>
          <a:bodyPr wrap="square" rtlCol="0">
            <a:spAutoFit/>
          </a:bodyPr>
          <a:lstStyle/>
          <a:p>
            <a:r>
              <a:rPr lang="de-DE" sz="2000" b="1" dirty="0"/>
              <a:t>ERSTE REPUBLIK ÖSTERREICH  </a:t>
            </a:r>
          </a:p>
          <a:p>
            <a:r>
              <a:rPr lang="de-DE" dirty="0"/>
              <a:t>Darstellung in verschiedenen Lehrbüchern</a:t>
            </a:r>
          </a:p>
          <a:p>
            <a:r>
              <a:rPr lang="de-DE" dirty="0"/>
              <a:t>(</a:t>
            </a:r>
            <a:r>
              <a:rPr lang="de-DE" dirty="0" err="1"/>
              <a:t>einst&amp;heute</a:t>
            </a:r>
            <a:r>
              <a:rPr lang="de-DE" dirty="0"/>
              <a:t> 4, Zeitbilder 4, Geschichte überall 4, Mehrfach Geschichte 4)</a:t>
            </a:r>
          </a:p>
        </p:txBody>
      </p:sp>
    </p:spTree>
    <p:extLst>
      <p:ext uri="{BB962C8B-B14F-4D97-AF65-F5344CB8AC3E}">
        <p14:creationId xmlns:p14="http://schemas.microsoft.com/office/powerpoint/2010/main" val="577781814"/>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3826412" y="297469"/>
            <a:ext cx="5040460" cy="646331"/>
          </a:xfrm>
          <a:prstGeom prst="rect">
            <a:avLst/>
          </a:prstGeom>
        </p:spPr>
        <p:txBody>
          <a:bodyPr wrap="square">
            <a:spAutoFit/>
          </a:bodyPr>
          <a:lstStyle/>
          <a:p>
            <a:r>
              <a:rPr lang="de-DE" sz="3600" b="1" dirty="0"/>
              <a:t>FASCHISMUS </a:t>
            </a:r>
          </a:p>
        </p:txBody>
      </p:sp>
      <p:sp>
        <p:nvSpPr>
          <p:cNvPr id="9" name="Textfeld 8">
            <a:extLst>
              <a:ext uri="{FF2B5EF4-FFF2-40B4-BE49-F238E27FC236}">
                <a16:creationId xmlns:a16="http://schemas.microsoft.com/office/drawing/2014/main" id="{736EE04D-36A2-4591-824A-E313721CC658}"/>
              </a:ext>
            </a:extLst>
          </p:cNvPr>
          <p:cNvSpPr txBox="1"/>
          <p:nvPr/>
        </p:nvSpPr>
        <p:spPr>
          <a:xfrm>
            <a:off x="1919535" y="1196752"/>
            <a:ext cx="8170038" cy="400110"/>
          </a:xfrm>
          <a:prstGeom prst="rect">
            <a:avLst/>
          </a:prstGeom>
          <a:noFill/>
        </p:spPr>
        <p:txBody>
          <a:bodyPr wrap="square" rtlCol="0">
            <a:spAutoFit/>
          </a:bodyPr>
          <a:lstStyle/>
          <a:p>
            <a:r>
              <a:rPr lang="de-AT" dirty="0"/>
              <a:t>…</a:t>
            </a:r>
            <a:r>
              <a:rPr lang="de-AT" sz="2000" b="1" dirty="0"/>
              <a:t>Die Schule als Pflanzstätte der kommenden Generationen</a:t>
            </a:r>
            <a:r>
              <a:rPr lang="de-AT" dirty="0"/>
              <a:t>…</a:t>
            </a:r>
          </a:p>
        </p:txBody>
      </p:sp>
      <p:pic>
        <p:nvPicPr>
          <p:cNvPr id="10" name="Grafik 9">
            <a:extLst>
              <a:ext uri="{FF2B5EF4-FFF2-40B4-BE49-F238E27FC236}">
                <a16:creationId xmlns:a16="http://schemas.microsoft.com/office/drawing/2014/main" id="{595C6D2B-84C3-43E4-B24E-B9DCF8F79F89}"/>
              </a:ext>
            </a:extLst>
          </p:cNvPr>
          <p:cNvPicPr>
            <a:picLocks noChangeAspect="1"/>
          </p:cNvPicPr>
          <p:nvPr/>
        </p:nvPicPr>
        <p:blipFill>
          <a:blip r:embed="rId2"/>
          <a:stretch>
            <a:fillRect/>
          </a:stretch>
        </p:blipFill>
        <p:spPr>
          <a:xfrm>
            <a:off x="3649882" y="2398905"/>
            <a:ext cx="5541744" cy="1731414"/>
          </a:xfrm>
          <a:prstGeom prst="rect">
            <a:avLst/>
          </a:prstGeom>
        </p:spPr>
      </p:pic>
      <p:sp>
        <p:nvSpPr>
          <p:cNvPr id="3" name="Textfeld 2">
            <a:extLst>
              <a:ext uri="{FF2B5EF4-FFF2-40B4-BE49-F238E27FC236}">
                <a16:creationId xmlns:a16="http://schemas.microsoft.com/office/drawing/2014/main" id="{D84F35AB-CF8D-6504-BDF4-7E9E0C5D4597}"/>
              </a:ext>
            </a:extLst>
          </p:cNvPr>
          <p:cNvSpPr txBox="1"/>
          <p:nvPr/>
        </p:nvSpPr>
        <p:spPr>
          <a:xfrm>
            <a:off x="1483117" y="1958481"/>
            <a:ext cx="8263556" cy="3477875"/>
          </a:xfrm>
          <a:prstGeom prst="rect">
            <a:avLst/>
          </a:prstGeom>
          <a:noFill/>
        </p:spPr>
        <p:txBody>
          <a:bodyPr wrap="square" rtlCol="0">
            <a:spAutoFit/>
          </a:bodyPr>
          <a:lstStyle/>
          <a:p>
            <a:r>
              <a:rPr lang="de-DE" sz="2000" b="1" dirty="0"/>
              <a:t>Giovanni  GENTILE </a:t>
            </a:r>
          </a:p>
          <a:p>
            <a:endParaRPr lang="de-DE" sz="2000" b="1" dirty="0"/>
          </a:p>
          <a:p>
            <a:r>
              <a:rPr lang="de-DE" dirty="0"/>
              <a:t>Gentile war Bildungsminister im ersten Kabinett MUSSOLINI.</a:t>
            </a:r>
          </a:p>
          <a:p>
            <a:r>
              <a:rPr lang="de-DE" dirty="0"/>
              <a:t>Der </a:t>
            </a:r>
            <a:r>
              <a:rPr lang="de-DE" dirty="0" err="1"/>
              <a:t>Philosphieprofessor</a:t>
            </a:r>
            <a:r>
              <a:rPr lang="de-DE" dirty="0"/>
              <a:t>, er war nicht Mitglied der Faschistischen Partei, galt als Vertreter des Neuidealismus. In seinen Schriften postulierte er den Staat als Absolutum demgegenüber der einzelne Bürger in seinen Rechten zurückzutreten habe.</a:t>
            </a:r>
          </a:p>
          <a:p>
            <a:endParaRPr lang="de-DE" dirty="0"/>
          </a:p>
          <a:p>
            <a:r>
              <a:rPr lang="de-DE" dirty="0"/>
              <a:t>Er zeigte sich als Verächter der reinen Theorie und bewunderte am Faschismus,  dass er mehr zum Handeln als zum Theoretisieren neige.</a:t>
            </a:r>
          </a:p>
          <a:p>
            <a:r>
              <a:rPr lang="de-DE" dirty="0"/>
              <a:t>Später distanzierte er sich vom Regime und lebte in Florenz, wo er am 15.April 1944 von Widerstandkämpfern des CLN ermordet wurde.</a:t>
            </a:r>
          </a:p>
        </p:txBody>
      </p:sp>
      <p:pic>
        <p:nvPicPr>
          <p:cNvPr id="8" name="Grafik 7" descr="Ein Bild, das Mann, Person, Schlips, Anzug enthält.&#10;&#10;Automatisch generierte Beschreibung">
            <a:extLst>
              <a:ext uri="{FF2B5EF4-FFF2-40B4-BE49-F238E27FC236}">
                <a16:creationId xmlns:a16="http://schemas.microsoft.com/office/drawing/2014/main" id="{382D5B26-1D2B-AD68-A916-9EDC1EB091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89573" y="2248926"/>
            <a:ext cx="1610590" cy="2360148"/>
          </a:xfrm>
          <a:prstGeom prst="rect">
            <a:avLst/>
          </a:prstGeom>
        </p:spPr>
      </p:pic>
    </p:spTree>
    <p:extLst>
      <p:ext uri="{BB962C8B-B14F-4D97-AF65-F5344CB8AC3E}">
        <p14:creationId xmlns:p14="http://schemas.microsoft.com/office/powerpoint/2010/main" val="1787506359"/>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3826412" y="297469"/>
            <a:ext cx="5040460" cy="646331"/>
          </a:xfrm>
          <a:prstGeom prst="rect">
            <a:avLst/>
          </a:prstGeom>
        </p:spPr>
        <p:txBody>
          <a:bodyPr wrap="square">
            <a:spAutoFit/>
          </a:bodyPr>
          <a:lstStyle/>
          <a:p>
            <a:r>
              <a:rPr lang="de-DE" sz="3600" b="1" dirty="0"/>
              <a:t>FASCHISMUS </a:t>
            </a:r>
          </a:p>
        </p:txBody>
      </p:sp>
      <p:sp>
        <p:nvSpPr>
          <p:cNvPr id="9" name="Textfeld 8">
            <a:extLst>
              <a:ext uri="{FF2B5EF4-FFF2-40B4-BE49-F238E27FC236}">
                <a16:creationId xmlns:a16="http://schemas.microsoft.com/office/drawing/2014/main" id="{736EE04D-36A2-4591-824A-E313721CC658}"/>
              </a:ext>
            </a:extLst>
          </p:cNvPr>
          <p:cNvSpPr txBox="1"/>
          <p:nvPr/>
        </p:nvSpPr>
        <p:spPr>
          <a:xfrm>
            <a:off x="1919535" y="1196752"/>
            <a:ext cx="8170038" cy="461665"/>
          </a:xfrm>
          <a:prstGeom prst="rect">
            <a:avLst/>
          </a:prstGeom>
          <a:noFill/>
        </p:spPr>
        <p:txBody>
          <a:bodyPr wrap="square" rtlCol="0">
            <a:spAutoFit/>
          </a:bodyPr>
          <a:lstStyle/>
          <a:p>
            <a:r>
              <a:rPr lang="de-AT" sz="2400" b="1" dirty="0"/>
              <a:t>Schulen als Kaderschmiede des neuen Menschen…  </a:t>
            </a:r>
          </a:p>
        </p:txBody>
      </p:sp>
      <p:pic>
        <p:nvPicPr>
          <p:cNvPr id="10" name="Grafik 9">
            <a:extLst>
              <a:ext uri="{FF2B5EF4-FFF2-40B4-BE49-F238E27FC236}">
                <a16:creationId xmlns:a16="http://schemas.microsoft.com/office/drawing/2014/main" id="{595C6D2B-84C3-43E4-B24E-B9DCF8F79F89}"/>
              </a:ext>
            </a:extLst>
          </p:cNvPr>
          <p:cNvPicPr>
            <a:picLocks noChangeAspect="1"/>
          </p:cNvPicPr>
          <p:nvPr/>
        </p:nvPicPr>
        <p:blipFill>
          <a:blip r:embed="rId2"/>
          <a:stretch>
            <a:fillRect/>
          </a:stretch>
        </p:blipFill>
        <p:spPr>
          <a:xfrm>
            <a:off x="3649882" y="2398905"/>
            <a:ext cx="5541744" cy="1731414"/>
          </a:xfrm>
          <a:prstGeom prst="rect">
            <a:avLst/>
          </a:prstGeom>
        </p:spPr>
      </p:pic>
      <p:sp>
        <p:nvSpPr>
          <p:cNvPr id="3" name="Textfeld 2">
            <a:extLst>
              <a:ext uri="{FF2B5EF4-FFF2-40B4-BE49-F238E27FC236}">
                <a16:creationId xmlns:a16="http://schemas.microsoft.com/office/drawing/2014/main" id="{D84F35AB-CF8D-6504-BDF4-7E9E0C5D4597}"/>
              </a:ext>
            </a:extLst>
          </p:cNvPr>
          <p:cNvSpPr txBox="1"/>
          <p:nvPr/>
        </p:nvSpPr>
        <p:spPr>
          <a:xfrm>
            <a:off x="585170" y="1805468"/>
            <a:ext cx="8606456" cy="4524315"/>
          </a:xfrm>
          <a:prstGeom prst="rect">
            <a:avLst/>
          </a:prstGeom>
          <a:noFill/>
        </p:spPr>
        <p:txBody>
          <a:bodyPr wrap="square" rtlCol="0">
            <a:spAutoFit/>
          </a:bodyPr>
          <a:lstStyle/>
          <a:p>
            <a:r>
              <a:rPr lang="de-DE" b="1" dirty="0"/>
              <a:t>1928</a:t>
            </a:r>
            <a:r>
              <a:rPr lang="de-DE" dirty="0"/>
              <a:t> Gründung der </a:t>
            </a:r>
            <a:r>
              <a:rPr lang="de-DE" b="1" dirty="0"/>
              <a:t>Akademie für Leibeserziehung in Rom  “FARNESINA“ </a:t>
            </a:r>
          </a:p>
          <a:p>
            <a:r>
              <a:rPr lang="de-DE" dirty="0"/>
              <a:t>Ausbildung von Erziehern im faschistischen Sinne als erklärtes Ziel.</a:t>
            </a:r>
          </a:p>
          <a:p>
            <a:r>
              <a:rPr lang="de-DE" b="1" dirty="0"/>
              <a:t>Von 1928 bis 1942 </a:t>
            </a:r>
            <a:r>
              <a:rPr lang="de-DE" dirty="0"/>
              <a:t>Gründung von sogenannten </a:t>
            </a:r>
            <a:r>
              <a:rPr lang="de-DE" b="1" dirty="0"/>
              <a:t>COLLEGIEN</a:t>
            </a:r>
            <a:r>
              <a:rPr lang="de-DE" dirty="0"/>
              <a:t>. Ziel war die Schaffung eines “Italieners neuen Typs“: </a:t>
            </a:r>
            <a:r>
              <a:rPr lang="de-DE" b="1" dirty="0"/>
              <a:t>vital, diszipliniert und militärisch </a:t>
            </a:r>
            <a:r>
              <a:rPr lang="de-DE" dirty="0"/>
              <a:t>vorgebildet. </a:t>
            </a:r>
          </a:p>
          <a:p>
            <a:endParaRPr lang="de-DE" dirty="0"/>
          </a:p>
          <a:p>
            <a:r>
              <a:rPr lang="de-DE" dirty="0"/>
              <a:t>Das berühmteste davon war das </a:t>
            </a:r>
            <a:r>
              <a:rPr lang="de-DE" b="1" dirty="0"/>
              <a:t>Collegio </a:t>
            </a:r>
            <a:r>
              <a:rPr lang="de-DE" b="1" dirty="0" err="1"/>
              <a:t>Littorio</a:t>
            </a:r>
            <a:r>
              <a:rPr lang="de-DE" b="1" dirty="0"/>
              <a:t> in Rom</a:t>
            </a:r>
            <a:r>
              <a:rPr lang="de-DE" dirty="0"/>
              <a:t>. </a:t>
            </a:r>
          </a:p>
          <a:p>
            <a:r>
              <a:rPr lang="de-DE" dirty="0"/>
              <a:t>Die </a:t>
            </a:r>
            <a:r>
              <a:rPr lang="de-DE" dirty="0" err="1"/>
              <a:t>Collegien</a:t>
            </a:r>
            <a:r>
              <a:rPr lang="de-DE" dirty="0"/>
              <a:t> waren die Voraussetzung zum späteren Besuch der Akademien.</a:t>
            </a:r>
          </a:p>
          <a:p>
            <a:r>
              <a:rPr lang="de-DE" dirty="0"/>
              <a:t>Die </a:t>
            </a:r>
            <a:r>
              <a:rPr lang="de-DE" b="1" dirty="0"/>
              <a:t>Schüler </a:t>
            </a:r>
            <a:r>
              <a:rPr lang="de-DE" dirty="0"/>
              <a:t>entstammten </a:t>
            </a:r>
            <a:r>
              <a:rPr lang="de-DE" dirty="0" err="1"/>
              <a:t>großteils</a:t>
            </a:r>
            <a:r>
              <a:rPr lang="de-DE" dirty="0"/>
              <a:t> der Oberschicht (Offiziere, höhere Beamte, Rechtsanwälte, Ärzte).</a:t>
            </a:r>
          </a:p>
          <a:p>
            <a:endParaRPr lang="de-DE" dirty="0"/>
          </a:p>
          <a:p>
            <a:r>
              <a:rPr lang="de-DE" dirty="0"/>
              <a:t>Die </a:t>
            </a:r>
            <a:r>
              <a:rPr lang="de-DE" b="1" dirty="0"/>
              <a:t>Erzieher</a:t>
            </a:r>
            <a:r>
              <a:rPr lang="de-DE" dirty="0"/>
              <a:t> mussten die Akademie in Rom absolviert haben. </a:t>
            </a:r>
          </a:p>
          <a:p>
            <a:r>
              <a:rPr lang="de-DE" dirty="0"/>
              <a:t>Die </a:t>
            </a:r>
            <a:r>
              <a:rPr lang="de-DE" b="1" dirty="0"/>
              <a:t>Lehrer</a:t>
            </a:r>
            <a:r>
              <a:rPr lang="de-DE" dirty="0"/>
              <a:t> sollten dem neuen faschistischen Lehrertypus entsprechen: Parteimitglieder, sein, einen Reservestatus bei der Armee besitzen oder Mitglieder der faschistischen Miliz sein.</a:t>
            </a:r>
          </a:p>
          <a:p>
            <a:endParaRPr lang="de-DE" dirty="0"/>
          </a:p>
        </p:txBody>
      </p:sp>
      <p:pic>
        <p:nvPicPr>
          <p:cNvPr id="2" name="Grafik 1">
            <a:extLst>
              <a:ext uri="{FF2B5EF4-FFF2-40B4-BE49-F238E27FC236}">
                <a16:creationId xmlns:a16="http://schemas.microsoft.com/office/drawing/2014/main" id="{417887B3-323B-9305-4960-DA3D4D49FD46}"/>
              </a:ext>
            </a:extLst>
          </p:cNvPr>
          <p:cNvPicPr>
            <a:picLocks noChangeAspect="1"/>
          </p:cNvPicPr>
          <p:nvPr/>
        </p:nvPicPr>
        <p:blipFill>
          <a:blip r:embed="rId3"/>
          <a:stretch>
            <a:fillRect/>
          </a:stretch>
        </p:blipFill>
        <p:spPr>
          <a:xfrm>
            <a:off x="9335950" y="2829056"/>
            <a:ext cx="2647474" cy="2200143"/>
          </a:xfrm>
          <a:prstGeom prst="rect">
            <a:avLst/>
          </a:prstGeom>
        </p:spPr>
      </p:pic>
    </p:spTree>
    <p:extLst>
      <p:ext uri="{BB962C8B-B14F-4D97-AF65-F5344CB8AC3E}">
        <p14:creationId xmlns:p14="http://schemas.microsoft.com/office/powerpoint/2010/main" val="3585349117"/>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3484324" y="193792"/>
            <a:ext cx="5040460" cy="646331"/>
          </a:xfrm>
          <a:prstGeom prst="rect">
            <a:avLst/>
          </a:prstGeom>
        </p:spPr>
        <p:txBody>
          <a:bodyPr wrap="square">
            <a:spAutoFit/>
          </a:bodyPr>
          <a:lstStyle/>
          <a:p>
            <a:r>
              <a:rPr lang="de-DE" sz="3600" b="1" dirty="0"/>
              <a:t>NATIONALSOZIALISMUS </a:t>
            </a:r>
          </a:p>
        </p:txBody>
      </p:sp>
      <p:sp>
        <p:nvSpPr>
          <p:cNvPr id="9" name="Textfeld 8">
            <a:extLst>
              <a:ext uri="{FF2B5EF4-FFF2-40B4-BE49-F238E27FC236}">
                <a16:creationId xmlns:a16="http://schemas.microsoft.com/office/drawing/2014/main" id="{736EE04D-36A2-4591-824A-E313721CC658}"/>
              </a:ext>
            </a:extLst>
          </p:cNvPr>
          <p:cNvSpPr txBox="1"/>
          <p:nvPr/>
        </p:nvSpPr>
        <p:spPr>
          <a:xfrm>
            <a:off x="1805235" y="897615"/>
            <a:ext cx="8170038" cy="400110"/>
          </a:xfrm>
          <a:prstGeom prst="rect">
            <a:avLst/>
          </a:prstGeom>
          <a:noFill/>
        </p:spPr>
        <p:txBody>
          <a:bodyPr wrap="square" rtlCol="0">
            <a:spAutoFit/>
          </a:bodyPr>
          <a:lstStyle/>
          <a:p>
            <a:r>
              <a:rPr lang="de-AT" dirty="0"/>
              <a:t>…</a:t>
            </a:r>
            <a:r>
              <a:rPr lang="de-AT" sz="2000" b="1" dirty="0"/>
              <a:t>Die Schule als Pflanzstätte der kommenden Generationen</a:t>
            </a:r>
            <a:r>
              <a:rPr lang="de-AT" dirty="0"/>
              <a:t>…</a:t>
            </a:r>
          </a:p>
        </p:txBody>
      </p:sp>
      <p:pic>
        <p:nvPicPr>
          <p:cNvPr id="10" name="Grafik 9">
            <a:extLst>
              <a:ext uri="{FF2B5EF4-FFF2-40B4-BE49-F238E27FC236}">
                <a16:creationId xmlns:a16="http://schemas.microsoft.com/office/drawing/2014/main" id="{595C6D2B-84C3-43E4-B24E-B9DCF8F79F89}"/>
              </a:ext>
            </a:extLst>
          </p:cNvPr>
          <p:cNvPicPr>
            <a:picLocks noChangeAspect="1"/>
          </p:cNvPicPr>
          <p:nvPr/>
        </p:nvPicPr>
        <p:blipFill>
          <a:blip r:embed="rId2"/>
          <a:stretch>
            <a:fillRect/>
          </a:stretch>
        </p:blipFill>
        <p:spPr>
          <a:xfrm>
            <a:off x="3649882" y="2398905"/>
            <a:ext cx="5541744" cy="1731414"/>
          </a:xfrm>
          <a:prstGeom prst="rect">
            <a:avLst/>
          </a:prstGeom>
        </p:spPr>
      </p:pic>
      <p:sp>
        <p:nvSpPr>
          <p:cNvPr id="6" name="Textfeld 5">
            <a:extLst>
              <a:ext uri="{FF2B5EF4-FFF2-40B4-BE49-F238E27FC236}">
                <a16:creationId xmlns:a16="http://schemas.microsoft.com/office/drawing/2014/main" id="{6E32D6D9-0102-316D-5D21-F93C48C7FC0B}"/>
              </a:ext>
            </a:extLst>
          </p:cNvPr>
          <p:cNvSpPr txBox="1"/>
          <p:nvPr/>
        </p:nvSpPr>
        <p:spPr>
          <a:xfrm>
            <a:off x="1111826" y="1433946"/>
            <a:ext cx="7879736" cy="4801314"/>
          </a:xfrm>
          <a:prstGeom prst="rect">
            <a:avLst/>
          </a:prstGeom>
          <a:noFill/>
        </p:spPr>
        <p:txBody>
          <a:bodyPr wrap="square" rtlCol="0">
            <a:spAutoFit/>
          </a:bodyPr>
          <a:lstStyle/>
          <a:p>
            <a:r>
              <a:rPr lang="de-DE" dirty="0"/>
              <a:t>Nach  der Machtübernahme der Nationalsozialisten 1933 wurden alle bis dahin gültigen Grundsätze der schulischen Erziehung über Bord geworfen.</a:t>
            </a:r>
          </a:p>
          <a:p>
            <a:endParaRPr lang="de-DE" dirty="0"/>
          </a:p>
          <a:p>
            <a:r>
              <a:rPr lang="de-DE" dirty="0"/>
              <a:t>Das Idealbild des nationalsozialistischen Schülers wurde so gezeichnet:</a:t>
            </a:r>
          </a:p>
          <a:p>
            <a:r>
              <a:rPr lang="de-DE" i="1" dirty="0"/>
              <a:t>“Der rechte </a:t>
            </a:r>
            <a:r>
              <a:rPr lang="de-DE" i="1" dirty="0" err="1"/>
              <a:t>Nordling</a:t>
            </a:r>
            <a:r>
              <a:rPr lang="de-DE" i="1" dirty="0"/>
              <a:t> ist kein Musterschüler. Man muss sich klar sein, dass Verschlossenheit und Bockigkeit Zeichen für den werdenden, herben, geraden und nordischen Charakter sein kann…“</a:t>
            </a:r>
          </a:p>
          <a:p>
            <a:endParaRPr lang="de-DE" i="1" dirty="0"/>
          </a:p>
          <a:p>
            <a:endParaRPr lang="de-DE" dirty="0"/>
          </a:p>
          <a:p>
            <a:r>
              <a:rPr lang="de-DE" dirty="0"/>
              <a:t>Das Schulsystem wurde radikal vereinheitlicht. Von annährend 70 Schultypen blieben nur mehr drei übrig: </a:t>
            </a:r>
          </a:p>
          <a:p>
            <a:pPr marL="285750" indent="-285750">
              <a:buFont typeface="Arial" panose="020B0604020202020204" pitchFamily="34" charset="0"/>
              <a:buChar char="•"/>
            </a:pPr>
            <a:r>
              <a:rPr lang="de-DE" dirty="0"/>
              <a:t>neusprachliche Oberschule</a:t>
            </a:r>
          </a:p>
          <a:p>
            <a:pPr marL="285750" indent="-285750">
              <a:buFont typeface="Arial" panose="020B0604020202020204" pitchFamily="34" charset="0"/>
              <a:buChar char="•"/>
            </a:pPr>
            <a:r>
              <a:rPr lang="de-DE" dirty="0"/>
              <a:t>naturwissenschaftliche Oberschule </a:t>
            </a:r>
          </a:p>
          <a:p>
            <a:pPr marL="285750" indent="-285750">
              <a:buFont typeface="Arial" panose="020B0604020202020204" pitchFamily="34" charset="0"/>
              <a:buChar char="•"/>
            </a:pPr>
            <a:r>
              <a:rPr lang="de-DE" dirty="0"/>
              <a:t>humanistische Gymnasium</a:t>
            </a:r>
          </a:p>
          <a:p>
            <a:pPr marL="285750" indent="-285750">
              <a:buFont typeface="Arial" panose="020B0604020202020204" pitchFamily="34" charset="0"/>
              <a:buChar char="•"/>
            </a:pPr>
            <a:endParaRPr lang="de-DE" dirty="0"/>
          </a:p>
          <a:p>
            <a:endParaRPr lang="de-DE" dirty="0"/>
          </a:p>
          <a:p>
            <a:endParaRPr lang="de-DE" i="1" dirty="0"/>
          </a:p>
        </p:txBody>
      </p:sp>
    </p:spTree>
    <p:extLst>
      <p:ext uri="{BB962C8B-B14F-4D97-AF65-F5344CB8AC3E}">
        <p14:creationId xmlns:p14="http://schemas.microsoft.com/office/powerpoint/2010/main" val="787462577"/>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3484324" y="193792"/>
            <a:ext cx="5040460" cy="646331"/>
          </a:xfrm>
          <a:prstGeom prst="rect">
            <a:avLst/>
          </a:prstGeom>
        </p:spPr>
        <p:txBody>
          <a:bodyPr wrap="square">
            <a:spAutoFit/>
          </a:bodyPr>
          <a:lstStyle/>
          <a:p>
            <a:r>
              <a:rPr lang="de-DE" sz="3600" b="1" dirty="0"/>
              <a:t>NATIONALSOZIALISMUS </a:t>
            </a:r>
          </a:p>
        </p:txBody>
      </p:sp>
      <p:sp>
        <p:nvSpPr>
          <p:cNvPr id="9" name="Textfeld 8">
            <a:extLst>
              <a:ext uri="{FF2B5EF4-FFF2-40B4-BE49-F238E27FC236}">
                <a16:creationId xmlns:a16="http://schemas.microsoft.com/office/drawing/2014/main" id="{736EE04D-36A2-4591-824A-E313721CC658}"/>
              </a:ext>
            </a:extLst>
          </p:cNvPr>
          <p:cNvSpPr txBox="1"/>
          <p:nvPr/>
        </p:nvSpPr>
        <p:spPr>
          <a:xfrm>
            <a:off x="1805235" y="897615"/>
            <a:ext cx="8170038" cy="400110"/>
          </a:xfrm>
          <a:prstGeom prst="rect">
            <a:avLst/>
          </a:prstGeom>
          <a:noFill/>
        </p:spPr>
        <p:txBody>
          <a:bodyPr wrap="square" rtlCol="0">
            <a:spAutoFit/>
          </a:bodyPr>
          <a:lstStyle/>
          <a:p>
            <a:r>
              <a:rPr lang="de-AT" dirty="0"/>
              <a:t>…</a:t>
            </a:r>
            <a:r>
              <a:rPr lang="de-AT" sz="2000" b="1" dirty="0"/>
              <a:t>Die Schule als Pflanzstätte der kommenden Generationen</a:t>
            </a:r>
            <a:r>
              <a:rPr lang="de-AT" dirty="0"/>
              <a:t>…</a:t>
            </a:r>
          </a:p>
        </p:txBody>
      </p:sp>
      <p:pic>
        <p:nvPicPr>
          <p:cNvPr id="10" name="Grafik 9">
            <a:extLst>
              <a:ext uri="{FF2B5EF4-FFF2-40B4-BE49-F238E27FC236}">
                <a16:creationId xmlns:a16="http://schemas.microsoft.com/office/drawing/2014/main" id="{595C6D2B-84C3-43E4-B24E-B9DCF8F79F89}"/>
              </a:ext>
            </a:extLst>
          </p:cNvPr>
          <p:cNvPicPr>
            <a:picLocks noChangeAspect="1"/>
          </p:cNvPicPr>
          <p:nvPr/>
        </p:nvPicPr>
        <p:blipFill>
          <a:blip r:embed="rId3"/>
          <a:stretch>
            <a:fillRect/>
          </a:stretch>
        </p:blipFill>
        <p:spPr>
          <a:xfrm>
            <a:off x="3649882" y="2398905"/>
            <a:ext cx="5541744" cy="1731414"/>
          </a:xfrm>
          <a:prstGeom prst="rect">
            <a:avLst/>
          </a:prstGeom>
        </p:spPr>
      </p:pic>
      <p:sp>
        <p:nvSpPr>
          <p:cNvPr id="6" name="Textfeld 5">
            <a:extLst>
              <a:ext uri="{FF2B5EF4-FFF2-40B4-BE49-F238E27FC236}">
                <a16:creationId xmlns:a16="http://schemas.microsoft.com/office/drawing/2014/main" id="{6E32D6D9-0102-316D-5D21-F93C48C7FC0B}"/>
              </a:ext>
            </a:extLst>
          </p:cNvPr>
          <p:cNvSpPr txBox="1"/>
          <p:nvPr/>
        </p:nvSpPr>
        <p:spPr>
          <a:xfrm>
            <a:off x="1111826" y="1433946"/>
            <a:ext cx="7879736" cy="5078313"/>
          </a:xfrm>
          <a:prstGeom prst="rect">
            <a:avLst/>
          </a:prstGeom>
          <a:noFill/>
        </p:spPr>
        <p:txBody>
          <a:bodyPr wrap="square" rtlCol="0">
            <a:spAutoFit/>
          </a:bodyPr>
          <a:lstStyle/>
          <a:p>
            <a:pPr marL="285750" indent="-285750">
              <a:buFont typeface="Arial" panose="020B0604020202020204" pitchFamily="34" charset="0"/>
              <a:buChar char="•"/>
            </a:pPr>
            <a:endParaRPr lang="de-DE" dirty="0"/>
          </a:p>
          <a:p>
            <a:r>
              <a:rPr lang="de-DE" dirty="0"/>
              <a:t>Es wurden zusätzlich neue Schultypen geschaffen, deren geistiger Urheber der Reichsminister für Wissenschaft, Erziehung und Bildung </a:t>
            </a:r>
            <a:r>
              <a:rPr lang="de-DE" b="1" dirty="0"/>
              <a:t>Bernhard  Rust </a:t>
            </a:r>
            <a:r>
              <a:rPr lang="de-DE" dirty="0"/>
              <a:t>war.</a:t>
            </a:r>
          </a:p>
          <a:p>
            <a:endParaRPr lang="de-DE" dirty="0"/>
          </a:p>
          <a:p>
            <a:r>
              <a:rPr lang="de-DE" b="1" dirty="0"/>
              <a:t>NAPOLA</a:t>
            </a:r>
            <a:r>
              <a:rPr lang="de-DE" dirty="0"/>
              <a:t> = sollten eine Elite nach nationalsozialistischem Vorbild heranziehen</a:t>
            </a:r>
          </a:p>
          <a:p>
            <a:r>
              <a:rPr lang="de-DE" dirty="0"/>
              <a:t>Die Unterrichtsgestaltung oblag dem Reichsministerium, die weltanschauliche Formung besorgte das SS- Hauptamt. </a:t>
            </a:r>
          </a:p>
          <a:p>
            <a:endParaRPr lang="de-DE" dirty="0"/>
          </a:p>
          <a:p>
            <a:r>
              <a:rPr lang="de-DE" b="1" dirty="0"/>
              <a:t>ADOLF HITLER –SCHULEN</a:t>
            </a:r>
            <a:r>
              <a:rPr lang="de-DE" dirty="0"/>
              <a:t>= Schaffung einer politischen Elite, die bedingungslos zum Führerstaat stand. Diese Schulen unterstanden direkt der HJ und waren vom Zugriff des Ministeriums ausgeschlossen.</a:t>
            </a:r>
          </a:p>
          <a:p>
            <a:endParaRPr lang="de-DE" dirty="0"/>
          </a:p>
          <a:p>
            <a:r>
              <a:rPr lang="de-DE" b="1" dirty="0"/>
              <a:t>ORDENSBURGEN</a:t>
            </a:r>
            <a:r>
              <a:rPr lang="de-DE" dirty="0"/>
              <a:t>= sie fungierten gleichsam als Akademie der NSDAP. Wer diese Stufe erreichte, gehörte zu den Anwärtern der höchsten Ämter.</a:t>
            </a:r>
          </a:p>
          <a:p>
            <a:endParaRPr lang="de-DE" dirty="0"/>
          </a:p>
          <a:p>
            <a:endParaRPr lang="de-DE" dirty="0"/>
          </a:p>
        </p:txBody>
      </p:sp>
      <p:pic>
        <p:nvPicPr>
          <p:cNvPr id="1026" name="Picture 2" descr="Bildergebnis für bernhard rust">
            <a:extLst>
              <a:ext uri="{FF2B5EF4-FFF2-40B4-BE49-F238E27FC236}">
                <a16:creationId xmlns:a16="http://schemas.microsoft.com/office/drawing/2014/main" id="{30DD4B40-AB6B-5065-850B-B907FE6490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90809" y="1764721"/>
            <a:ext cx="2138873" cy="3108827"/>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345AD52C-10A2-A2F9-CA9F-3C3BC6A678A3}"/>
              </a:ext>
            </a:extLst>
          </p:cNvPr>
          <p:cNvSpPr txBox="1"/>
          <p:nvPr/>
        </p:nvSpPr>
        <p:spPr>
          <a:xfrm>
            <a:off x="9590809" y="4994031"/>
            <a:ext cx="2138873" cy="338554"/>
          </a:xfrm>
          <a:prstGeom prst="rect">
            <a:avLst/>
          </a:prstGeom>
          <a:noFill/>
        </p:spPr>
        <p:txBody>
          <a:bodyPr wrap="square" rtlCol="0">
            <a:spAutoFit/>
          </a:bodyPr>
          <a:lstStyle/>
          <a:p>
            <a:r>
              <a:rPr lang="de-DE" sz="1600" dirty="0">
                <a:latin typeface="Arial Narrow" panose="020B0606020202030204" pitchFamily="34" charset="0"/>
              </a:rPr>
              <a:t>Bernhard Rust</a:t>
            </a:r>
          </a:p>
        </p:txBody>
      </p:sp>
    </p:spTree>
    <p:extLst>
      <p:ext uri="{BB962C8B-B14F-4D97-AF65-F5344CB8AC3E}">
        <p14:creationId xmlns:p14="http://schemas.microsoft.com/office/powerpoint/2010/main" val="148505742"/>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21920" y="-33487"/>
            <a:ext cx="10626726" cy="6924973"/>
          </a:xfrm>
          <a:prstGeom prst="rect">
            <a:avLst/>
          </a:prstGeom>
          <a:noFill/>
        </p:spPr>
        <p:txBody>
          <a:bodyPr wrap="square" rtlCol="0">
            <a:spAutoFit/>
          </a:bodyPr>
          <a:lstStyle/>
          <a:p>
            <a:endParaRPr lang="de-DE" b="1" dirty="0"/>
          </a:p>
          <a:p>
            <a:r>
              <a:rPr lang="de-DE" sz="2000" b="1" dirty="0">
                <a:latin typeface="Arial Narrow" panose="020B0606020202030204" pitchFamily="34" charset="0"/>
              </a:rPr>
              <a:t> </a:t>
            </a:r>
            <a:r>
              <a:rPr lang="de-DE" sz="3600" b="1" dirty="0">
                <a:latin typeface="+mj-lt"/>
              </a:rPr>
              <a:t>Faschismus / Nationalsozialismus </a:t>
            </a:r>
          </a:p>
          <a:p>
            <a:r>
              <a:rPr lang="de-DE" sz="2400" b="1" dirty="0">
                <a:latin typeface="Arial Narrow" panose="020B0606020202030204" pitchFamily="34" charset="0"/>
              </a:rPr>
              <a:t> </a:t>
            </a:r>
            <a:r>
              <a:rPr lang="de-DE" sz="2400" b="1" dirty="0">
                <a:latin typeface="+mj-lt"/>
              </a:rPr>
              <a:t>Totaler Krieg und entgrenzte Gewalt</a:t>
            </a:r>
          </a:p>
          <a:p>
            <a:endParaRPr lang="de-DE" sz="2400" b="1" dirty="0">
              <a:latin typeface="Arial Narrow" panose="020B0606020202030204" pitchFamily="34" charset="0"/>
            </a:endParaRPr>
          </a:p>
          <a:p>
            <a:r>
              <a:rPr lang="de-DE" b="1" dirty="0">
                <a:latin typeface="+mj-lt"/>
              </a:rPr>
              <a:t>E. Corradini </a:t>
            </a:r>
            <a:r>
              <a:rPr lang="de-DE" dirty="0">
                <a:latin typeface="+mj-lt"/>
              </a:rPr>
              <a:t>machte eine Unterscheidung zwischen aristokratischen Nationen (sie haben Imperien) und proletarischen Nationen (sie haben keine Imperien). Italien zählte er zunächst zu letzteren.</a:t>
            </a:r>
          </a:p>
          <a:p>
            <a:r>
              <a:rPr lang="de-DE" b="1" dirty="0" err="1">
                <a:latin typeface="+mj-lt"/>
              </a:rPr>
              <a:t>B.Mussolini</a:t>
            </a:r>
            <a:r>
              <a:rPr lang="de-DE" b="1" dirty="0">
                <a:latin typeface="+mj-lt"/>
              </a:rPr>
              <a:t> </a:t>
            </a:r>
            <a:r>
              <a:rPr lang="de-DE" dirty="0">
                <a:latin typeface="+mj-lt"/>
              </a:rPr>
              <a:t>erklärt im Dezember 1934: “</a:t>
            </a:r>
            <a:r>
              <a:rPr lang="de-DE" b="1" dirty="0">
                <a:latin typeface="+mj-lt"/>
              </a:rPr>
              <a:t>Imperien werden durch Einsatz brutaler Gewalt und durch nichts anderes begründet“</a:t>
            </a:r>
          </a:p>
          <a:p>
            <a:r>
              <a:rPr lang="de-DE" sz="2000" b="1" dirty="0">
                <a:latin typeface="+mj-lt"/>
              </a:rPr>
              <a:t>Krieg Italiens gegen Äthiopien </a:t>
            </a:r>
            <a:r>
              <a:rPr lang="de-DE" b="1" dirty="0">
                <a:latin typeface="+mj-lt"/>
              </a:rPr>
              <a:t>(Oktober 1935 bis Mai 1936) </a:t>
            </a:r>
            <a:r>
              <a:rPr lang="de-DE" dirty="0">
                <a:latin typeface="+mj-lt"/>
              </a:rPr>
              <a:t>wird mit äußerster Brutalität geführt. Die Kämpfe forderten zwischen 270.000 und 500.000 militärische und zivile Opfer. Einsatz von Senfgas (Yperit) im Rahmen eines totalen Krieges (</a:t>
            </a:r>
            <a:r>
              <a:rPr lang="de-DE" dirty="0" err="1">
                <a:latin typeface="+mj-lt"/>
              </a:rPr>
              <a:t>guerra</a:t>
            </a:r>
            <a:r>
              <a:rPr lang="de-DE" dirty="0">
                <a:latin typeface="+mj-lt"/>
              </a:rPr>
              <a:t> integrale). </a:t>
            </a:r>
          </a:p>
          <a:p>
            <a:endParaRPr lang="de-DE" sz="3600" b="1" dirty="0">
              <a:latin typeface="+mj-lt"/>
            </a:endParaRPr>
          </a:p>
          <a:p>
            <a:endParaRPr lang="de-DE" sz="2000" b="1" dirty="0">
              <a:latin typeface="Arial Narrow" panose="020B0606020202030204" pitchFamily="34" charset="0"/>
            </a:endParaRPr>
          </a:p>
          <a:p>
            <a:endParaRPr lang="de-DE" sz="2000" b="1" dirty="0">
              <a:latin typeface="Arial Narrow" panose="020B0606020202030204" pitchFamily="34" charset="0"/>
            </a:endParaRPr>
          </a:p>
          <a:p>
            <a:endParaRPr lang="de-DE" sz="2000" b="1" dirty="0">
              <a:latin typeface="Arial Narrow" panose="020B0606020202030204" pitchFamily="34" charset="0"/>
            </a:endParaRPr>
          </a:p>
          <a:p>
            <a:endParaRPr lang="de-DE" sz="2000" b="1" dirty="0">
              <a:latin typeface="Arial Narrow" panose="020B0606020202030204" pitchFamily="34" charset="0"/>
            </a:endParaRPr>
          </a:p>
          <a:p>
            <a:endParaRPr lang="de-DE" sz="2000" b="1" dirty="0">
              <a:latin typeface="Arial Narrow" panose="020B0606020202030204" pitchFamily="34" charset="0"/>
            </a:endParaRPr>
          </a:p>
          <a:p>
            <a:endParaRPr lang="de-DE" sz="2000" b="1" dirty="0">
              <a:latin typeface="Arial Narrow" panose="020B0606020202030204" pitchFamily="34" charset="0"/>
            </a:endParaRPr>
          </a:p>
          <a:p>
            <a:endParaRPr lang="de-DE" sz="2000" b="1" dirty="0">
              <a:latin typeface="Arial Narrow" panose="020B0606020202030204" pitchFamily="34" charset="0"/>
            </a:endParaRPr>
          </a:p>
          <a:p>
            <a:endParaRPr lang="de-DE" sz="2000" b="1" dirty="0">
              <a:latin typeface="Arial Narrow" panose="020B0606020202030204" pitchFamily="34" charset="0"/>
            </a:endParaRPr>
          </a:p>
          <a:p>
            <a:endParaRPr lang="de-DE" sz="2000" b="1" dirty="0">
              <a:latin typeface="Arial Narrow" panose="020B0606020202030204" pitchFamily="34" charset="0"/>
            </a:endParaRPr>
          </a:p>
        </p:txBody>
      </p:sp>
      <p:sp>
        <p:nvSpPr>
          <p:cNvPr id="4" name="Rechteck 3"/>
          <p:cNvSpPr/>
          <p:nvPr/>
        </p:nvSpPr>
        <p:spPr>
          <a:xfrm>
            <a:off x="6386010" y="842705"/>
            <a:ext cx="248786" cy="369332"/>
          </a:xfrm>
          <a:prstGeom prst="rect">
            <a:avLst/>
          </a:prstGeom>
        </p:spPr>
        <p:txBody>
          <a:bodyPr wrap="none">
            <a:spAutoFit/>
          </a:bodyPr>
          <a:lstStyle/>
          <a:p>
            <a:r>
              <a:rPr lang="de-DE" b="1" dirty="0"/>
              <a:t> </a:t>
            </a:r>
          </a:p>
        </p:txBody>
      </p:sp>
      <p:pic>
        <p:nvPicPr>
          <p:cNvPr id="5" name="Grafik 4" descr="Ein Bild, das Text, Buch enthält.&#10;&#10;Automatisch generierte Beschreibung">
            <a:extLst>
              <a:ext uri="{FF2B5EF4-FFF2-40B4-BE49-F238E27FC236}">
                <a16:creationId xmlns:a16="http://schemas.microsoft.com/office/drawing/2014/main" id="{AE856EB0-6B95-03EC-1071-FB317BDE3E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400" y="3682071"/>
            <a:ext cx="2155391" cy="2992190"/>
          </a:xfrm>
          <a:prstGeom prst="rect">
            <a:avLst/>
          </a:prstGeom>
        </p:spPr>
      </p:pic>
      <p:sp>
        <p:nvSpPr>
          <p:cNvPr id="3" name="Textfeld 2">
            <a:extLst>
              <a:ext uri="{FF2B5EF4-FFF2-40B4-BE49-F238E27FC236}">
                <a16:creationId xmlns:a16="http://schemas.microsoft.com/office/drawing/2014/main" id="{E3E1DF50-1325-40D7-AFE1-6BC28EFCC2DB}"/>
              </a:ext>
            </a:extLst>
          </p:cNvPr>
          <p:cNvSpPr txBox="1"/>
          <p:nvPr/>
        </p:nvSpPr>
        <p:spPr>
          <a:xfrm>
            <a:off x="2998381" y="5869172"/>
            <a:ext cx="4950535" cy="276999"/>
          </a:xfrm>
          <a:prstGeom prst="rect">
            <a:avLst/>
          </a:prstGeom>
          <a:noFill/>
        </p:spPr>
        <p:txBody>
          <a:bodyPr wrap="square" rtlCol="0">
            <a:spAutoFit/>
          </a:bodyPr>
          <a:lstStyle/>
          <a:p>
            <a:r>
              <a:rPr lang="de-DE" sz="1200" dirty="0"/>
              <a:t>Der </a:t>
            </a:r>
            <a:r>
              <a:rPr lang="de-DE" sz="1200" dirty="0" err="1"/>
              <a:t>Abessinienkrieg</a:t>
            </a:r>
            <a:r>
              <a:rPr lang="de-DE" sz="1200" dirty="0"/>
              <a:t> 1935/36  als Propagandamittel des Regimes </a:t>
            </a:r>
          </a:p>
        </p:txBody>
      </p:sp>
    </p:spTree>
    <p:extLst>
      <p:ext uri="{BB962C8B-B14F-4D97-AF65-F5344CB8AC3E}">
        <p14:creationId xmlns:p14="http://schemas.microsoft.com/office/powerpoint/2010/main" val="1044120255"/>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21920" y="-33487"/>
            <a:ext cx="10626726" cy="4970591"/>
          </a:xfrm>
          <a:prstGeom prst="rect">
            <a:avLst/>
          </a:prstGeom>
          <a:noFill/>
        </p:spPr>
        <p:txBody>
          <a:bodyPr wrap="square" rtlCol="0">
            <a:spAutoFit/>
          </a:bodyPr>
          <a:lstStyle/>
          <a:p>
            <a:endParaRPr lang="de-DE" b="1" dirty="0"/>
          </a:p>
          <a:p>
            <a:r>
              <a:rPr lang="de-DE" sz="2000" b="1" dirty="0">
                <a:latin typeface="Arial Narrow" panose="020B0606020202030204" pitchFamily="34" charset="0"/>
              </a:rPr>
              <a:t> </a:t>
            </a:r>
            <a:r>
              <a:rPr lang="de-DE" sz="3600" b="1" dirty="0">
                <a:latin typeface="+mj-lt"/>
              </a:rPr>
              <a:t>Faschismus / Nationalsozialismus </a:t>
            </a:r>
          </a:p>
          <a:p>
            <a:r>
              <a:rPr lang="de-DE" sz="2400" b="1" dirty="0">
                <a:latin typeface="+mj-lt"/>
              </a:rPr>
              <a:t> Totaler Krieg und entgrenzte Gewalt</a:t>
            </a:r>
          </a:p>
          <a:p>
            <a:endParaRPr lang="de-DE" sz="2400" b="1" dirty="0">
              <a:latin typeface="+mj-lt"/>
            </a:endParaRPr>
          </a:p>
          <a:p>
            <a:r>
              <a:rPr lang="de-DE" b="0" i="0" dirty="0">
                <a:solidFill>
                  <a:srgbClr val="202122"/>
                </a:solidFill>
                <a:effectLst/>
                <a:latin typeface="+mj-lt"/>
              </a:rPr>
              <a:t>Unter dem Begriff </a:t>
            </a:r>
            <a:r>
              <a:rPr lang="de-DE" sz="2000" b="1" i="0" dirty="0">
                <a:solidFill>
                  <a:srgbClr val="202122"/>
                </a:solidFill>
                <a:effectLst/>
                <a:latin typeface="+mj-lt"/>
              </a:rPr>
              <a:t>Generalplan Ost </a:t>
            </a:r>
            <a:r>
              <a:rPr lang="de-DE" b="0" i="0" dirty="0">
                <a:solidFill>
                  <a:srgbClr val="202122"/>
                </a:solidFill>
                <a:effectLst/>
                <a:latin typeface="+mj-lt"/>
              </a:rPr>
              <a:t>wurden eine Reihe von Plänen zu einer möglichen neuen Siedlungsstruktur im Rahmen der NS- Ostpolitik zusammengefasst. Sie sollten die Grundlage </a:t>
            </a:r>
            <a:r>
              <a:rPr lang="de-DE" dirty="0">
                <a:solidFill>
                  <a:srgbClr val="202122"/>
                </a:solidFill>
                <a:latin typeface="+mj-lt"/>
              </a:rPr>
              <a:t>für eine </a:t>
            </a:r>
            <a:r>
              <a:rPr lang="de-DE" b="1" dirty="0">
                <a:solidFill>
                  <a:srgbClr val="202122"/>
                </a:solidFill>
                <a:latin typeface="+mj-lt"/>
              </a:rPr>
              <a:t>Kolonisierung </a:t>
            </a:r>
            <a:r>
              <a:rPr lang="de-DE" dirty="0">
                <a:solidFill>
                  <a:srgbClr val="202122"/>
                </a:solidFill>
                <a:latin typeface="+mj-lt"/>
              </a:rPr>
              <a:t>und </a:t>
            </a:r>
            <a:r>
              <a:rPr lang="de-DE" b="1" dirty="0">
                <a:solidFill>
                  <a:srgbClr val="202122"/>
                </a:solidFill>
                <a:latin typeface="+mj-lt"/>
              </a:rPr>
              <a:t>Germanisierung</a:t>
            </a:r>
            <a:r>
              <a:rPr lang="de-DE" dirty="0">
                <a:solidFill>
                  <a:srgbClr val="202122"/>
                </a:solidFill>
                <a:latin typeface="+mj-lt"/>
              </a:rPr>
              <a:t> </a:t>
            </a:r>
            <a:r>
              <a:rPr lang="de-DE" b="0" i="0" dirty="0">
                <a:solidFill>
                  <a:srgbClr val="202122"/>
                </a:solidFill>
                <a:effectLst/>
                <a:latin typeface="+mj-lt"/>
              </a:rPr>
              <a:t>von Teilen Ostmittel- und Osteuropas bilden, einschließlich der großangelegten Vernichtung der Bevölkerungsgruppen, die für eine zukünftige Siedlungsstruktur als rassisch nicht "geeignet" angesehen wurden.</a:t>
            </a:r>
            <a:endParaRPr lang="de-DE" b="1" dirty="0">
              <a:latin typeface="+mj-lt"/>
            </a:endParaRPr>
          </a:p>
          <a:p>
            <a:endParaRPr lang="de-DE" sz="1050" b="1" dirty="0">
              <a:latin typeface="+mj-lt"/>
            </a:endParaRPr>
          </a:p>
          <a:p>
            <a:r>
              <a:rPr lang="de-DE" sz="2400" b="1" dirty="0">
                <a:latin typeface="+mj-lt"/>
              </a:rPr>
              <a:t>Massaker von BABI JAR am 29./ 30.9.1941</a:t>
            </a:r>
          </a:p>
          <a:p>
            <a:r>
              <a:rPr lang="de-DE" dirty="0">
                <a:latin typeface="+mj-lt"/>
              </a:rPr>
              <a:t>Innerhalb von zwei Tagen wurden in dieser Schlucht nahe der Stadt Kiew 33.000 Juden ermordet. </a:t>
            </a:r>
          </a:p>
          <a:p>
            <a:endParaRPr lang="de-DE" sz="1050" dirty="0">
              <a:latin typeface="+mj-lt"/>
            </a:endParaRPr>
          </a:p>
          <a:p>
            <a:endParaRPr lang="de-DE" sz="1050" b="1" dirty="0">
              <a:latin typeface="+mj-lt"/>
            </a:endParaRPr>
          </a:p>
          <a:p>
            <a:endParaRPr lang="de-DE" sz="1050" b="1" dirty="0">
              <a:latin typeface="+mj-lt"/>
            </a:endParaRPr>
          </a:p>
          <a:p>
            <a:endParaRPr lang="de-DE" sz="1050" b="1" dirty="0">
              <a:latin typeface="+mj-lt"/>
            </a:endParaRPr>
          </a:p>
          <a:p>
            <a:endParaRPr lang="de-DE" sz="1050" b="1" dirty="0">
              <a:latin typeface="+mj-lt"/>
            </a:endParaRPr>
          </a:p>
          <a:p>
            <a:endParaRPr lang="de-DE" sz="2000" b="1" dirty="0">
              <a:latin typeface="Arial Narrow" panose="020B0606020202030204" pitchFamily="34" charset="0"/>
            </a:endParaRPr>
          </a:p>
        </p:txBody>
      </p:sp>
      <p:sp>
        <p:nvSpPr>
          <p:cNvPr id="4" name="Rechteck 3"/>
          <p:cNvSpPr/>
          <p:nvPr/>
        </p:nvSpPr>
        <p:spPr>
          <a:xfrm>
            <a:off x="6386010" y="842705"/>
            <a:ext cx="248786" cy="369332"/>
          </a:xfrm>
          <a:prstGeom prst="rect">
            <a:avLst/>
          </a:prstGeom>
        </p:spPr>
        <p:txBody>
          <a:bodyPr wrap="none">
            <a:spAutoFit/>
          </a:bodyPr>
          <a:lstStyle/>
          <a:p>
            <a:r>
              <a:rPr lang="de-DE" b="1" dirty="0"/>
              <a:t> </a:t>
            </a:r>
          </a:p>
        </p:txBody>
      </p:sp>
      <p:pic>
        <p:nvPicPr>
          <p:cNvPr id="6" name="Grafik 5" descr="Ein Bild, das draußen, Boden, Natur, Schmutz enthält.&#10;&#10;Automatisch generierte Beschreibung">
            <a:extLst>
              <a:ext uri="{FF2B5EF4-FFF2-40B4-BE49-F238E27FC236}">
                <a16:creationId xmlns:a16="http://schemas.microsoft.com/office/drawing/2014/main" id="{936B00CA-9C4C-80D8-E8EE-6BF236FF3E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07618" y="3948625"/>
            <a:ext cx="3578392" cy="2708185"/>
          </a:xfrm>
          <a:prstGeom prst="rect">
            <a:avLst/>
          </a:prstGeom>
        </p:spPr>
      </p:pic>
    </p:spTree>
    <p:extLst>
      <p:ext uri="{BB962C8B-B14F-4D97-AF65-F5344CB8AC3E}">
        <p14:creationId xmlns:p14="http://schemas.microsoft.com/office/powerpoint/2010/main" val="2033910930"/>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860352" y="382012"/>
            <a:ext cx="7090496" cy="3046988"/>
          </a:xfrm>
          <a:prstGeom prst="rect">
            <a:avLst/>
          </a:prstGeom>
          <a:noFill/>
        </p:spPr>
        <p:txBody>
          <a:bodyPr wrap="square" rtlCol="0">
            <a:spAutoFit/>
          </a:bodyPr>
          <a:lstStyle/>
          <a:p>
            <a:r>
              <a:rPr lang="de-DE" sz="2800" b="1" dirty="0"/>
              <a:t>FASCHISMUS </a:t>
            </a:r>
          </a:p>
          <a:p>
            <a:endParaRPr lang="de-DE" sz="2800" dirty="0"/>
          </a:p>
          <a:p>
            <a:r>
              <a:rPr lang="de-DE" sz="2800" b="1" dirty="0"/>
              <a:t>Rassismus </a:t>
            </a:r>
          </a:p>
          <a:p>
            <a:r>
              <a:rPr lang="de-DE" dirty="0"/>
              <a:t>Die italienischen Rassengesetze, die so genannten</a:t>
            </a:r>
            <a:r>
              <a:rPr lang="de-DE" b="1" dirty="0"/>
              <a:t> </a:t>
            </a:r>
            <a:r>
              <a:rPr lang="de-DE" i="1" dirty="0" err="1"/>
              <a:t>Leggi</a:t>
            </a:r>
            <a:r>
              <a:rPr lang="de-DE" i="1" dirty="0"/>
              <a:t> </a:t>
            </a:r>
            <a:r>
              <a:rPr lang="de-DE" i="1" dirty="0" err="1"/>
              <a:t>razziali</a:t>
            </a:r>
            <a:r>
              <a:rPr lang="de-DE" i="1" dirty="0"/>
              <a:t>, </a:t>
            </a:r>
            <a:r>
              <a:rPr lang="de-DE" dirty="0"/>
              <a:t> waren eine Reihe von Gesetzen, die ab 1938  zur  Ausgrenzung der jüdischen Bevölkerung führten. </a:t>
            </a:r>
          </a:p>
          <a:p>
            <a:r>
              <a:rPr lang="de-DE" dirty="0"/>
              <a:t>Obwohl die Rassenvernichtung nicht das offizielle Ziel war, wurden während Mussolinis Italienischer Sozialrepublik ab November  1943 die „Juden“ verhaftet und in italienische KZ-Lager gebracht</a:t>
            </a:r>
          </a:p>
        </p:txBody>
      </p:sp>
      <p:pic>
        <p:nvPicPr>
          <p:cNvPr id="5" name="Grafik 4" descr="Ein Bild, das Text enthält.&#10;&#10;Automatisch generierte Beschreibung">
            <a:extLst>
              <a:ext uri="{FF2B5EF4-FFF2-40B4-BE49-F238E27FC236}">
                <a16:creationId xmlns:a16="http://schemas.microsoft.com/office/drawing/2014/main" id="{F5E12B92-EC08-4837-8FED-150AB22D1A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3552" y="3429000"/>
            <a:ext cx="4278844" cy="2970417"/>
          </a:xfrm>
          <a:prstGeom prst="rect">
            <a:avLst/>
          </a:prstGeom>
        </p:spPr>
      </p:pic>
    </p:spTree>
    <p:extLst>
      <p:ext uri="{BB962C8B-B14F-4D97-AF65-F5344CB8AC3E}">
        <p14:creationId xmlns:p14="http://schemas.microsoft.com/office/powerpoint/2010/main" val="3648854465"/>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3322256" y="297469"/>
            <a:ext cx="5544616" cy="646331"/>
          </a:xfrm>
          <a:prstGeom prst="rect">
            <a:avLst/>
          </a:prstGeom>
        </p:spPr>
        <p:txBody>
          <a:bodyPr wrap="square">
            <a:spAutoFit/>
          </a:bodyPr>
          <a:lstStyle/>
          <a:p>
            <a:r>
              <a:rPr lang="de-DE" sz="3600" b="1" dirty="0"/>
              <a:t>Nationalsozialismus </a:t>
            </a:r>
          </a:p>
        </p:txBody>
      </p:sp>
      <p:sp>
        <p:nvSpPr>
          <p:cNvPr id="8" name="Textfeld 7">
            <a:extLst>
              <a:ext uri="{FF2B5EF4-FFF2-40B4-BE49-F238E27FC236}">
                <a16:creationId xmlns:a16="http://schemas.microsoft.com/office/drawing/2014/main" id="{CD264D4B-BCC6-462C-9E6A-D203777C96F3}"/>
              </a:ext>
            </a:extLst>
          </p:cNvPr>
          <p:cNvSpPr txBox="1"/>
          <p:nvPr/>
        </p:nvSpPr>
        <p:spPr>
          <a:xfrm>
            <a:off x="1810088" y="1289085"/>
            <a:ext cx="7056784" cy="1477328"/>
          </a:xfrm>
          <a:prstGeom prst="rect">
            <a:avLst/>
          </a:prstGeom>
          <a:noFill/>
        </p:spPr>
        <p:txBody>
          <a:bodyPr wrap="square" rtlCol="0">
            <a:spAutoFit/>
          </a:bodyPr>
          <a:lstStyle/>
          <a:p>
            <a:endParaRPr lang="de-DE" dirty="0"/>
          </a:p>
          <a:p>
            <a:endParaRPr lang="de-DE" dirty="0"/>
          </a:p>
          <a:p>
            <a:pPr marL="285750" indent="-285750">
              <a:buFont typeface="Arial" panose="020B0604020202020204" pitchFamily="34" charset="0"/>
              <a:buChar char="•"/>
            </a:pPr>
            <a:endParaRPr lang="de-DE" dirty="0"/>
          </a:p>
          <a:p>
            <a:endParaRPr lang="de-DE" dirty="0"/>
          </a:p>
          <a:p>
            <a:endParaRPr lang="de-AT" dirty="0"/>
          </a:p>
        </p:txBody>
      </p:sp>
      <p:sp>
        <p:nvSpPr>
          <p:cNvPr id="9" name="Textfeld 8">
            <a:extLst>
              <a:ext uri="{FF2B5EF4-FFF2-40B4-BE49-F238E27FC236}">
                <a16:creationId xmlns:a16="http://schemas.microsoft.com/office/drawing/2014/main" id="{736EE04D-36A2-4591-824A-E313721CC658}"/>
              </a:ext>
            </a:extLst>
          </p:cNvPr>
          <p:cNvSpPr txBox="1"/>
          <p:nvPr/>
        </p:nvSpPr>
        <p:spPr>
          <a:xfrm>
            <a:off x="1919536" y="1196752"/>
            <a:ext cx="5544616" cy="369332"/>
          </a:xfrm>
          <a:prstGeom prst="rect">
            <a:avLst/>
          </a:prstGeom>
          <a:noFill/>
        </p:spPr>
        <p:txBody>
          <a:bodyPr wrap="square" rtlCol="0">
            <a:spAutoFit/>
          </a:bodyPr>
          <a:lstStyle/>
          <a:p>
            <a:endParaRPr lang="de-AT" dirty="0"/>
          </a:p>
        </p:txBody>
      </p:sp>
      <p:pic>
        <p:nvPicPr>
          <p:cNvPr id="10" name="Grafik 9">
            <a:extLst>
              <a:ext uri="{FF2B5EF4-FFF2-40B4-BE49-F238E27FC236}">
                <a16:creationId xmlns:a16="http://schemas.microsoft.com/office/drawing/2014/main" id="{595C6D2B-84C3-43E4-B24E-B9DCF8F79F89}"/>
              </a:ext>
            </a:extLst>
          </p:cNvPr>
          <p:cNvPicPr>
            <a:picLocks noChangeAspect="1"/>
          </p:cNvPicPr>
          <p:nvPr/>
        </p:nvPicPr>
        <p:blipFill>
          <a:blip r:embed="rId2"/>
          <a:stretch>
            <a:fillRect/>
          </a:stretch>
        </p:blipFill>
        <p:spPr>
          <a:xfrm>
            <a:off x="3325128" y="2563293"/>
            <a:ext cx="5541744" cy="1731414"/>
          </a:xfrm>
          <a:prstGeom prst="rect">
            <a:avLst/>
          </a:prstGeom>
        </p:spPr>
      </p:pic>
      <p:sp>
        <p:nvSpPr>
          <p:cNvPr id="11" name="Textfeld 10">
            <a:extLst>
              <a:ext uri="{FF2B5EF4-FFF2-40B4-BE49-F238E27FC236}">
                <a16:creationId xmlns:a16="http://schemas.microsoft.com/office/drawing/2014/main" id="{F13CFE30-A4D0-4583-883A-A61AD4162DC9}"/>
              </a:ext>
            </a:extLst>
          </p:cNvPr>
          <p:cNvSpPr txBox="1"/>
          <p:nvPr/>
        </p:nvSpPr>
        <p:spPr>
          <a:xfrm>
            <a:off x="1810088" y="1098371"/>
            <a:ext cx="7706292" cy="5139869"/>
          </a:xfrm>
          <a:prstGeom prst="rect">
            <a:avLst/>
          </a:prstGeom>
          <a:noFill/>
        </p:spPr>
        <p:txBody>
          <a:bodyPr wrap="square" rtlCol="0">
            <a:spAutoFit/>
          </a:bodyPr>
          <a:lstStyle/>
          <a:p>
            <a:endParaRPr lang="de-DE" sz="2400" dirty="0"/>
          </a:p>
          <a:p>
            <a:r>
              <a:rPr lang="de-DE" sz="2400" b="1" dirty="0"/>
              <a:t>RASSISMUS </a:t>
            </a:r>
          </a:p>
          <a:p>
            <a:pPr marL="342900" indent="-342900">
              <a:buFont typeface="Wingdings" panose="05000000000000000000" pitchFamily="2" charset="2"/>
              <a:buChar char="§"/>
            </a:pPr>
            <a:endParaRPr lang="de-DE" sz="2400" dirty="0"/>
          </a:p>
          <a:p>
            <a:pPr marL="342900" indent="-342900">
              <a:buFont typeface="Arial" panose="020B0604020202020204" pitchFamily="34" charset="0"/>
              <a:buChar char="•"/>
            </a:pPr>
            <a:r>
              <a:rPr lang="de-DE" sz="2000" dirty="0"/>
              <a:t>Theorie des Sozialdarwinismus besagt, dass das „Recht des Stärkeren“ so wie in der Natur auch bei den Menschen zu gelten habe – “Auslese der Besten“</a:t>
            </a:r>
          </a:p>
          <a:p>
            <a:pPr marL="342900" indent="-342900">
              <a:buFont typeface="Arial" panose="020B0604020202020204" pitchFamily="34" charset="0"/>
              <a:buChar char="•"/>
            </a:pPr>
            <a:endParaRPr lang="de-DE" sz="2000" dirty="0"/>
          </a:p>
          <a:p>
            <a:pPr marL="342900" indent="-342900">
              <a:buFont typeface="Arial" panose="020B0604020202020204" pitchFamily="34" charset="0"/>
              <a:buChar char="•"/>
            </a:pPr>
            <a:r>
              <a:rPr lang="de-DE" sz="2000" b="1" dirty="0"/>
              <a:t>EUGENIK</a:t>
            </a:r>
            <a:r>
              <a:rPr lang="de-DE" sz="2000" dirty="0"/>
              <a:t> (Erbgesundheitslehre, Rassenhygiene)  beschäftigt sich  mit der Qualität von Menschenrassen und ihren Ausleseverfahren </a:t>
            </a:r>
          </a:p>
          <a:p>
            <a:pPr marL="342900" indent="-342900">
              <a:buFont typeface="Arial" panose="020B0604020202020204" pitchFamily="34" charset="0"/>
              <a:buChar char="•"/>
            </a:pPr>
            <a:r>
              <a:rPr lang="de-DE" sz="2000" dirty="0"/>
              <a:t>Pionier ist der Engländer  Sir Francis GALTON </a:t>
            </a:r>
          </a:p>
          <a:p>
            <a:pPr marL="342900" indent="-342900">
              <a:buFont typeface="Wingdings" panose="05000000000000000000" pitchFamily="2" charset="2"/>
              <a:buChar char="§"/>
            </a:pPr>
            <a:endParaRPr lang="de-DE" sz="2400" dirty="0"/>
          </a:p>
          <a:p>
            <a:pPr marL="342900" indent="-342900">
              <a:buFont typeface="Wingdings" panose="05000000000000000000" pitchFamily="2" charset="2"/>
              <a:buChar char="§"/>
            </a:pPr>
            <a:endParaRPr lang="de-DE" sz="2400" dirty="0"/>
          </a:p>
          <a:p>
            <a:pPr marL="342900" indent="-342900">
              <a:buFont typeface="Wingdings" panose="05000000000000000000" pitchFamily="2" charset="2"/>
              <a:buChar char="§"/>
            </a:pPr>
            <a:endParaRPr lang="de-DE" sz="2400" dirty="0"/>
          </a:p>
          <a:p>
            <a:r>
              <a:rPr lang="de-DE" sz="2400" dirty="0"/>
              <a:t> </a:t>
            </a:r>
          </a:p>
        </p:txBody>
      </p:sp>
      <p:pic>
        <p:nvPicPr>
          <p:cNvPr id="5" name="Grafik 4" descr="Ein Bild, das Person, Mann, Wand, sitzend enthält.&#10;&#10;Automatisch generierte Beschreibung">
            <a:extLst>
              <a:ext uri="{FF2B5EF4-FFF2-40B4-BE49-F238E27FC236}">
                <a16:creationId xmlns:a16="http://schemas.microsoft.com/office/drawing/2014/main" id="{110C9065-CDD0-4652-BADA-BCC2D643A5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8288" y="3852971"/>
            <a:ext cx="1583132" cy="2149123"/>
          </a:xfrm>
          <a:prstGeom prst="rect">
            <a:avLst/>
          </a:prstGeom>
        </p:spPr>
      </p:pic>
      <p:sp>
        <p:nvSpPr>
          <p:cNvPr id="12" name="Rechteck 11">
            <a:extLst>
              <a:ext uri="{FF2B5EF4-FFF2-40B4-BE49-F238E27FC236}">
                <a16:creationId xmlns:a16="http://schemas.microsoft.com/office/drawing/2014/main" id="{182BFF0D-C325-46ED-A11F-D874EF6C092A}"/>
              </a:ext>
            </a:extLst>
          </p:cNvPr>
          <p:cNvSpPr/>
          <p:nvPr/>
        </p:nvSpPr>
        <p:spPr>
          <a:xfrm>
            <a:off x="1081628" y="5421075"/>
            <a:ext cx="7706292" cy="338554"/>
          </a:xfrm>
          <a:prstGeom prst="rect">
            <a:avLst/>
          </a:prstGeom>
        </p:spPr>
        <p:txBody>
          <a:bodyPr wrap="square">
            <a:spAutoFit/>
          </a:bodyPr>
          <a:lstStyle/>
          <a:p>
            <a:r>
              <a:rPr lang="de-DE" sz="1600" dirty="0"/>
              <a:t>Rassismus und Antisemitismus bildeten den Kern von Hitlers Weltanschauung </a:t>
            </a:r>
            <a:endParaRPr lang="de-DE" dirty="0"/>
          </a:p>
        </p:txBody>
      </p:sp>
    </p:spTree>
    <p:extLst>
      <p:ext uri="{BB962C8B-B14F-4D97-AF65-F5344CB8AC3E}">
        <p14:creationId xmlns:p14="http://schemas.microsoft.com/office/powerpoint/2010/main" val="752708331"/>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3297749" y="244268"/>
            <a:ext cx="4730970" cy="646331"/>
          </a:xfrm>
          <a:prstGeom prst="rect">
            <a:avLst/>
          </a:prstGeom>
        </p:spPr>
        <p:txBody>
          <a:bodyPr wrap="square">
            <a:spAutoFit/>
          </a:bodyPr>
          <a:lstStyle/>
          <a:p>
            <a:r>
              <a:rPr lang="de-DE" sz="3600" b="1" dirty="0"/>
              <a:t>Nationalsozialismus </a:t>
            </a:r>
          </a:p>
        </p:txBody>
      </p:sp>
      <p:sp>
        <p:nvSpPr>
          <p:cNvPr id="8" name="Textfeld 7">
            <a:extLst>
              <a:ext uri="{FF2B5EF4-FFF2-40B4-BE49-F238E27FC236}">
                <a16:creationId xmlns:a16="http://schemas.microsoft.com/office/drawing/2014/main" id="{CD264D4B-BCC6-462C-9E6A-D203777C96F3}"/>
              </a:ext>
            </a:extLst>
          </p:cNvPr>
          <p:cNvSpPr txBox="1"/>
          <p:nvPr/>
        </p:nvSpPr>
        <p:spPr>
          <a:xfrm>
            <a:off x="1810088" y="1289085"/>
            <a:ext cx="7056784" cy="1477328"/>
          </a:xfrm>
          <a:prstGeom prst="rect">
            <a:avLst/>
          </a:prstGeom>
          <a:noFill/>
        </p:spPr>
        <p:txBody>
          <a:bodyPr wrap="square" rtlCol="0">
            <a:spAutoFit/>
          </a:bodyPr>
          <a:lstStyle/>
          <a:p>
            <a:endParaRPr lang="de-DE" dirty="0"/>
          </a:p>
          <a:p>
            <a:endParaRPr lang="de-DE" dirty="0"/>
          </a:p>
          <a:p>
            <a:pPr marL="285750" indent="-285750">
              <a:buFont typeface="Arial" panose="020B0604020202020204" pitchFamily="34" charset="0"/>
              <a:buChar char="•"/>
            </a:pPr>
            <a:endParaRPr lang="de-DE" dirty="0"/>
          </a:p>
          <a:p>
            <a:endParaRPr lang="de-DE" dirty="0"/>
          </a:p>
          <a:p>
            <a:endParaRPr lang="de-AT" dirty="0"/>
          </a:p>
        </p:txBody>
      </p:sp>
      <p:sp>
        <p:nvSpPr>
          <p:cNvPr id="9" name="Textfeld 8">
            <a:extLst>
              <a:ext uri="{FF2B5EF4-FFF2-40B4-BE49-F238E27FC236}">
                <a16:creationId xmlns:a16="http://schemas.microsoft.com/office/drawing/2014/main" id="{736EE04D-36A2-4591-824A-E313721CC658}"/>
              </a:ext>
            </a:extLst>
          </p:cNvPr>
          <p:cNvSpPr txBox="1"/>
          <p:nvPr/>
        </p:nvSpPr>
        <p:spPr>
          <a:xfrm>
            <a:off x="1919536" y="1196752"/>
            <a:ext cx="5544616" cy="369332"/>
          </a:xfrm>
          <a:prstGeom prst="rect">
            <a:avLst/>
          </a:prstGeom>
          <a:noFill/>
        </p:spPr>
        <p:txBody>
          <a:bodyPr wrap="square" rtlCol="0">
            <a:spAutoFit/>
          </a:bodyPr>
          <a:lstStyle/>
          <a:p>
            <a:endParaRPr lang="de-AT" dirty="0"/>
          </a:p>
        </p:txBody>
      </p:sp>
      <p:pic>
        <p:nvPicPr>
          <p:cNvPr id="10" name="Grafik 9">
            <a:extLst>
              <a:ext uri="{FF2B5EF4-FFF2-40B4-BE49-F238E27FC236}">
                <a16:creationId xmlns:a16="http://schemas.microsoft.com/office/drawing/2014/main" id="{595C6D2B-84C3-43E4-B24E-B9DCF8F79F89}"/>
              </a:ext>
            </a:extLst>
          </p:cNvPr>
          <p:cNvPicPr>
            <a:picLocks noChangeAspect="1"/>
          </p:cNvPicPr>
          <p:nvPr/>
        </p:nvPicPr>
        <p:blipFill>
          <a:blip r:embed="rId2"/>
          <a:stretch>
            <a:fillRect/>
          </a:stretch>
        </p:blipFill>
        <p:spPr>
          <a:xfrm>
            <a:off x="3649882" y="2398905"/>
            <a:ext cx="5541744" cy="1731414"/>
          </a:xfrm>
          <a:prstGeom prst="rect">
            <a:avLst/>
          </a:prstGeom>
        </p:spPr>
      </p:pic>
      <p:sp>
        <p:nvSpPr>
          <p:cNvPr id="11" name="Textfeld 10">
            <a:extLst>
              <a:ext uri="{FF2B5EF4-FFF2-40B4-BE49-F238E27FC236}">
                <a16:creationId xmlns:a16="http://schemas.microsoft.com/office/drawing/2014/main" id="{F13CFE30-A4D0-4583-883A-A61AD4162DC9}"/>
              </a:ext>
            </a:extLst>
          </p:cNvPr>
          <p:cNvSpPr txBox="1"/>
          <p:nvPr/>
        </p:nvSpPr>
        <p:spPr>
          <a:xfrm>
            <a:off x="1810088" y="955602"/>
            <a:ext cx="7706292" cy="4524315"/>
          </a:xfrm>
          <a:prstGeom prst="rect">
            <a:avLst/>
          </a:prstGeom>
          <a:noFill/>
        </p:spPr>
        <p:txBody>
          <a:bodyPr wrap="square" rtlCol="0">
            <a:spAutoFit/>
          </a:bodyPr>
          <a:lstStyle/>
          <a:p>
            <a:pPr marL="342900" indent="-342900">
              <a:buFont typeface="Arial" panose="020B0604020202020204" pitchFamily="34" charset="0"/>
              <a:buChar char="•"/>
            </a:pPr>
            <a:r>
              <a:rPr lang="de-DE" sz="2400" b="1" dirty="0"/>
              <a:t>WELTANSCHAUUNG</a:t>
            </a:r>
          </a:p>
          <a:p>
            <a:pPr marL="342900" indent="-342900">
              <a:buFont typeface="Arial" panose="020B0604020202020204" pitchFamily="34" charset="0"/>
              <a:buChar char="•"/>
            </a:pPr>
            <a:endParaRPr lang="de-DE" sz="2400" dirty="0"/>
          </a:p>
          <a:p>
            <a:pPr marL="342900" indent="-342900">
              <a:buFont typeface="Arial" panose="020B0604020202020204" pitchFamily="34" charset="0"/>
              <a:buChar char="•"/>
            </a:pPr>
            <a:r>
              <a:rPr lang="de-DE" sz="2400" b="1" dirty="0"/>
              <a:t>RASSISMUS </a:t>
            </a:r>
          </a:p>
          <a:p>
            <a:pPr marL="342900" indent="-342900">
              <a:buFont typeface="Arial" panose="020B0604020202020204" pitchFamily="34" charset="0"/>
              <a:buChar char="•"/>
            </a:pPr>
            <a:endParaRPr lang="de-DE" sz="2400" dirty="0"/>
          </a:p>
          <a:p>
            <a:pPr marL="342900" indent="-342900">
              <a:buFont typeface="Arial" panose="020B0604020202020204" pitchFamily="34" charset="0"/>
              <a:buChar char="•"/>
            </a:pPr>
            <a:r>
              <a:rPr lang="de-DE" sz="2400" b="1" dirty="0"/>
              <a:t>Graf Artur de GOBINEAU</a:t>
            </a:r>
            <a:r>
              <a:rPr lang="de-DE" sz="2400" dirty="0"/>
              <a:t>: </a:t>
            </a:r>
            <a:r>
              <a:rPr lang="de-DE" sz="2000" dirty="0"/>
              <a:t>Er verwendet erstmals den Begriff der arischen Rasse. Zentrale These: Die Vermischung der Rassen führt zum Untergang des Ariers/ der weißen Rasse</a:t>
            </a:r>
          </a:p>
          <a:p>
            <a:pPr marL="342900" indent="-342900">
              <a:buFont typeface="Arial" panose="020B0604020202020204" pitchFamily="34" charset="0"/>
              <a:buChar char="•"/>
            </a:pPr>
            <a:endParaRPr lang="de-DE" sz="2000" dirty="0"/>
          </a:p>
          <a:p>
            <a:pPr marL="342900" indent="-342900">
              <a:buFont typeface="Arial" panose="020B0604020202020204" pitchFamily="34" charset="0"/>
              <a:buChar char="•"/>
            </a:pPr>
            <a:r>
              <a:rPr lang="de-DE" sz="2400" b="1" dirty="0"/>
              <a:t>Sir Houston Stewart CHAMBERLAIN:</a:t>
            </a:r>
            <a:r>
              <a:rPr lang="de-DE" sz="2000" dirty="0"/>
              <a:t> In seinem Buch  “Die Grundlagen des 19.Jahrhunderts“  bezeichnet  er den Arier als einzigen Kulturbringer der Welt </a:t>
            </a:r>
          </a:p>
          <a:p>
            <a:pPr marL="342900" indent="-342900">
              <a:buFont typeface="Wingdings" panose="05000000000000000000" pitchFamily="2" charset="2"/>
              <a:buChar char="§"/>
            </a:pPr>
            <a:endParaRPr lang="de-DE" sz="2000" dirty="0"/>
          </a:p>
          <a:p>
            <a:pPr marL="342900" indent="-342900">
              <a:buFont typeface="Wingdings" panose="05000000000000000000" pitchFamily="2" charset="2"/>
              <a:buChar char="§"/>
            </a:pPr>
            <a:endParaRPr lang="de-DE" sz="2400" dirty="0"/>
          </a:p>
        </p:txBody>
      </p:sp>
      <p:pic>
        <p:nvPicPr>
          <p:cNvPr id="5" name="Grafik 4">
            <a:extLst>
              <a:ext uri="{FF2B5EF4-FFF2-40B4-BE49-F238E27FC236}">
                <a16:creationId xmlns:a16="http://schemas.microsoft.com/office/drawing/2014/main" id="{3C404767-2E7D-478F-A462-8929337B49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7208" y="1890923"/>
            <a:ext cx="1548965" cy="1969287"/>
          </a:xfrm>
          <a:prstGeom prst="rect">
            <a:avLst/>
          </a:prstGeom>
        </p:spPr>
      </p:pic>
      <p:pic>
        <p:nvPicPr>
          <p:cNvPr id="13" name="Grafik 12" descr="Ein Bild, das Mann, Person, Anzug, Kleidung enthält.&#10;&#10;Automatisch generierte Beschreibung">
            <a:extLst>
              <a:ext uri="{FF2B5EF4-FFF2-40B4-BE49-F238E27FC236}">
                <a16:creationId xmlns:a16="http://schemas.microsoft.com/office/drawing/2014/main" id="{A1D79009-7447-4BB3-A206-E6FFB10463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07207" y="4103576"/>
            <a:ext cx="1548965" cy="2016846"/>
          </a:xfrm>
          <a:prstGeom prst="rect">
            <a:avLst/>
          </a:prstGeom>
        </p:spPr>
      </p:pic>
    </p:spTree>
    <p:extLst>
      <p:ext uri="{BB962C8B-B14F-4D97-AF65-F5344CB8AC3E}">
        <p14:creationId xmlns:p14="http://schemas.microsoft.com/office/powerpoint/2010/main" val="1993268762"/>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3545058" y="297469"/>
            <a:ext cx="5321814" cy="646331"/>
          </a:xfrm>
          <a:prstGeom prst="rect">
            <a:avLst/>
          </a:prstGeom>
        </p:spPr>
        <p:txBody>
          <a:bodyPr wrap="square">
            <a:spAutoFit/>
          </a:bodyPr>
          <a:lstStyle/>
          <a:p>
            <a:r>
              <a:rPr lang="de-DE" sz="3600" b="1" dirty="0"/>
              <a:t>Nationalsozialismus </a:t>
            </a:r>
          </a:p>
        </p:txBody>
      </p:sp>
      <p:sp>
        <p:nvSpPr>
          <p:cNvPr id="8" name="Textfeld 7">
            <a:extLst>
              <a:ext uri="{FF2B5EF4-FFF2-40B4-BE49-F238E27FC236}">
                <a16:creationId xmlns:a16="http://schemas.microsoft.com/office/drawing/2014/main" id="{CD264D4B-BCC6-462C-9E6A-D203777C96F3}"/>
              </a:ext>
            </a:extLst>
          </p:cNvPr>
          <p:cNvSpPr txBox="1"/>
          <p:nvPr/>
        </p:nvSpPr>
        <p:spPr>
          <a:xfrm>
            <a:off x="1810088" y="1289085"/>
            <a:ext cx="7056784" cy="1477328"/>
          </a:xfrm>
          <a:prstGeom prst="rect">
            <a:avLst/>
          </a:prstGeom>
          <a:noFill/>
        </p:spPr>
        <p:txBody>
          <a:bodyPr wrap="square" rtlCol="0">
            <a:spAutoFit/>
          </a:bodyPr>
          <a:lstStyle/>
          <a:p>
            <a:endParaRPr lang="de-DE" dirty="0"/>
          </a:p>
          <a:p>
            <a:endParaRPr lang="de-DE" dirty="0"/>
          </a:p>
          <a:p>
            <a:pPr marL="285750" indent="-285750">
              <a:buFont typeface="Arial" panose="020B0604020202020204" pitchFamily="34" charset="0"/>
              <a:buChar char="•"/>
            </a:pPr>
            <a:endParaRPr lang="de-DE" dirty="0"/>
          </a:p>
          <a:p>
            <a:endParaRPr lang="de-DE" dirty="0"/>
          </a:p>
          <a:p>
            <a:endParaRPr lang="de-AT" dirty="0"/>
          </a:p>
        </p:txBody>
      </p:sp>
      <p:sp>
        <p:nvSpPr>
          <p:cNvPr id="9" name="Textfeld 8">
            <a:extLst>
              <a:ext uri="{FF2B5EF4-FFF2-40B4-BE49-F238E27FC236}">
                <a16:creationId xmlns:a16="http://schemas.microsoft.com/office/drawing/2014/main" id="{736EE04D-36A2-4591-824A-E313721CC658}"/>
              </a:ext>
            </a:extLst>
          </p:cNvPr>
          <p:cNvSpPr txBox="1"/>
          <p:nvPr/>
        </p:nvSpPr>
        <p:spPr>
          <a:xfrm>
            <a:off x="1919536" y="1196752"/>
            <a:ext cx="5544616" cy="369332"/>
          </a:xfrm>
          <a:prstGeom prst="rect">
            <a:avLst/>
          </a:prstGeom>
          <a:noFill/>
        </p:spPr>
        <p:txBody>
          <a:bodyPr wrap="square" rtlCol="0">
            <a:spAutoFit/>
          </a:bodyPr>
          <a:lstStyle/>
          <a:p>
            <a:endParaRPr lang="de-AT" dirty="0"/>
          </a:p>
        </p:txBody>
      </p:sp>
      <p:pic>
        <p:nvPicPr>
          <p:cNvPr id="10" name="Grafik 9">
            <a:extLst>
              <a:ext uri="{FF2B5EF4-FFF2-40B4-BE49-F238E27FC236}">
                <a16:creationId xmlns:a16="http://schemas.microsoft.com/office/drawing/2014/main" id="{595C6D2B-84C3-43E4-B24E-B9DCF8F79F89}"/>
              </a:ext>
            </a:extLst>
          </p:cNvPr>
          <p:cNvPicPr>
            <a:picLocks noChangeAspect="1"/>
          </p:cNvPicPr>
          <p:nvPr/>
        </p:nvPicPr>
        <p:blipFill>
          <a:blip r:embed="rId2"/>
          <a:stretch>
            <a:fillRect/>
          </a:stretch>
        </p:blipFill>
        <p:spPr>
          <a:xfrm>
            <a:off x="3649882" y="2398905"/>
            <a:ext cx="5541744" cy="1731414"/>
          </a:xfrm>
          <a:prstGeom prst="rect">
            <a:avLst/>
          </a:prstGeom>
        </p:spPr>
      </p:pic>
      <p:sp>
        <p:nvSpPr>
          <p:cNvPr id="11" name="Textfeld 10">
            <a:extLst>
              <a:ext uri="{FF2B5EF4-FFF2-40B4-BE49-F238E27FC236}">
                <a16:creationId xmlns:a16="http://schemas.microsoft.com/office/drawing/2014/main" id="{F13CFE30-A4D0-4583-883A-A61AD4162DC9}"/>
              </a:ext>
            </a:extLst>
          </p:cNvPr>
          <p:cNvSpPr txBox="1"/>
          <p:nvPr/>
        </p:nvSpPr>
        <p:spPr>
          <a:xfrm>
            <a:off x="1810088" y="1049736"/>
            <a:ext cx="7706292" cy="4278094"/>
          </a:xfrm>
          <a:prstGeom prst="rect">
            <a:avLst/>
          </a:prstGeom>
          <a:noFill/>
        </p:spPr>
        <p:txBody>
          <a:bodyPr wrap="square" rtlCol="0">
            <a:spAutoFit/>
          </a:bodyPr>
          <a:lstStyle/>
          <a:p>
            <a:pPr marL="342900" indent="-342900">
              <a:buFont typeface="Wingdings" panose="05000000000000000000" pitchFamily="2" charset="2"/>
              <a:buChar char="§"/>
            </a:pPr>
            <a:r>
              <a:rPr lang="de-DE" sz="2400" b="1" dirty="0"/>
              <a:t>WELTANSCHAUUNG</a:t>
            </a:r>
          </a:p>
          <a:p>
            <a:pPr marL="342900" indent="-342900">
              <a:buFont typeface="Wingdings" panose="05000000000000000000" pitchFamily="2" charset="2"/>
              <a:buChar char="§"/>
            </a:pPr>
            <a:endParaRPr lang="de-DE" sz="2400" dirty="0"/>
          </a:p>
          <a:p>
            <a:pPr marL="342900" indent="-342900">
              <a:buFont typeface="Wingdings" panose="05000000000000000000" pitchFamily="2" charset="2"/>
              <a:buChar char="§"/>
            </a:pPr>
            <a:r>
              <a:rPr lang="de-DE" sz="2400" b="1" dirty="0"/>
              <a:t>RASSISMUS</a:t>
            </a:r>
          </a:p>
          <a:p>
            <a:pPr marL="342900" indent="-342900">
              <a:buFont typeface="Wingdings" panose="05000000000000000000" pitchFamily="2" charset="2"/>
              <a:buChar char="§"/>
            </a:pPr>
            <a:endParaRPr lang="de-DE" sz="2400" dirty="0"/>
          </a:p>
          <a:p>
            <a:pPr marL="342900" indent="-342900">
              <a:buFont typeface="Wingdings" panose="05000000000000000000" pitchFamily="2" charset="2"/>
              <a:buChar char="§"/>
            </a:pPr>
            <a:r>
              <a:rPr lang="de-DE" sz="2400" b="1" dirty="0"/>
              <a:t>Hans. F. GÜNTHER </a:t>
            </a:r>
            <a:r>
              <a:rPr lang="de-DE" sz="2000" b="1" dirty="0"/>
              <a:t> </a:t>
            </a:r>
            <a:r>
              <a:rPr lang="de-DE" sz="2000" dirty="0"/>
              <a:t>veröffentlichte   1922 eine </a:t>
            </a:r>
            <a:r>
              <a:rPr lang="de-DE" dirty="0"/>
              <a:t>„Rassenkunde des deutschen Volkes“ </a:t>
            </a:r>
            <a:endParaRPr lang="de-DE" sz="2000" dirty="0"/>
          </a:p>
          <a:p>
            <a:pPr marL="342900" indent="-342900">
              <a:buFont typeface="Wingdings" panose="05000000000000000000" pitchFamily="2" charset="2"/>
              <a:buChar char="§"/>
            </a:pPr>
            <a:endParaRPr lang="de-DE" sz="2400" dirty="0"/>
          </a:p>
          <a:p>
            <a:pPr marL="342900" indent="-342900">
              <a:buFont typeface="Wingdings" panose="05000000000000000000" pitchFamily="2" charset="2"/>
              <a:buChar char="§"/>
            </a:pPr>
            <a:r>
              <a:rPr lang="de-DE" sz="2400" b="1" dirty="0"/>
              <a:t>Karl BINDING </a:t>
            </a:r>
            <a:r>
              <a:rPr lang="de-DE" sz="2400" dirty="0"/>
              <a:t>und </a:t>
            </a:r>
            <a:r>
              <a:rPr lang="de-DE" sz="2400" b="1" dirty="0"/>
              <a:t>Alfred HOCHE </a:t>
            </a:r>
            <a:r>
              <a:rPr lang="de-DE" sz="2000" dirty="0"/>
              <a:t>verfassten 1920 </a:t>
            </a:r>
          </a:p>
          <a:p>
            <a:r>
              <a:rPr lang="de-DE" sz="2000" dirty="0"/>
              <a:t>     eine Broschüre mit dem Titel „</a:t>
            </a:r>
            <a:r>
              <a:rPr lang="de-DE" dirty="0"/>
              <a:t>Die Freigabe der</a:t>
            </a:r>
          </a:p>
          <a:p>
            <a:r>
              <a:rPr lang="de-DE" dirty="0"/>
              <a:t>      Vernichtung lebensunwerten Lebens“  </a:t>
            </a:r>
          </a:p>
          <a:p>
            <a:pPr marL="342900" indent="-342900">
              <a:buFont typeface="Wingdings" panose="05000000000000000000" pitchFamily="2" charset="2"/>
              <a:buChar char="§"/>
            </a:pPr>
            <a:endParaRPr lang="de-DE" sz="2400" dirty="0"/>
          </a:p>
          <a:p>
            <a:pPr marL="342900" indent="-342900">
              <a:buFont typeface="Wingdings" panose="05000000000000000000" pitchFamily="2" charset="2"/>
              <a:buChar char="§"/>
            </a:pPr>
            <a:endParaRPr lang="de-DE" sz="2400" dirty="0"/>
          </a:p>
        </p:txBody>
      </p:sp>
      <p:pic>
        <p:nvPicPr>
          <p:cNvPr id="14" name="Grafik 13" descr="Ein Bild, das Text, Buch enthält.&#10;&#10;Automatisch generierte Beschreibung">
            <a:extLst>
              <a:ext uri="{FF2B5EF4-FFF2-40B4-BE49-F238E27FC236}">
                <a16:creationId xmlns:a16="http://schemas.microsoft.com/office/drawing/2014/main" id="{97B5F7BE-F81B-4CF1-A85F-421DA19428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91626" y="2398001"/>
            <a:ext cx="2535448" cy="3410264"/>
          </a:xfrm>
          <a:prstGeom prst="rect">
            <a:avLst/>
          </a:prstGeom>
        </p:spPr>
      </p:pic>
    </p:spTree>
    <p:extLst>
      <p:ext uri="{BB962C8B-B14F-4D97-AF65-F5344CB8AC3E}">
        <p14:creationId xmlns:p14="http://schemas.microsoft.com/office/powerpoint/2010/main" val="3721072566"/>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6386010" y="842705"/>
            <a:ext cx="248786" cy="369332"/>
          </a:xfrm>
          <a:prstGeom prst="rect">
            <a:avLst/>
          </a:prstGeom>
        </p:spPr>
        <p:txBody>
          <a:bodyPr wrap="none">
            <a:spAutoFit/>
          </a:bodyPr>
          <a:lstStyle/>
          <a:p>
            <a:r>
              <a:rPr lang="de-DE" b="1" dirty="0"/>
              <a:t> </a:t>
            </a:r>
          </a:p>
        </p:txBody>
      </p:sp>
      <p:sp>
        <p:nvSpPr>
          <p:cNvPr id="2" name="Textfeld 1">
            <a:extLst>
              <a:ext uri="{FF2B5EF4-FFF2-40B4-BE49-F238E27FC236}">
                <a16:creationId xmlns:a16="http://schemas.microsoft.com/office/drawing/2014/main" id="{8A22CACD-B142-423A-A233-B4CE093A64E0}"/>
              </a:ext>
            </a:extLst>
          </p:cNvPr>
          <p:cNvSpPr txBox="1"/>
          <p:nvPr/>
        </p:nvSpPr>
        <p:spPr>
          <a:xfrm>
            <a:off x="1190846" y="619421"/>
            <a:ext cx="8250865" cy="6032421"/>
          </a:xfrm>
          <a:prstGeom prst="rect">
            <a:avLst/>
          </a:prstGeom>
          <a:noFill/>
        </p:spPr>
        <p:txBody>
          <a:bodyPr wrap="square" rtlCol="0">
            <a:spAutoFit/>
          </a:bodyPr>
          <a:lstStyle/>
          <a:p>
            <a:pPr marL="540385" marR="36195"/>
            <a:r>
              <a:rPr lang="de-DE" sz="2400" b="1" dirty="0">
                <a:effectLst/>
                <a:latin typeface="Calibri" panose="020F0502020204030204" pitchFamily="34" charset="0"/>
                <a:ea typeface="Calibri" panose="020F0502020204030204" pitchFamily="34" charset="0"/>
                <a:cs typeface="Times New Roman" panose="02020603050405020304" pitchFamily="18" charset="0"/>
              </a:rPr>
              <a:t>Kurze Geschichte der 1.Republik Österreich</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a:p>
            <a:pPr marL="540385" marR="36195"/>
            <a:r>
              <a:rPr lang="de-DE" sz="2000" dirty="0">
                <a:effectLst/>
                <a:latin typeface="Calibri" panose="020F0502020204030204" pitchFamily="34" charset="0"/>
                <a:ea typeface="Calibri" panose="020F0502020204030204" pitchFamily="34" charset="0"/>
                <a:cs typeface="Times New Roman" panose="02020603050405020304" pitchFamily="18" charset="0"/>
              </a:rPr>
              <a:t> </a:t>
            </a:r>
          </a:p>
          <a:p>
            <a:pPr marL="540385" marR="36195"/>
            <a:r>
              <a:rPr lang="de-DE" sz="1800" b="1" dirty="0">
                <a:effectLst/>
                <a:latin typeface="Calibri" panose="020F0502020204030204" pitchFamily="34" charset="0"/>
                <a:ea typeface="Calibri" panose="020F0502020204030204" pitchFamily="34" charset="0"/>
                <a:cs typeface="Times New Roman" panose="02020603050405020304" pitchFamily="18" charset="0"/>
              </a:rPr>
              <a:t>Anfang und Neubeginn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540385" marR="36195"/>
            <a:r>
              <a:rPr lang="de-DE" sz="1800" dirty="0">
                <a:effectLst/>
                <a:latin typeface="Calibri" panose="020F0502020204030204" pitchFamily="34" charset="0"/>
                <a:ea typeface="Calibri" panose="020F0502020204030204" pitchFamily="34" charset="0"/>
                <a:cs typeface="Times New Roman" panose="02020603050405020304" pitchFamily="18" charset="0"/>
              </a:rPr>
              <a:t> </a:t>
            </a:r>
          </a:p>
          <a:p>
            <a:pPr marL="540385" marR="36195"/>
            <a:r>
              <a:rPr lang="de-DE" sz="1800" dirty="0">
                <a:effectLst/>
                <a:latin typeface="Calibri" panose="020F0502020204030204" pitchFamily="34" charset="0"/>
                <a:ea typeface="Calibri" panose="020F0502020204030204" pitchFamily="34" charset="0"/>
                <a:cs typeface="Times New Roman" panose="02020603050405020304" pitchFamily="18" charset="0"/>
              </a:rPr>
              <a:t>Gegen Kriegsende, im Oktober 1918, begann sich die österreichisch-­ungarische Monarchie aufzulösen: Nicht deutschsprachige Teile gründeten eigene Staaten, </a:t>
            </a:r>
            <a:r>
              <a:rPr lang="de-DE" dirty="0">
                <a:latin typeface="Calibri" panose="020F0502020204030204" pitchFamily="34" charset="0"/>
                <a:ea typeface="Calibri" panose="020F0502020204030204" pitchFamily="34" charset="0"/>
                <a:cs typeface="Times New Roman" panose="02020603050405020304" pitchFamily="18" charset="0"/>
              </a:rPr>
              <a:t>wie </a:t>
            </a:r>
            <a:r>
              <a:rPr lang="de-DE" sz="1800" dirty="0">
                <a:effectLst/>
                <a:latin typeface="Calibri" panose="020F0502020204030204" pitchFamily="34" charset="0"/>
                <a:ea typeface="Calibri" panose="020F0502020204030204" pitchFamily="34" charset="0"/>
                <a:cs typeface="Times New Roman" panose="02020603050405020304" pitchFamily="18" charset="0"/>
              </a:rPr>
              <a:t>die Tschechoslowakei, Ungarn  und der SHS-Staat (Slowenien-Kroatien-Serbien), das später zum Königreich Jugoslawien wurde.</a:t>
            </a:r>
          </a:p>
          <a:p>
            <a:pPr marL="540385" marR="36195"/>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540385" marR="36195"/>
            <a:r>
              <a:rPr lang="de-DE" sz="1800" dirty="0">
                <a:effectLst/>
                <a:latin typeface="Calibri" panose="020F0502020204030204" pitchFamily="34" charset="0"/>
                <a:ea typeface="Calibri" panose="020F0502020204030204" pitchFamily="34" charset="0"/>
                <a:cs typeface="Times New Roman" panose="02020603050405020304" pitchFamily="18" charset="0"/>
              </a:rPr>
              <a:t>Der verbleibende deutschsprachige Teil, Österreich,  </a:t>
            </a:r>
            <a:r>
              <a:rPr lang="de-DE" dirty="0">
                <a:latin typeface="Calibri" panose="020F0502020204030204" pitchFamily="34" charset="0"/>
                <a:ea typeface="Calibri" panose="020F0502020204030204" pitchFamily="34" charset="0"/>
                <a:cs typeface="Times New Roman" panose="02020603050405020304" pitchFamily="18" charset="0"/>
              </a:rPr>
              <a:t>konstituierte sich in einer </a:t>
            </a:r>
            <a:r>
              <a:rPr lang="de-DE" sz="1800" dirty="0">
                <a:effectLst/>
                <a:latin typeface="Calibri" panose="020F0502020204030204" pitchFamily="34" charset="0"/>
                <a:ea typeface="Calibri" panose="020F0502020204030204" pitchFamily="34" charset="0"/>
                <a:cs typeface="Times New Roman" panose="02020603050405020304" pitchFamily="18" charset="0"/>
              </a:rPr>
              <a:t>provisorischen Nationalversammlung, die am 12. November 1918 die demokratische Republik Deutsch­-Österreich ausrief. </a:t>
            </a:r>
            <a:endParaRPr lang="de-DE" dirty="0">
              <a:latin typeface="Calibri" panose="020F0502020204030204" pitchFamily="34" charset="0"/>
              <a:ea typeface="Calibri" panose="020F0502020204030204" pitchFamily="34" charset="0"/>
              <a:cs typeface="Times New Roman" panose="02020603050405020304" pitchFamily="18" charset="0"/>
            </a:endParaRPr>
          </a:p>
          <a:p>
            <a:pPr marL="540385" marR="36195"/>
            <a:r>
              <a:rPr lang="de-DE" dirty="0">
                <a:latin typeface="Calibri" panose="020F0502020204030204" pitchFamily="34" charset="0"/>
                <a:ea typeface="Calibri" panose="020F0502020204030204" pitchFamily="34" charset="0"/>
                <a:cs typeface="Times New Roman" panose="02020603050405020304" pitchFamily="18" charset="0"/>
              </a:rPr>
              <a:t>Gleichzeitig wurde festgelegt</a:t>
            </a:r>
            <a:r>
              <a:rPr lang="de-DE" sz="1800" dirty="0">
                <a:effectLst/>
                <a:latin typeface="Calibri" panose="020F0502020204030204" pitchFamily="34" charset="0"/>
                <a:ea typeface="Calibri" panose="020F0502020204030204" pitchFamily="34" charset="0"/>
                <a:cs typeface="Times New Roman" panose="02020603050405020304" pitchFamily="18" charset="0"/>
              </a:rPr>
              <a:t>, dass Deutsch-Österreich ein Teil der neuen deutschen Republik werden sollte, denn die Parteien hierzulande  zweifelten an der Lebensfähigkeit des kleinen Staates. Die Siegermächte verboten jedoch 1919 den Anschluss. </a:t>
            </a:r>
          </a:p>
          <a:p>
            <a:pPr marL="540385" marR="36195"/>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540385" marR="36195"/>
            <a:r>
              <a:rPr lang="de-DE" sz="1800" dirty="0">
                <a:effectLst/>
                <a:latin typeface="Calibri" panose="020F0502020204030204" pitchFamily="34" charset="0"/>
                <a:ea typeface="Calibri" panose="020F0502020204030204" pitchFamily="34" charset="0"/>
                <a:cs typeface="Times New Roman" panose="02020603050405020304" pitchFamily="18" charset="0"/>
              </a:rPr>
              <a:t>Im Februar 1919 fand die erste Parlamentswahl/ </a:t>
            </a:r>
            <a:r>
              <a:rPr lang="de-DE" dirty="0">
                <a:latin typeface="Calibri" panose="020F0502020204030204" pitchFamily="34" charset="0"/>
                <a:ea typeface="Calibri" panose="020F0502020204030204" pitchFamily="34" charset="0"/>
                <a:cs typeface="Times New Roman" panose="02020603050405020304" pitchFamily="18" charset="0"/>
              </a:rPr>
              <a:t>N</a:t>
            </a:r>
            <a:r>
              <a:rPr lang="de-DE" sz="1800" dirty="0">
                <a:effectLst/>
                <a:latin typeface="Calibri" panose="020F0502020204030204" pitchFamily="34" charset="0"/>
                <a:ea typeface="Calibri" panose="020F0502020204030204" pitchFamily="34" charset="0"/>
                <a:cs typeface="Times New Roman" panose="02020603050405020304" pitchFamily="18" charset="0"/>
              </a:rPr>
              <a:t>ationalratswahl statt. Frauen waren dabei erstmals wahlberechtigt.</a:t>
            </a:r>
          </a:p>
          <a:p>
            <a:pPr marL="540385" marR="36195"/>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540385" marR="36195"/>
            <a:r>
              <a:rPr lang="de-DE" sz="18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193510370"/>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4009292" y="297469"/>
            <a:ext cx="4857580" cy="646331"/>
          </a:xfrm>
          <a:prstGeom prst="rect">
            <a:avLst/>
          </a:prstGeom>
        </p:spPr>
        <p:txBody>
          <a:bodyPr wrap="square">
            <a:spAutoFit/>
          </a:bodyPr>
          <a:lstStyle/>
          <a:p>
            <a:r>
              <a:rPr lang="de-DE" sz="3600" b="1" dirty="0"/>
              <a:t>Nationalsozialismus </a:t>
            </a:r>
          </a:p>
        </p:txBody>
      </p:sp>
      <p:sp>
        <p:nvSpPr>
          <p:cNvPr id="8" name="Textfeld 7">
            <a:extLst>
              <a:ext uri="{FF2B5EF4-FFF2-40B4-BE49-F238E27FC236}">
                <a16:creationId xmlns:a16="http://schemas.microsoft.com/office/drawing/2014/main" id="{CD264D4B-BCC6-462C-9E6A-D203777C96F3}"/>
              </a:ext>
            </a:extLst>
          </p:cNvPr>
          <p:cNvSpPr txBox="1"/>
          <p:nvPr/>
        </p:nvSpPr>
        <p:spPr>
          <a:xfrm>
            <a:off x="1810088" y="1289085"/>
            <a:ext cx="7056784" cy="1477328"/>
          </a:xfrm>
          <a:prstGeom prst="rect">
            <a:avLst/>
          </a:prstGeom>
          <a:noFill/>
        </p:spPr>
        <p:txBody>
          <a:bodyPr wrap="square" rtlCol="0">
            <a:spAutoFit/>
          </a:bodyPr>
          <a:lstStyle/>
          <a:p>
            <a:endParaRPr lang="de-DE" dirty="0"/>
          </a:p>
          <a:p>
            <a:endParaRPr lang="de-DE" dirty="0"/>
          </a:p>
          <a:p>
            <a:pPr marL="285750" indent="-285750">
              <a:buFont typeface="Arial" panose="020B0604020202020204" pitchFamily="34" charset="0"/>
              <a:buChar char="•"/>
            </a:pPr>
            <a:endParaRPr lang="de-DE" dirty="0"/>
          </a:p>
          <a:p>
            <a:endParaRPr lang="de-DE" dirty="0"/>
          </a:p>
          <a:p>
            <a:endParaRPr lang="de-AT" dirty="0"/>
          </a:p>
        </p:txBody>
      </p:sp>
      <p:sp>
        <p:nvSpPr>
          <p:cNvPr id="9" name="Textfeld 8">
            <a:extLst>
              <a:ext uri="{FF2B5EF4-FFF2-40B4-BE49-F238E27FC236}">
                <a16:creationId xmlns:a16="http://schemas.microsoft.com/office/drawing/2014/main" id="{736EE04D-36A2-4591-824A-E313721CC658}"/>
              </a:ext>
            </a:extLst>
          </p:cNvPr>
          <p:cNvSpPr txBox="1"/>
          <p:nvPr/>
        </p:nvSpPr>
        <p:spPr>
          <a:xfrm>
            <a:off x="1919536" y="1196752"/>
            <a:ext cx="5544616" cy="369332"/>
          </a:xfrm>
          <a:prstGeom prst="rect">
            <a:avLst/>
          </a:prstGeom>
          <a:noFill/>
        </p:spPr>
        <p:txBody>
          <a:bodyPr wrap="square" rtlCol="0">
            <a:spAutoFit/>
          </a:bodyPr>
          <a:lstStyle/>
          <a:p>
            <a:endParaRPr lang="de-AT" dirty="0"/>
          </a:p>
        </p:txBody>
      </p:sp>
      <p:pic>
        <p:nvPicPr>
          <p:cNvPr id="10" name="Grafik 9">
            <a:extLst>
              <a:ext uri="{FF2B5EF4-FFF2-40B4-BE49-F238E27FC236}">
                <a16:creationId xmlns:a16="http://schemas.microsoft.com/office/drawing/2014/main" id="{595C6D2B-84C3-43E4-B24E-B9DCF8F79F89}"/>
              </a:ext>
            </a:extLst>
          </p:cNvPr>
          <p:cNvPicPr>
            <a:picLocks noChangeAspect="1"/>
          </p:cNvPicPr>
          <p:nvPr/>
        </p:nvPicPr>
        <p:blipFill>
          <a:blip r:embed="rId2"/>
          <a:stretch>
            <a:fillRect/>
          </a:stretch>
        </p:blipFill>
        <p:spPr>
          <a:xfrm>
            <a:off x="3649882" y="2398905"/>
            <a:ext cx="5541744" cy="1731414"/>
          </a:xfrm>
          <a:prstGeom prst="rect">
            <a:avLst/>
          </a:prstGeom>
        </p:spPr>
      </p:pic>
      <p:sp>
        <p:nvSpPr>
          <p:cNvPr id="11" name="Textfeld 10">
            <a:extLst>
              <a:ext uri="{FF2B5EF4-FFF2-40B4-BE49-F238E27FC236}">
                <a16:creationId xmlns:a16="http://schemas.microsoft.com/office/drawing/2014/main" id="{F13CFE30-A4D0-4583-883A-A61AD4162DC9}"/>
              </a:ext>
            </a:extLst>
          </p:cNvPr>
          <p:cNvSpPr txBox="1"/>
          <p:nvPr/>
        </p:nvSpPr>
        <p:spPr>
          <a:xfrm>
            <a:off x="1810088" y="1049736"/>
            <a:ext cx="7706292" cy="4770537"/>
          </a:xfrm>
          <a:prstGeom prst="rect">
            <a:avLst/>
          </a:prstGeom>
          <a:noFill/>
        </p:spPr>
        <p:txBody>
          <a:bodyPr wrap="square" rtlCol="0">
            <a:spAutoFit/>
          </a:bodyPr>
          <a:lstStyle/>
          <a:p>
            <a:endParaRPr lang="de-DE" sz="2400" dirty="0"/>
          </a:p>
          <a:p>
            <a:pPr marL="342900" indent="-342900">
              <a:buFont typeface="Arial" panose="020B0604020202020204" pitchFamily="34" charset="0"/>
              <a:buChar char="•"/>
            </a:pPr>
            <a:r>
              <a:rPr lang="de-DE" sz="2400" b="1" dirty="0"/>
              <a:t>ANTISEMITISMUS in Deutschland </a:t>
            </a:r>
          </a:p>
          <a:p>
            <a:pPr marL="342900" indent="-342900">
              <a:buFont typeface="Arial" panose="020B0604020202020204" pitchFamily="34" charset="0"/>
              <a:buChar char="•"/>
            </a:pPr>
            <a:endParaRPr lang="de-DE" sz="2400" dirty="0"/>
          </a:p>
          <a:p>
            <a:pPr marL="342900" indent="-342900">
              <a:buFont typeface="Arial" panose="020B0604020202020204" pitchFamily="34" charset="0"/>
              <a:buChar char="•"/>
            </a:pPr>
            <a:r>
              <a:rPr lang="de-DE" sz="2000" dirty="0"/>
              <a:t>1879: Wilhelm Marr</a:t>
            </a:r>
            <a:r>
              <a:rPr lang="de-DE" sz="2400" dirty="0"/>
              <a:t> </a:t>
            </a:r>
            <a:r>
              <a:rPr lang="de-DE" sz="2000" dirty="0"/>
              <a:t>verwendet in seiner Schrift „Der Sieg des </a:t>
            </a:r>
            <a:r>
              <a:rPr lang="de-DE" sz="2000" dirty="0" err="1"/>
              <a:t>Judenthums</a:t>
            </a:r>
            <a:r>
              <a:rPr lang="de-DE" sz="2000" dirty="0"/>
              <a:t> über das Germanentum“  die Begriffe  „Semitismus“ und  „Antisemitismus“ - Jude als Parasit im Volkskörper</a:t>
            </a:r>
          </a:p>
          <a:p>
            <a:pPr marL="342900" indent="-342900">
              <a:buFont typeface="Arial" panose="020B0604020202020204" pitchFamily="34" charset="0"/>
              <a:buChar char="•"/>
            </a:pPr>
            <a:endParaRPr lang="de-DE" sz="2000" dirty="0"/>
          </a:p>
          <a:p>
            <a:pPr marL="342900" indent="-342900">
              <a:buFont typeface="Arial" panose="020B0604020202020204" pitchFamily="34" charset="0"/>
              <a:buChar char="•"/>
            </a:pPr>
            <a:r>
              <a:rPr lang="de-DE" sz="2000" dirty="0"/>
              <a:t>1890: Zaristische Geheimpolizei verfasst die “PROTOKOLLE der WEISEN von ZION“, die eine angebliche jüdische Weltherrschaft belegen</a:t>
            </a:r>
          </a:p>
          <a:p>
            <a:pPr marL="342900" indent="-342900">
              <a:buFont typeface="Wingdings" panose="05000000000000000000" pitchFamily="2" charset="2"/>
              <a:buChar char="§"/>
            </a:pPr>
            <a:endParaRPr lang="de-DE" sz="2000" dirty="0"/>
          </a:p>
          <a:p>
            <a:pPr marL="342900" indent="-342900">
              <a:buFont typeface="Wingdings" panose="05000000000000000000" pitchFamily="2" charset="2"/>
              <a:buChar char="§"/>
            </a:pPr>
            <a:endParaRPr lang="de-DE" sz="2400" dirty="0"/>
          </a:p>
          <a:p>
            <a:pPr marL="342900" indent="-342900">
              <a:buFont typeface="Wingdings" panose="05000000000000000000" pitchFamily="2" charset="2"/>
              <a:buChar char="§"/>
            </a:pPr>
            <a:endParaRPr lang="de-DE" sz="2400" dirty="0"/>
          </a:p>
        </p:txBody>
      </p:sp>
      <p:pic>
        <p:nvPicPr>
          <p:cNvPr id="16" name="Grafik 15" descr="Ein Bild, das Mann, Anzug, Person, Schlips enthält.&#10;&#10;Automatisch generierte Beschreibung">
            <a:extLst>
              <a:ext uri="{FF2B5EF4-FFF2-40B4-BE49-F238E27FC236}">
                <a16:creationId xmlns:a16="http://schemas.microsoft.com/office/drawing/2014/main" id="{CF66F8F4-44B9-4F41-B896-8FDC4ABFE7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6324" y="2046068"/>
            <a:ext cx="1565095" cy="1853801"/>
          </a:xfrm>
          <a:prstGeom prst="rect">
            <a:avLst/>
          </a:prstGeom>
        </p:spPr>
      </p:pic>
      <p:pic>
        <p:nvPicPr>
          <p:cNvPr id="18" name="Grafik 17" descr="Ein Bild, das Text enthält.&#10;&#10;Automatisch generierte Beschreibung">
            <a:extLst>
              <a:ext uri="{FF2B5EF4-FFF2-40B4-BE49-F238E27FC236}">
                <a16:creationId xmlns:a16="http://schemas.microsoft.com/office/drawing/2014/main" id="{B5D7B9AF-0AFB-4645-BAB3-16CE6A5DED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16380" y="4130319"/>
            <a:ext cx="1565094" cy="2299552"/>
          </a:xfrm>
          <a:prstGeom prst="rect">
            <a:avLst/>
          </a:prstGeom>
        </p:spPr>
      </p:pic>
    </p:spTree>
    <p:extLst>
      <p:ext uri="{BB962C8B-B14F-4D97-AF65-F5344CB8AC3E}">
        <p14:creationId xmlns:p14="http://schemas.microsoft.com/office/powerpoint/2010/main" val="3643003002"/>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4023360" y="297469"/>
            <a:ext cx="4843512" cy="646331"/>
          </a:xfrm>
          <a:prstGeom prst="rect">
            <a:avLst/>
          </a:prstGeom>
        </p:spPr>
        <p:txBody>
          <a:bodyPr wrap="square">
            <a:spAutoFit/>
          </a:bodyPr>
          <a:lstStyle/>
          <a:p>
            <a:r>
              <a:rPr lang="de-DE" sz="3600" b="1" dirty="0"/>
              <a:t>Nationalsozialismus </a:t>
            </a:r>
          </a:p>
        </p:txBody>
      </p:sp>
      <p:sp>
        <p:nvSpPr>
          <p:cNvPr id="8" name="Textfeld 7">
            <a:extLst>
              <a:ext uri="{FF2B5EF4-FFF2-40B4-BE49-F238E27FC236}">
                <a16:creationId xmlns:a16="http://schemas.microsoft.com/office/drawing/2014/main" id="{CD264D4B-BCC6-462C-9E6A-D203777C96F3}"/>
              </a:ext>
            </a:extLst>
          </p:cNvPr>
          <p:cNvSpPr txBox="1"/>
          <p:nvPr/>
        </p:nvSpPr>
        <p:spPr>
          <a:xfrm>
            <a:off x="1810088" y="1289085"/>
            <a:ext cx="7056784" cy="1477328"/>
          </a:xfrm>
          <a:prstGeom prst="rect">
            <a:avLst/>
          </a:prstGeom>
          <a:noFill/>
        </p:spPr>
        <p:txBody>
          <a:bodyPr wrap="square" rtlCol="0">
            <a:spAutoFit/>
          </a:bodyPr>
          <a:lstStyle/>
          <a:p>
            <a:endParaRPr lang="de-DE" dirty="0"/>
          </a:p>
          <a:p>
            <a:endParaRPr lang="de-DE" dirty="0"/>
          </a:p>
          <a:p>
            <a:pPr marL="285750" indent="-285750">
              <a:buFont typeface="Arial" panose="020B0604020202020204" pitchFamily="34" charset="0"/>
              <a:buChar char="•"/>
            </a:pPr>
            <a:endParaRPr lang="de-DE" dirty="0"/>
          </a:p>
          <a:p>
            <a:endParaRPr lang="de-DE" dirty="0"/>
          </a:p>
          <a:p>
            <a:endParaRPr lang="de-AT" dirty="0"/>
          </a:p>
        </p:txBody>
      </p:sp>
      <p:sp>
        <p:nvSpPr>
          <p:cNvPr id="9" name="Textfeld 8">
            <a:extLst>
              <a:ext uri="{FF2B5EF4-FFF2-40B4-BE49-F238E27FC236}">
                <a16:creationId xmlns:a16="http://schemas.microsoft.com/office/drawing/2014/main" id="{736EE04D-36A2-4591-824A-E313721CC658}"/>
              </a:ext>
            </a:extLst>
          </p:cNvPr>
          <p:cNvSpPr txBox="1"/>
          <p:nvPr/>
        </p:nvSpPr>
        <p:spPr>
          <a:xfrm>
            <a:off x="1919536" y="1196752"/>
            <a:ext cx="5544616" cy="369332"/>
          </a:xfrm>
          <a:prstGeom prst="rect">
            <a:avLst/>
          </a:prstGeom>
          <a:noFill/>
        </p:spPr>
        <p:txBody>
          <a:bodyPr wrap="square" rtlCol="0">
            <a:spAutoFit/>
          </a:bodyPr>
          <a:lstStyle/>
          <a:p>
            <a:endParaRPr lang="de-AT" dirty="0"/>
          </a:p>
        </p:txBody>
      </p:sp>
      <p:pic>
        <p:nvPicPr>
          <p:cNvPr id="10" name="Grafik 9">
            <a:extLst>
              <a:ext uri="{FF2B5EF4-FFF2-40B4-BE49-F238E27FC236}">
                <a16:creationId xmlns:a16="http://schemas.microsoft.com/office/drawing/2014/main" id="{595C6D2B-84C3-43E4-B24E-B9DCF8F79F89}"/>
              </a:ext>
            </a:extLst>
          </p:cNvPr>
          <p:cNvPicPr>
            <a:picLocks noChangeAspect="1"/>
          </p:cNvPicPr>
          <p:nvPr/>
        </p:nvPicPr>
        <p:blipFill>
          <a:blip r:embed="rId2"/>
          <a:stretch>
            <a:fillRect/>
          </a:stretch>
        </p:blipFill>
        <p:spPr>
          <a:xfrm>
            <a:off x="3649882" y="2398905"/>
            <a:ext cx="5541744" cy="1731414"/>
          </a:xfrm>
          <a:prstGeom prst="rect">
            <a:avLst/>
          </a:prstGeom>
        </p:spPr>
      </p:pic>
      <p:sp>
        <p:nvSpPr>
          <p:cNvPr id="11" name="Textfeld 10">
            <a:extLst>
              <a:ext uri="{FF2B5EF4-FFF2-40B4-BE49-F238E27FC236}">
                <a16:creationId xmlns:a16="http://schemas.microsoft.com/office/drawing/2014/main" id="{F13CFE30-A4D0-4583-883A-A61AD4162DC9}"/>
              </a:ext>
            </a:extLst>
          </p:cNvPr>
          <p:cNvSpPr txBox="1"/>
          <p:nvPr/>
        </p:nvSpPr>
        <p:spPr>
          <a:xfrm>
            <a:off x="1847124" y="1020116"/>
            <a:ext cx="7706292" cy="4708981"/>
          </a:xfrm>
          <a:prstGeom prst="rect">
            <a:avLst/>
          </a:prstGeom>
          <a:noFill/>
        </p:spPr>
        <p:txBody>
          <a:bodyPr wrap="square" rtlCol="0">
            <a:spAutoFit/>
          </a:bodyPr>
          <a:lstStyle/>
          <a:p>
            <a:endParaRPr lang="de-DE" sz="2400" dirty="0"/>
          </a:p>
          <a:p>
            <a:pPr marL="342900" indent="-342900">
              <a:buFont typeface="Arial" panose="020B0604020202020204" pitchFamily="34" charset="0"/>
              <a:buChar char="•"/>
            </a:pPr>
            <a:r>
              <a:rPr lang="de-DE" sz="2400" b="1" dirty="0"/>
              <a:t>ANTISEMITISMUS in Österreich </a:t>
            </a:r>
          </a:p>
          <a:p>
            <a:pPr marL="342900" indent="-342900">
              <a:buFont typeface="Arial" panose="020B0604020202020204" pitchFamily="34" charset="0"/>
              <a:buChar char="•"/>
            </a:pPr>
            <a:endParaRPr lang="de-DE" sz="2400" dirty="0"/>
          </a:p>
          <a:p>
            <a:endParaRPr lang="de-DE" sz="2000" dirty="0"/>
          </a:p>
          <a:p>
            <a:pPr marL="342900" indent="-342900">
              <a:buFont typeface="Arial" panose="020B0604020202020204" pitchFamily="34" charset="0"/>
              <a:buChar char="•"/>
            </a:pPr>
            <a:r>
              <a:rPr lang="de-DE" sz="2000" dirty="0"/>
              <a:t>Georg von Schönerer: alldeutscher Antisemitismus und Antikatholizismus</a:t>
            </a:r>
          </a:p>
          <a:p>
            <a:pPr marL="342900" indent="-342900">
              <a:buFont typeface="Arial" panose="020B0604020202020204" pitchFamily="34" charset="0"/>
              <a:buChar char="•"/>
            </a:pPr>
            <a:endParaRPr lang="de-DE" sz="2000" dirty="0"/>
          </a:p>
          <a:p>
            <a:pPr marL="342900" indent="-342900">
              <a:buFont typeface="Arial" panose="020B0604020202020204" pitchFamily="34" charset="0"/>
              <a:buChar char="•"/>
            </a:pPr>
            <a:r>
              <a:rPr lang="de-DE" sz="2000" dirty="0"/>
              <a:t>Karl </a:t>
            </a:r>
            <a:r>
              <a:rPr lang="de-DE" sz="2000" dirty="0" err="1"/>
              <a:t>Lueger</a:t>
            </a:r>
            <a:r>
              <a:rPr lang="de-DE" sz="2000" dirty="0"/>
              <a:t>: christlicher Antisemitismus </a:t>
            </a:r>
          </a:p>
          <a:p>
            <a:pPr marL="342900" indent="-342900">
              <a:buFont typeface="Arial" panose="020B0604020202020204" pitchFamily="34" charset="0"/>
              <a:buChar char="•"/>
            </a:pPr>
            <a:endParaRPr lang="de-DE" sz="2000" dirty="0"/>
          </a:p>
          <a:p>
            <a:pPr marL="342900" indent="-342900">
              <a:buFont typeface="Arial" panose="020B0604020202020204" pitchFamily="34" charset="0"/>
              <a:buChar char="•"/>
            </a:pPr>
            <a:r>
              <a:rPr lang="de-DE" sz="2000" dirty="0"/>
              <a:t>Lanz von </a:t>
            </a:r>
            <a:r>
              <a:rPr lang="de-DE" sz="2000" dirty="0" err="1"/>
              <a:t>Liebenfels</a:t>
            </a:r>
            <a:r>
              <a:rPr lang="de-DE" sz="2000" dirty="0"/>
              <a:t>: alldeutscher und arisch-rassischer Antisemitismus </a:t>
            </a:r>
          </a:p>
          <a:p>
            <a:pPr marL="342900" indent="-342900">
              <a:buFont typeface="Wingdings" panose="05000000000000000000" pitchFamily="2" charset="2"/>
              <a:buChar char="§"/>
            </a:pPr>
            <a:endParaRPr lang="de-DE" sz="2000" dirty="0"/>
          </a:p>
          <a:p>
            <a:pPr marL="342900" indent="-342900">
              <a:buFont typeface="Wingdings" panose="05000000000000000000" pitchFamily="2" charset="2"/>
              <a:buChar char="§"/>
            </a:pPr>
            <a:endParaRPr lang="de-DE" sz="2400" dirty="0"/>
          </a:p>
          <a:p>
            <a:pPr marL="342900" indent="-342900">
              <a:buFont typeface="Wingdings" panose="05000000000000000000" pitchFamily="2" charset="2"/>
              <a:buChar char="§"/>
            </a:pPr>
            <a:endParaRPr lang="de-DE" sz="2400" dirty="0"/>
          </a:p>
        </p:txBody>
      </p:sp>
      <p:pic>
        <p:nvPicPr>
          <p:cNvPr id="5" name="Grafik 4" descr="Ein Bild, das Mann, Person, Wand, Schlips enthält.&#10;&#10;Automatisch generierte Beschreibung">
            <a:extLst>
              <a:ext uri="{FF2B5EF4-FFF2-40B4-BE49-F238E27FC236}">
                <a16:creationId xmlns:a16="http://schemas.microsoft.com/office/drawing/2014/main" id="{50549E5E-A140-4B29-B409-D2CBED7E88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01125" y="1823985"/>
            <a:ext cx="1195823" cy="1787235"/>
          </a:xfrm>
          <a:prstGeom prst="rect">
            <a:avLst/>
          </a:prstGeom>
        </p:spPr>
      </p:pic>
      <p:pic>
        <p:nvPicPr>
          <p:cNvPr id="7" name="Grafik 6" descr="Ein Bild, das Person, Wand, Mann, Kleidung enthält.&#10;&#10;Automatisch generierte Beschreibung">
            <a:extLst>
              <a:ext uri="{FF2B5EF4-FFF2-40B4-BE49-F238E27FC236}">
                <a16:creationId xmlns:a16="http://schemas.microsoft.com/office/drawing/2014/main" id="{A564E34D-9C66-4F6E-B3EF-B4EE9A5AF4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5035" y="3633277"/>
            <a:ext cx="1223141" cy="1467768"/>
          </a:xfrm>
          <a:prstGeom prst="rect">
            <a:avLst/>
          </a:prstGeom>
        </p:spPr>
      </p:pic>
      <p:pic>
        <p:nvPicPr>
          <p:cNvPr id="13" name="Grafik 12" descr="Ein Bild, das Mann, Person, Schlips, tragen enthält.&#10;&#10;Automatisch generierte Beschreibung">
            <a:extLst>
              <a:ext uri="{FF2B5EF4-FFF2-40B4-BE49-F238E27FC236}">
                <a16:creationId xmlns:a16="http://schemas.microsoft.com/office/drawing/2014/main" id="{41EC26BB-11AE-44DA-8AEF-2FB2C35F51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7532" y="5123102"/>
            <a:ext cx="1243741" cy="1467769"/>
          </a:xfrm>
          <a:prstGeom prst="rect">
            <a:avLst/>
          </a:prstGeom>
        </p:spPr>
      </p:pic>
    </p:spTree>
    <p:extLst>
      <p:ext uri="{BB962C8B-B14F-4D97-AF65-F5344CB8AC3E}">
        <p14:creationId xmlns:p14="http://schemas.microsoft.com/office/powerpoint/2010/main" val="2213542873"/>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3756997" y="297469"/>
            <a:ext cx="5109875" cy="646331"/>
          </a:xfrm>
          <a:prstGeom prst="rect">
            <a:avLst/>
          </a:prstGeom>
        </p:spPr>
        <p:txBody>
          <a:bodyPr wrap="square">
            <a:spAutoFit/>
          </a:bodyPr>
          <a:lstStyle/>
          <a:p>
            <a:r>
              <a:rPr lang="de-DE" sz="3600" b="1" dirty="0"/>
              <a:t>Nationalsozialismus </a:t>
            </a:r>
          </a:p>
        </p:txBody>
      </p:sp>
      <p:sp>
        <p:nvSpPr>
          <p:cNvPr id="8" name="Textfeld 7">
            <a:extLst>
              <a:ext uri="{FF2B5EF4-FFF2-40B4-BE49-F238E27FC236}">
                <a16:creationId xmlns:a16="http://schemas.microsoft.com/office/drawing/2014/main" id="{CD264D4B-BCC6-462C-9E6A-D203777C96F3}"/>
              </a:ext>
            </a:extLst>
          </p:cNvPr>
          <p:cNvSpPr txBox="1"/>
          <p:nvPr/>
        </p:nvSpPr>
        <p:spPr>
          <a:xfrm>
            <a:off x="1810088" y="1289085"/>
            <a:ext cx="7056784" cy="1477328"/>
          </a:xfrm>
          <a:prstGeom prst="rect">
            <a:avLst/>
          </a:prstGeom>
          <a:noFill/>
        </p:spPr>
        <p:txBody>
          <a:bodyPr wrap="square" rtlCol="0">
            <a:spAutoFit/>
          </a:bodyPr>
          <a:lstStyle/>
          <a:p>
            <a:endParaRPr lang="de-DE" dirty="0"/>
          </a:p>
          <a:p>
            <a:endParaRPr lang="de-DE" dirty="0"/>
          </a:p>
          <a:p>
            <a:pPr marL="285750" indent="-285750">
              <a:buFont typeface="Arial" panose="020B0604020202020204" pitchFamily="34" charset="0"/>
              <a:buChar char="•"/>
            </a:pPr>
            <a:endParaRPr lang="de-DE" dirty="0"/>
          </a:p>
          <a:p>
            <a:endParaRPr lang="de-DE" dirty="0"/>
          </a:p>
          <a:p>
            <a:endParaRPr lang="de-AT" dirty="0"/>
          </a:p>
        </p:txBody>
      </p:sp>
      <p:sp>
        <p:nvSpPr>
          <p:cNvPr id="9" name="Textfeld 8">
            <a:extLst>
              <a:ext uri="{FF2B5EF4-FFF2-40B4-BE49-F238E27FC236}">
                <a16:creationId xmlns:a16="http://schemas.microsoft.com/office/drawing/2014/main" id="{736EE04D-36A2-4591-824A-E313721CC658}"/>
              </a:ext>
            </a:extLst>
          </p:cNvPr>
          <p:cNvSpPr txBox="1"/>
          <p:nvPr/>
        </p:nvSpPr>
        <p:spPr>
          <a:xfrm>
            <a:off x="1919536" y="1196752"/>
            <a:ext cx="5544616" cy="369332"/>
          </a:xfrm>
          <a:prstGeom prst="rect">
            <a:avLst/>
          </a:prstGeom>
          <a:noFill/>
        </p:spPr>
        <p:txBody>
          <a:bodyPr wrap="square" rtlCol="0">
            <a:spAutoFit/>
          </a:bodyPr>
          <a:lstStyle/>
          <a:p>
            <a:endParaRPr lang="de-AT" dirty="0"/>
          </a:p>
        </p:txBody>
      </p:sp>
      <p:pic>
        <p:nvPicPr>
          <p:cNvPr id="10" name="Grafik 9">
            <a:extLst>
              <a:ext uri="{FF2B5EF4-FFF2-40B4-BE49-F238E27FC236}">
                <a16:creationId xmlns:a16="http://schemas.microsoft.com/office/drawing/2014/main" id="{595C6D2B-84C3-43E4-B24E-B9DCF8F79F89}"/>
              </a:ext>
            </a:extLst>
          </p:cNvPr>
          <p:cNvPicPr>
            <a:picLocks noChangeAspect="1"/>
          </p:cNvPicPr>
          <p:nvPr/>
        </p:nvPicPr>
        <p:blipFill>
          <a:blip r:embed="rId2"/>
          <a:stretch>
            <a:fillRect/>
          </a:stretch>
        </p:blipFill>
        <p:spPr>
          <a:xfrm>
            <a:off x="3756997" y="2380298"/>
            <a:ext cx="5541744" cy="1731414"/>
          </a:xfrm>
          <a:prstGeom prst="rect">
            <a:avLst/>
          </a:prstGeom>
        </p:spPr>
      </p:pic>
      <p:sp>
        <p:nvSpPr>
          <p:cNvPr id="2" name="Textfeld 1">
            <a:extLst>
              <a:ext uri="{FF2B5EF4-FFF2-40B4-BE49-F238E27FC236}">
                <a16:creationId xmlns:a16="http://schemas.microsoft.com/office/drawing/2014/main" id="{9BD04909-5E21-4955-B750-EF649EA18D1F}"/>
              </a:ext>
            </a:extLst>
          </p:cNvPr>
          <p:cNvSpPr txBox="1"/>
          <p:nvPr/>
        </p:nvSpPr>
        <p:spPr>
          <a:xfrm>
            <a:off x="1703511" y="1150039"/>
            <a:ext cx="6878200" cy="1015663"/>
          </a:xfrm>
          <a:prstGeom prst="rect">
            <a:avLst/>
          </a:prstGeom>
          <a:noFill/>
        </p:spPr>
        <p:txBody>
          <a:bodyPr wrap="square" rtlCol="0">
            <a:spAutoFit/>
          </a:bodyPr>
          <a:lstStyle/>
          <a:p>
            <a:r>
              <a:rPr lang="de-DE" sz="2400" b="1" dirty="0"/>
              <a:t>    VERFOLGUNG  und HOLOCAUST</a:t>
            </a:r>
          </a:p>
          <a:p>
            <a:endParaRPr lang="de-DE" dirty="0"/>
          </a:p>
          <a:p>
            <a:r>
              <a:rPr lang="de-AT" dirty="0"/>
              <a:t>      Das antisemitische Hetzorgan  „Der STÜRMER“</a:t>
            </a:r>
          </a:p>
        </p:txBody>
      </p:sp>
      <p:sp>
        <p:nvSpPr>
          <p:cNvPr id="3" name="Rechteck 2">
            <a:extLst>
              <a:ext uri="{FF2B5EF4-FFF2-40B4-BE49-F238E27FC236}">
                <a16:creationId xmlns:a16="http://schemas.microsoft.com/office/drawing/2014/main" id="{766E9C78-DDC8-4055-A477-2285AD52AD00}"/>
              </a:ext>
            </a:extLst>
          </p:cNvPr>
          <p:cNvSpPr/>
          <p:nvPr/>
        </p:nvSpPr>
        <p:spPr>
          <a:xfrm>
            <a:off x="2117348" y="2211869"/>
            <a:ext cx="6749524" cy="1477328"/>
          </a:xfrm>
          <a:prstGeom prst="rect">
            <a:avLst/>
          </a:prstGeom>
        </p:spPr>
        <p:txBody>
          <a:bodyPr wrap="square">
            <a:spAutoFit/>
          </a:bodyPr>
          <a:lstStyle/>
          <a:p>
            <a:r>
              <a:rPr lang="de-DE" dirty="0">
                <a:latin typeface="+mj-lt"/>
              </a:rPr>
              <a:t>Das war eine </a:t>
            </a:r>
            <a:r>
              <a:rPr lang="de-DE" b="1" dirty="0">
                <a:latin typeface="+mj-lt"/>
              </a:rPr>
              <a:t>ab 1923 </a:t>
            </a:r>
            <a:r>
              <a:rPr lang="de-DE" dirty="0">
                <a:latin typeface="+mj-lt"/>
              </a:rPr>
              <a:t>vom</a:t>
            </a:r>
            <a:r>
              <a:rPr lang="de-DE" b="1" dirty="0">
                <a:latin typeface="+mj-lt"/>
              </a:rPr>
              <a:t> NSDAP Gauleiter in Franken Julius STREICHER </a:t>
            </a:r>
            <a:r>
              <a:rPr lang="de-DE" dirty="0">
                <a:latin typeface="+mj-lt"/>
              </a:rPr>
              <a:t> gegründete und herausgegebene antisemitische Wochenzeitung. Sie bediente sich einer besonders hetzerischen Sprache und scheute auch nicht vor pornografischen Schilderungen zurück.</a:t>
            </a:r>
            <a:endParaRPr lang="de-AT" dirty="0">
              <a:latin typeface="+mj-lt"/>
            </a:endParaRPr>
          </a:p>
        </p:txBody>
      </p:sp>
      <p:pic>
        <p:nvPicPr>
          <p:cNvPr id="7" name="Grafik 6" descr="Ein Bild, das Text, Zeitung, Buch enthält.&#10;&#10;Automatisch generierte Beschreibung">
            <a:extLst>
              <a:ext uri="{FF2B5EF4-FFF2-40B4-BE49-F238E27FC236}">
                <a16:creationId xmlns:a16="http://schemas.microsoft.com/office/drawing/2014/main" id="{BFD1D15B-1D30-40F3-935E-6609572C76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8032" y="4002241"/>
            <a:ext cx="1709159" cy="2401368"/>
          </a:xfrm>
          <a:prstGeom prst="rect">
            <a:avLst/>
          </a:prstGeom>
        </p:spPr>
      </p:pic>
      <p:pic>
        <p:nvPicPr>
          <p:cNvPr id="12" name="Grafik 11" descr="Ein Bild, das Person, Mann, tragen enthält.&#10;&#10;Automatisch generierte Beschreibung">
            <a:extLst>
              <a:ext uri="{FF2B5EF4-FFF2-40B4-BE49-F238E27FC236}">
                <a16:creationId xmlns:a16="http://schemas.microsoft.com/office/drawing/2014/main" id="{A0E5E57D-EAB1-4C6E-913C-83437193BD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4920" y="3953251"/>
            <a:ext cx="1594523" cy="2344887"/>
          </a:xfrm>
          <a:prstGeom prst="rect">
            <a:avLst/>
          </a:prstGeom>
        </p:spPr>
      </p:pic>
      <p:pic>
        <p:nvPicPr>
          <p:cNvPr id="15" name="Grafik 14" descr="Ein Bild, das Text, Zeitung, Buch enthält.&#10;&#10;Automatisch generierte Beschreibung">
            <a:extLst>
              <a:ext uri="{FF2B5EF4-FFF2-40B4-BE49-F238E27FC236}">
                <a16:creationId xmlns:a16="http://schemas.microsoft.com/office/drawing/2014/main" id="{CB59FEA8-0A1B-4986-BB91-617B19FFBB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4381" y="3978781"/>
            <a:ext cx="1668126" cy="2401368"/>
          </a:xfrm>
          <a:prstGeom prst="rect">
            <a:avLst/>
          </a:prstGeom>
        </p:spPr>
      </p:pic>
    </p:spTree>
    <p:extLst>
      <p:ext uri="{BB962C8B-B14F-4D97-AF65-F5344CB8AC3E}">
        <p14:creationId xmlns:p14="http://schemas.microsoft.com/office/powerpoint/2010/main" val="1012164268"/>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3545058" y="283401"/>
            <a:ext cx="5321814" cy="646331"/>
          </a:xfrm>
          <a:prstGeom prst="rect">
            <a:avLst/>
          </a:prstGeom>
        </p:spPr>
        <p:txBody>
          <a:bodyPr wrap="square">
            <a:spAutoFit/>
          </a:bodyPr>
          <a:lstStyle/>
          <a:p>
            <a:r>
              <a:rPr lang="de-DE" sz="3600" b="1" dirty="0">
                <a:latin typeface="+mj-lt"/>
              </a:rPr>
              <a:t>Nationalsozialismus </a:t>
            </a:r>
          </a:p>
        </p:txBody>
      </p:sp>
      <p:sp>
        <p:nvSpPr>
          <p:cNvPr id="8" name="Textfeld 7">
            <a:extLst>
              <a:ext uri="{FF2B5EF4-FFF2-40B4-BE49-F238E27FC236}">
                <a16:creationId xmlns:a16="http://schemas.microsoft.com/office/drawing/2014/main" id="{CD264D4B-BCC6-462C-9E6A-D203777C96F3}"/>
              </a:ext>
            </a:extLst>
          </p:cNvPr>
          <p:cNvSpPr txBox="1"/>
          <p:nvPr/>
        </p:nvSpPr>
        <p:spPr>
          <a:xfrm>
            <a:off x="1810088" y="1289085"/>
            <a:ext cx="7056784" cy="1477328"/>
          </a:xfrm>
          <a:prstGeom prst="rect">
            <a:avLst/>
          </a:prstGeom>
          <a:noFill/>
        </p:spPr>
        <p:txBody>
          <a:bodyPr wrap="square" rtlCol="0">
            <a:spAutoFit/>
          </a:bodyPr>
          <a:lstStyle/>
          <a:p>
            <a:endParaRPr lang="de-DE" dirty="0"/>
          </a:p>
          <a:p>
            <a:endParaRPr lang="de-DE" dirty="0"/>
          </a:p>
          <a:p>
            <a:pPr marL="285750" indent="-285750">
              <a:buFont typeface="Arial" panose="020B0604020202020204" pitchFamily="34" charset="0"/>
              <a:buChar char="•"/>
            </a:pPr>
            <a:endParaRPr lang="de-DE" dirty="0"/>
          </a:p>
          <a:p>
            <a:endParaRPr lang="de-DE" dirty="0"/>
          </a:p>
          <a:p>
            <a:endParaRPr lang="de-AT" dirty="0"/>
          </a:p>
        </p:txBody>
      </p:sp>
      <p:sp>
        <p:nvSpPr>
          <p:cNvPr id="9" name="Textfeld 8">
            <a:extLst>
              <a:ext uri="{FF2B5EF4-FFF2-40B4-BE49-F238E27FC236}">
                <a16:creationId xmlns:a16="http://schemas.microsoft.com/office/drawing/2014/main" id="{736EE04D-36A2-4591-824A-E313721CC658}"/>
              </a:ext>
            </a:extLst>
          </p:cNvPr>
          <p:cNvSpPr txBox="1"/>
          <p:nvPr/>
        </p:nvSpPr>
        <p:spPr>
          <a:xfrm>
            <a:off x="1919536" y="1196752"/>
            <a:ext cx="5544616" cy="369332"/>
          </a:xfrm>
          <a:prstGeom prst="rect">
            <a:avLst/>
          </a:prstGeom>
          <a:noFill/>
        </p:spPr>
        <p:txBody>
          <a:bodyPr wrap="square" rtlCol="0">
            <a:spAutoFit/>
          </a:bodyPr>
          <a:lstStyle/>
          <a:p>
            <a:endParaRPr lang="de-AT" dirty="0"/>
          </a:p>
        </p:txBody>
      </p:sp>
      <p:pic>
        <p:nvPicPr>
          <p:cNvPr id="10" name="Grafik 9">
            <a:extLst>
              <a:ext uri="{FF2B5EF4-FFF2-40B4-BE49-F238E27FC236}">
                <a16:creationId xmlns:a16="http://schemas.microsoft.com/office/drawing/2014/main" id="{595C6D2B-84C3-43E4-B24E-B9DCF8F79F89}"/>
              </a:ext>
            </a:extLst>
          </p:cNvPr>
          <p:cNvPicPr>
            <a:picLocks noChangeAspect="1"/>
          </p:cNvPicPr>
          <p:nvPr/>
        </p:nvPicPr>
        <p:blipFill>
          <a:blip r:embed="rId2"/>
          <a:stretch>
            <a:fillRect/>
          </a:stretch>
        </p:blipFill>
        <p:spPr>
          <a:xfrm>
            <a:off x="7975976" y="4208649"/>
            <a:ext cx="4068453" cy="1271112"/>
          </a:xfrm>
          <a:prstGeom prst="rect">
            <a:avLst/>
          </a:prstGeom>
        </p:spPr>
      </p:pic>
      <p:sp>
        <p:nvSpPr>
          <p:cNvPr id="11" name="Textfeld 10">
            <a:extLst>
              <a:ext uri="{FF2B5EF4-FFF2-40B4-BE49-F238E27FC236}">
                <a16:creationId xmlns:a16="http://schemas.microsoft.com/office/drawing/2014/main" id="{F13CFE30-A4D0-4583-883A-A61AD4162DC9}"/>
              </a:ext>
            </a:extLst>
          </p:cNvPr>
          <p:cNvSpPr txBox="1"/>
          <p:nvPr/>
        </p:nvSpPr>
        <p:spPr>
          <a:xfrm>
            <a:off x="1810088" y="1049736"/>
            <a:ext cx="7706292" cy="830997"/>
          </a:xfrm>
          <a:prstGeom prst="rect">
            <a:avLst/>
          </a:prstGeom>
          <a:noFill/>
        </p:spPr>
        <p:txBody>
          <a:bodyPr wrap="square" rtlCol="0">
            <a:spAutoFit/>
          </a:bodyPr>
          <a:lstStyle/>
          <a:p>
            <a:pPr marL="342900" indent="-342900">
              <a:buFont typeface="Wingdings" panose="05000000000000000000" pitchFamily="2" charset="2"/>
              <a:buChar char="§"/>
            </a:pPr>
            <a:endParaRPr lang="de-DE" sz="2400" dirty="0"/>
          </a:p>
          <a:p>
            <a:pPr marL="342900" indent="-342900">
              <a:buFont typeface="Wingdings" panose="05000000000000000000" pitchFamily="2" charset="2"/>
              <a:buChar char="§"/>
            </a:pPr>
            <a:endParaRPr lang="de-DE" sz="2400" dirty="0"/>
          </a:p>
        </p:txBody>
      </p:sp>
      <p:sp>
        <p:nvSpPr>
          <p:cNvPr id="2" name="Rechteck 1">
            <a:extLst>
              <a:ext uri="{FF2B5EF4-FFF2-40B4-BE49-F238E27FC236}">
                <a16:creationId xmlns:a16="http://schemas.microsoft.com/office/drawing/2014/main" id="{53E6C00C-51BA-4162-8B5E-7FE533F6F7BF}"/>
              </a:ext>
            </a:extLst>
          </p:cNvPr>
          <p:cNvSpPr/>
          <p:nvPr/>
        </p:nvSpPr>
        <p:spPr>
          <a:xfrm>
            <a:off x="406287" y="1832103"/>
            <a:ext cx="7404643" cy="3570208"/>
          </a:xfrm>
          <a:prstGeom prst="rect">
            <a:avLst/>
          </a:prstGeom>
        </p:spPr>
        <p:txBody>
          <a:bodyPr wrap="square">
            <a:spAutoFit/>
          </a:bodyPr>
          <a:lstStyle/>
          <a:p>
            <a:r>
              <a:rPr lang="de-DE" sz="2000" dirty="0">
                <a:latin typeface="+mj-lt"/>
              </a:rPr>
              <a:t>Radikaler Rassismus und Antisemitismus sind ein wesentliches Unterscheidungsmerkmal zum italienischen Faschismus</a:t>
            </a:r>
          </a:p>
          <a:p>
            <a:endParaRPr lang="de-DE" sz="2000" dirty="0">
              <a:latin typeface="+mj-lt"/>
            </a:endParaRPr>
          </a:p>
          <a:p>
            <a:endParaRPr lang="de-DE" sz="2000" dirty="0">
              <a:latin typeface="+mj-lt"/>
            </a:endParaRPr>
          </a:p>
          <a:p>
            <a:endParaRPr lang="de-DE" sz="2400" dirty="0">
              <a:latin typeface="+mj-lt"/>
            </a:endParaRPr>
          </a:p>
          <a:p>
            <a:r>
              <a:rPr lang="de-DE" sz="2000" dirty="0">
                <a:latin typeface="+mj-lt"/>
              </a:rPr>
              <a:t>Hitlers Weltanschauung stand bis zum Ende unter dem </a:t>
            </a:r>
            <a:r>
              <a:rPr lang="de-DE" sz="2000" b="1" dirty="0">
                <a:latin typeface="+mj-lt"/>
              </a:rPr>
              <a:t>MOTTO:</a:t>
            </a:r>
          </a:p>
          <a:p>
            <a:r>
              <a:rPr lang="de-DE" dirty="0">
                <a:latin typeface="+mj-lt"/>
              </a:rPr>
              <a:t>“Der Jude ist unser Unglück!“</a:t>
            </a:r>
          </a:p>
          <a:p>
            <a:endParaRPr lang="de-DE" sz="2400" dirty="0">
              <a:latin typeface="+mj-lt"/>
            </a:endParaRPr>
          </a:p>
          <a:p>
            <a:endParaRPr lang="de-DE" sz="2400" dirty="0">
              <a:latin typeface="+mj-lt"/>
            </a:endParaRPr>
          </a:p>
          <a:p>
            <a:r>
              <a:rPr lang="de-DE" dirty="0">
                <a:latin typeface="+mj-lt"/>
              </a:rPr>
              <a:t>Hetzfilme wie </a:t>
            </a:r>
            <a:r>
              <a:rPr lang="de-DE" b="1" dirty="0">
                <a:latin typeface="+mj-lt"/>
              </a:rPr>
              <a:t>“Jud </a:t>
            </a:r>
            <a:r>
              <a:rPr lang="de-DE" b="1" dirty="0" err="1">
                <a:latin typeface="+mj-lt"/>
              </a:rPr>
              <a:t>Süss</a:t>
            </a:r>
            <a:r>
              <a:rPr lang="de-DE" b="1" dirty="0">
                <a:latin typeface="+mj-lt"/>
              </a:rPr>
              <a:t>“  </a:t>
            </a:r>
            <a:r>
              <a:rPr lang="de-DE" dirty="0">
                <a:latin typeface="+mj-lt"/>
              </a:rPr>
              <a:t>und </a:t>
            </a:r>
            <a:r>
              <a:rPr lang="de-DE" b="1" dirty="0">
                <a:latin typeface="+mj-lt"/>
              </a:rPr>
              <a:t>“Der ewige Jude“ </a:t>
            </a:r>
            <a:r>
              <a:rPr lang="de-DE" dirty="0">
                <a:latin typeface="+mj-lt"/>
              </a:rPr>
              <a:t>  </a:t>
            </a:r>
            <a:endParaRPr lang="de-DE" sz="2000" dirty="0">
              <a:latin typeface="+mj-lt"/>
            </a:endParaRPr>
          </a:p>
          <a:p>
            <a:r>
              <a:rPr lang="de-DE" dirty="0">
                <a:latin typeface="+mj-lt"/>
              </a:rPr>
              <a:t>wurden ab dem Jahre 1940 einem Millionenpublikum vorgeführt</a:t>
            </a:r>
          </a:p>
        </p:txBody>
      </p:sp>
      <p:sp>
        <p:nvSpPr>
          <p:cNvPr id="5" name="Textfeld 4">
            <a:extLst>
              <a:ext uri="{FF2B5EF4-FFF2-40B4-BE49-F238E27FC236}">
                <a16:creationId xmlns:a16="http://schemas.microsoft.com/office/drawing/2014/main" id="{4773E5D8-1E64-4F3B-98D4-6994490B8FD1}"/>
              </a:ext>
            </a:extLst>
          </p:cNvPr>
          <p:cNvSpPr txBox="1"/>
          <p:nvPr/>
        </p:nvSpPr>
        <p:spPr>
          <a:xfrm>
            <a:off x="8712892" y="2692450"/>
            <a:ext cx="3428599" cy="430887"/>
          </a:xfrm>
          <a:prstGeom prst="rect">
            <a:avLst/>
          </a:prstGeom>
          <a:noFill/>
        </p:spPr>
        <p:txBody>
          <a:bodyPr wrap="square" rtlCol="0">
            <a:spAutoFit/>
          </a:bodyPr>
          <a:lstStyle/>
          <a:p>
            <a:r>
              <a:rPr lang="de-DE" sz="1100" b="1" dirty="0"/>
              <a:t>Pflicht zum Tragen des  Judensterns ab September 1941</a:t>
            </a:r>
            <a:endParaRPr lang="de-AT" sz="1100" b="1" dirty="0"/>
          </a:p>
        </p:txBody>
      </p:sp>
      <p:pic>
        <p:nvPicPr>
          <p:cNvPr id="6" name="Grafik 5" descr="Ein Bild, das Text enthält.&#10;&#10;Automatisch generierte Beschreibung">
            <a:extLst>
              <a:ext uri="{FF2B5EF4-FFF2-40B4-BE49-F238E27FC236}">
                <a16:creationId xmlns:a16="http://schemas.microsoft.com/office/drawing/2014/main" id="{48F5E7C8-37DE-A54C-9532-9CABAB1C2D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9449" y="1228433"/>
            <a:ext cx="1531418" cy="1385569"/>
          </a:xfrm>
          <a:prstGeom prst="rect">
            <a:avLst/>
          </a:prstGeom>
        </p:spPr>
      </p:pic>
      <p:pic>
        <p:nvPicPr>
          <p:cNvPr id="4098" name="Picture 2" descr="Bildergebnis für Der Ewige Jude">
            <a:extLst>
              <a:ext uri="{FF2B5EF4-FFF2-40B4-BE49-F238E27FC236}">
                <a16:creationId xmlns:a16="http://schemas.microsoft.com/office/drawing/2014/main" id="{47A7509A-15DA-4006-BFAC-4C3721A529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59170" y="3425719"/>
            <a:ext cx="1811072" cy="252305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ildergebnis für Jud Süss">
            <a:extLst>
              <a:ext uri="{FF2B5EF4-FFF2-40B4-BE49-F238E27FC236}">
                <a16:creationId xmlns:a16="http://schemas.microsoft.com/office/drawing/2014/main" id="{44BF6D55-A4A8-40E0-BD5B-D9C4FB4768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0822" y="3435546"/>
            <a:ext cx="1832099" cy="2503403"/>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23DC589A-CDE6-47EC-812B-2368E984929F}"/>
              </a:ext>
            </a:extLst>
          </p:cNvPr>
          <p:cNvSpPr txBox="1"/>
          <p:nvPr/>
        </p:nvSpPr>
        <p:spPr>
          <a:xfrm>
            <a:off x="7975976" y="6048642"/>
            <a:ext cx="1391308" cy="646331"/>
          </a:xfrm>
          <a:prstGeom prst="rect">
            <a:avLst/>
          </a:prstGeom>
          <a:noFill/>
        </p:spPr>
        <p:txBody>
          <a:bodyPr wrap="square" rtlCol="0">
            <a:spAutoFit/>
          </a:bodyPr>
          <a:lstStyle/>
          <a:p>
            <a:r>
              <a:rPr lang="de-DE" sz="1200" b="1" dirty="0"/>
              <a:t>1940 </a:t>
            </a:r>
          </a:p>
          <a:p>
            <a:r>
              <a:rPr lang="de-DE" sz="1200" b="1" dirty="0"/>
              <a:t>Regisseur Veit Harlan</a:t>
            </a:r>
          </a:p>
        </p:txBody>
      </p:sp>
      <p:sp>
        <p:nvSpPr>
          <p:cNvPr id="7" name="Textfeld 6">
            <a:extLst>
              <a:ext uri="{FF2B5EF4-FFF2-40B4-BE49-F238E27FC236}">
                <a16:creationId xmlns:a16="http://schemas.microsoft.com/office/drawing/2014/main" id="{B731F6F8-1639-4AD2-9AE5-258C9821DB15}"/>
              </a:ext>
            </a:extLst>
          </p:cNvPr>
          <p:cNvSpPr txBox="1"/>
          <p:nvPr/>
        </p:nvSpPr>
        <p:spPr>
          <a:xfrm>
            <a:off x="10159170" y="6048642"/>
            <a:ext cx="1811072" cy="646331"/>
          </a:xfrm>
          <a:prstGeom prst="rect">
            <a:avLst/>
          </a:prstGeom>
          <a:noFill/>
        </p:spPr>
        <p:txBody>
          <a:bodyPr wrap="square" rtlCol="0">
            <a:spAutoFit/>
          </a:bodyPr>
          <a:lstStyle/>
          <a:p>
            <a:r>
              <a:rPr lang="de-DE" sz="1200" b="1" dirty="0"/>
              <a:t>1940</a:t>
            </a:r>
          </a:p>
          <a:p>
            <a:r>
              <a:rPr lang="de-DE" sz="1200" b="1" dirty="0"/>
              <a:t>Regisseur Fritz </a:t>
            </a:r>
            <a:r>
              <a:rPr lang="de-DE" sz="1200" b="1" dirty="0" err="1"/>
              <a:t>Heppler</a:t>
            </a:r>
            <a:endParaRPr lang="de-DE" sz="1200" b="1" dirty="0"/>
          </a:p>
        </p:txBody>
      </p:sp>
      <p:sp>
        <p:nvSpPr>
          <p:cNvPr id="12" name="Textfeld 11">
            <a:extLst>
              <a:ext uri="{FF2B5EF4-FFF2-40B4-BE49-F238E27FC236}">
                <a16:creationId xmlns:a16="http://schemas.microsoft.com/office/drawing/2014/main" id="{50EF1951-4A83-4F54-847E-D99296CCF72C}"/>
              </a:ext>
            </a:extLst>
          </p:cNvPr>
          <p:cNvSpPr txBox="1"/>
          <p:nvPr/>
        </p:nvSpPr>
        <p:spPr>
          <a:xfrm>
            <a:off x="1336300" y="1187906"/>
            <a:ext cx="5544616" cy="461665"/>
          </a:xfrm>
          <a:prstGeom prst="rect">
            <a:avLst/>
          </a:prstGeom>
          <a:noFill/>
        </p:spPr>
        <p:txBody>
          <a:bodyPr wrap="square" rtlCol="0">
            <a:spAutoFit/>
          </a:bodyPr>
          <a:lstStyle/>
          <a:p>
            <a:r>
              <a:rPr lang="de-DE" sz="2400" b="1" dirty="0"/>
              <a:t>VERFOLGUNG  und HOLOCAUST</a:t>
            </a:r>
            <a:endParaRPr lang="de-DE" sz="2400" dirty="0"/>
          </a:p>
        </p:txBody>
      </p:sp>
      <p:sp>
        <p:nvSpPr>
          <p:cNvPr id="13" name="Textfeld 12">
            <a:extLst>
              <a:ext uri="{FF2B5EF4-FFF2-40B4-BE49-F238E27FC236}">
                <a16:creationId xmlns:a16="http://schemas.microsoft.com/office/drawing/2014/main" id="{3E064543-3FE4-46DE-A1D3-E8D29046B15C}"/>
              </a:ext>
            </a:extLst>
          </p:cNvPr>
          <p:cNvSpPr txBox="1"/>
          <p:nvPr/>
        </p:nvSpPr>
        <p:spPr>
          <a:xfrm>
            <a:off x="406287" y="5479761"/>
            <a:ext cx="7240773" cy="1200329"/>
          </a:xfrm>
          <a:prstGeom prst="rect">
            <a:avLst/>
          </a:prstGeom>
          <a:noFill/>
        </p:spPr>
        <p:txBody>
          <a:bodyPr wrap="square" rtlCol="0">
            <a:spAutoFit/>
          </a:bodyPr>
          <a:lstStyle/>
          <a:p>
            <a:r>
              <a:rPr lang="de-DE" dirty="0">
                <a:hlinkClick r:id="rId6"/>
              </a:rPr>
              <a:t>https://youtu.be/dMTHwuQnIKA</a:t>
            </a:r>
            <a:endParaRPr lang="de-DE" dirty="0"/>
          </a:p>
          <a:p>
            <a:r>
              <a:rPr lang="de-DE" dirty="0">
                <a:hlinkClick r:id="rId7"/>
              </a:rPr>
              <a:t>https://youtu.be/udfJCm6Khvc?si=9Ul4p1QrxqnzFreW</a:t>
            </a:r>
            <a:endParaRPr lang="de-DE" dirty="0"/>
          </a:p>
          <a:p>
            <a:endParaRPr lang="de-DE" dirty="0"/>
          </a:p>
          <a:p>
            <a:endParaRPr lang="de-DE" dirty="0"/>
          </a:p>
        </p:txBody>
      </p:sp>
    </p:spTree>
    <p:extLst>
      <p:ext uri="{BB962C8B-B14F-4D97-AF65-F5344CB8AC3E}">
        <p14:creationId xmlns:p14="http://schemas.microsoft.com/office/powerpoint/2010/main" val="866866152"/>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3322256" y="297469"/>
            <a:ext cx="5544616" cy="646331"/>
          </a:xfrm>
          <a:prstGeom prst="rect">
            <a:avLst/>
          </a:prstGeom>
        </p:spPr>
        <p:txBody>
          <a:bodyPr wrap="square">
            <a:spAutoFit/>
          </a:bodyPr>
          <a:lstStyle/>
          <a:p>
            <a:r>
              <a:rPr lang="de-DE" sz="3600" b="1" dirty="0">
                <a:latin typeface="+mj-lt"/>
              </a:rPr>
              <a:t>Nationalsozialismus </a:t>
            </a:r>
          </a:p>
        </p:txBody>
      </p:sp>
      <p:sp>
        <p:nvSpPr>
          <p:cNvPr id="8" name="Textfeld 7">
            <a:extLst>
              <a:ext uri="{FF2B5EF4-FFF2-40B4-BE49-F238E27FC236}">
                <a16:creationId xmlns:a16="http://schemas.microsoft.com/office/drawing/2014/main" id="{CD264D4B-BCC6-462C-9E6A-D203777C96F3}"/>
              </a:ext>
            </a:extLst>
          </p:cNvPr>
          <p:cNvSpPr txBox="1"/>
          <p:nvPr/>
        </p:nvSpPr>
        <p:spPr>
          <a:xfrm>
            <a:off x="1778660" y="1025154"/>
            <a:ext cx="7056784" cy="1477328"/>
          </a:xfrm>
          <a:prstGeom prst="rect">
            <a:avLst/>
          </a:prstGeom>
          <a:noFill/>
        </p:spPr>
        <p:txBody>
          <a:bodyPr wrap="square" rtlCol="0">
            <a:spAutoFit/>
          </a:bodyPr>
          <a:lstStyle/>
          <a:p>
            <a:endParaRPr lang="de-DE" dirty="0"/>
          </a:p>
          <a:p>
            <a:endParaRPr lang="de-DE" dirty="0"/>
          </a:p>
          <a:p>
            <a:pPr marL="285750" indent="-285750">
              <a:buFont typeface="Arial" panose="020B0604020202020204" pitchFamily="34" charset="0"/>
              <a:buChar char="•"/>
            </a:pPr>
            <a:endParaRPr lang="de-DE" dirty="0"/>
          </a:p>
          <a:p>
            <a:endParaRPr lang="de-DE" dirty="0"/>
          </a:p>
          <a:p>
            <a:endParaRPr lang="de-AT" dirty="0"/>
          </a:p>
        </p:txBody>
      </p:sp>
      <p:sp>
        <p:nvSpPr>
          <p:cNvPr id="9" name="Textfeld 8">
            <a:extLst>
              <a:ext uri="{FF2B5EF4-FFF2-40B4-BE49-F238E27FC236}">
                <a16:creationId xmlns:a16="http://schemas.microsoft.com/office/drawing/2014/main" id="{736EE04D-36A2-4591-824A-E313721CC658}"/>
              </a:ext>
            </a:extLst>
          </p:cNvPr>
          <p:cNvSpPr txBox="1"/>
          <p:nvPr/>
        </p:nvSpPr>
        <p:spPr>
          <a:xfrm>
            <a:off x="1919536" y="1196752"/>
            <a:ext cx="5544616" cy="369332"/>
          </a:xfrm>
          <a:prstGeom prst="rect">
            <a:avLst/>
          </a:prstGeom>
          <a:noFill/>
        </p:spPr>
        <p:txBody>
          <a:bodyPr wrap="square" rtlCol="0">
            <a:spAutoFit/>
          </a:bodyPr>
          <a:lstStyle/>
          <a:p>
            <a:endParaRPr lang="de-AT" dirty="0"/>
          </a:p>
        </p:txBody>
      </p:sp>
      <p:pic>
        <p:nvPicPr>
          <p:cNvPr id="10" name="Grafik 9">
            <a:extLst>
              <a:ext uri="{FF2B5EF4-FFF2-40B4-BE49-F238E27FC236}">
                <a16:creationId xmlns:a16="http://schemas.microsoft.com/office/drawing/2014/main" id="{595C6D2B-84C3-43E4-B24E-B9DCF8F79F89}"/>
              </a:ext>
            </a:extLst>
          </p:cNvPr>
          <p:cNvPicPr>
            <a:picLocks noChangeAspect="1"/>
          </p:cNvPicPr>
          <p:nvPr/>
        </p:nvPicPr>
        <p:blipFill>
          <a:blip r:embed="rId2"/>
          <a:stretch>
            <a:fillRect/>
          </a:stretch>
        </p:blipFill>
        <p:spPr>
          <a:xfrm>
            <a:off x="3756997" y="2380298"/>
            <a:ext cx="5541744" cy="1731414"/>
          </a:xfrm>
          <a:prstGeom prst="rect">
            <a:avLst/>
          </a:prstGeom>
        </p:spPr>
      </p:pic>
      <p:sp>
        <p:nvSpPr>
          <p:cNvPr id="2" name="Textfeld 1">
            <a:extLst>
              <a:ext uri="{FF2B5EF4-FFF2-40B4-BE49-F238E27FC236}">
                <a16:creationId xmlns:a16="http://schemas.microsoft.com/office/drawing/2014/main" id="{9BD04909-5E21-4955-B750-EF649EA18D1F}"/>
              </a:ext>
            </a:extLst>
          </p:cNvPr>
          <p:cNvSpPr txBox="1"/>
          <p:nvPr/>
        </p:nvSpPr>
        <p:spPr>
          <a:xfrm>
            <a:off x="1651944" y="1220861"/>
            <a:ext cx="6878200" cy="3631763"/>
          </a:xfrm>
          <a:prstGeom prst="rect">
            <a:avLst/>
          </a:prstGeom>
          <a:noFill/>
        </p:spPr>
        <p:txBody>
          <a:bodyPr wrap="square" rtlCol="0">
            <a:spAutoFit/>
          </a:bodyPr>
          <a:lstStyle/>
          <a:p>
            <a:r>
              <a:rPr lang="de-DE" sz="2800" b="1" dirty="0">
                <a:latin typeface="+mj-lt"/>
              </a:rPr>
              <a:t>VERFOLGUNG  und HOLOCAUST</a:t>
            </a:r>
          </a:p>
          <a:p>
            <a:endParaRPr lang="de-DE" b="1" dirty="0">
              <a:latin typeface="+mj-lt"/>
            </a:endParaRPr>
          </a:p>
          <a:p>
            <a:endParaRPr lang="de-DE" dirty="0">
              <a:latin typeface="+mj-lt"/>
            </a:endParaRPr>
          </a:p>
          <a:p>
            <a:endParaRPr lang="de-DE" dirty="0">
              <a:latin typeface="+mj-lt"/>
            </a:endParaRPr>
          </a:p>
          <a:p>
            <a:r>
              <a:rPr lang="de-AT" sz="2000" dirty="0">
                <a:latin typeface="+mj-lt"/>
              </a:rPr>
              <a:t> </a:t>
            </a:r>
            <a:r>
              <a:rPr lang="de-AT" sz="2400" b="1" dirty="0">
                <a:latin typeface="+mj-lt"/>
              </a:rPr>
              <a:t>1.STUFE: Der BOYKOTT </a:t>
            </a:r>
          </a:p>
          <a:p>
            <a:endParaRPr lang="de-AT" sz="2400" b="1" dirty="0">
              <a:latin typeface="+mj-lt"/>
            </a:endParaRPr>
          </a:p>
          <a:p>
            <a:r>
              <a:rPr lang="de-DE" sz="2000" dirty="0">
                <a:latin typeface="+mj-lt"/>
              </a:rPr>
              <a:t>Am </a:t>
            </a:r>
            <a:r>
              <a:rPr lang="de-DE" sz="2000" b="1" dirty="0">
                <a:latin typeface="+mj-lt"/>
              </a:rPr>
              <a:t>1. April 1933 </a:t>
            </a:r>
            <a:r>
              <a:rPr lang="de-DE" sz="2000" dirty="0">
                <a:latin typeface="+mj-lt"/>
              </a:rPr>
              <a:t>findet der erste große Judenboykott im gesamten Reichsgebiet statt. In sämtlichen deutschen Städten laufen Verbände der Sturmabteilung (SA) und der Schutzstaffel (SS) mit antisemitischen Parolen durch die Straßen. Juden werden eingeschüchtert und bedroht.</a:t>
            </a:r>
            <a:r>
              <a:rPr lang="de-AT" sz="2000" dirty="0">
                <a:latin typeface="+mj-lt"/>
              </a:rPr>
              <a:t>  </a:t>
            </a:r>
          </a:p>
        </p:txBody>
      </p:sp>
      <p:pic>
        <p:nvPicPr>
          <p:cNvPr id="6" name="Grafik 5" descr="Ein Bild, das Text enthält.&#10;&#10;Automatisch generierte Beschreibung">
            <a:extLst>
              <a:ext uri="{FF2B5EF4-FFF2-40B4-BE49-F238E27FC236}">
                <a16:creationId xmlns:a16="http://schemas.microsoft.com/office/drawing/2014/main" id="{E80BC3F3-DF88-4A72-922C-700A9558F0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3093" y="3391602"/>
            <a:ext cx="2340494" cy="3068648"/>
          </a:xfrm>
          <a:prstGeom prst="rect">
            <a:avLst/>
          </a:prstGeom>
        </p:spPr>
      </p:pic>
      <p:pic>
        <p:nvPicPr>
          <p:cNvPr id="12" name="Grafik 11" descr="Ein Bild, das Text, Zeitung enthält.&#10;&#10;Automatisch generierte Beschreibung">
            <a:extLst>
              <a:ext uri="{FF2B5EF4-FFF2-40B4-BE49-F238E27FC236}">
                <a16:creationId xmlns:a16="http://schemas.microsoft.com/office/drawing/2014/main" id="{E9DD1BFE-124F-4585-B806-24E8859902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23302" y="977292"/>
            <a:ext cx="3180076" cy="2048364"/>
          </a:xfrm>
          <a:prstGeom prst="rect">
            <a:avLst/>
          </a:prstGeom>
        </p:spPr>
      </p:pic>
      <p:sp>
        <p:nvSpPr>
          <p:cNvPr id="3" name="Textfeld 2">
            <a:extLst>
              <a:ext uri="{FF2B5EF4-FFF2-40B4-BE49-F238E27FC236}">
                <a16:creationId xmlns:a16="http://schemas.microsoft.com/office/drawing/2014/main" id="{65827F3A-BA15-D32A-D63D-AABD641EA6E7}"/>
              </a:ext>
            </a:extLst>
          </p:cNvPr>
          <p:cNvSpPr txBox="1"/>
          <p:nvPr/>
        </p:nvSpPr>
        <p:spPr>
          <a:xfrm>
            <a:off x="1759839" y="5424633"/>
            <a:ext cx="6094102" cy="830997"/>
          </a:xfrm>
          <a:prstGeom prst="rect">
            <a:avLst/>
          </a:prstGeom>
          <a:noFill/>
        </p:spPr>
        <p:txBody>
          <a:bodyPr wrap="square" rtlCol="0">
            <a:spAutoFit/>
          </a:bodyPr>
          <a:lstStyle/>
          <a:p>
            <a:r>
              <a:rPr lang="de-DE" sz="1600" dirty="0"/>
              <a:t>Reichsführer SS Heinrich Himmler fordert bereits in den frühen 1930 Jahren “…Volksfeinde und minderwertige Rassen in Lagern zu konzentrieren…“</a:t>
            </a:r>
            <a:endParaRPr lang="de-AT" sz="1600" dirty="0"/>
          </a:p>
        </p:txBody>
      </p:sp>
    </p:spTree>
    <p:extLst>
      <p:ext uri="{BB962C8B-B14F-4D97-AF65-F5344CB8AC3E}">
        <p14:creationId xmlns:p14="http://schemas.microsoft.com/office/powerpoint/2010/main" val="81241312"/>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3066757" y="297469"/>
            <a:ext cx="5800115" cy="646331"/>
          </a:xfrm>
          <a:prstGeom prst="rect">
            <a:avLst/>
          </a:prstGeom>
        </p:spPr>
        <p:txBody>
          <a:bodyPr wrap="square">
            <a:spAutoFit/>
          </a:bodyPr>
          <a:lstStyle/>
          <a:p>
            <a:r>
              <a:rPr lang="de-DE" sz="3600" b="1" dirty="0">
                <a:latin typeface="+mj-lt"/>
              </a:rPr>
              <a:t>Nationalsozialismus </a:t>
            </a:r>
          </a:p>
        </p:txBody>
      </p:sp>
      <p:sp>
        <p:nvSpPr>
          <p:cNvPr id="8" name="Textfeld 7">
            <a:extLst>
              <a:ext uri="{FF2B5EF4-FFF2-40B4-BE49-F238E27FC236}">
                <a16:creationId xmlns:a16="http://schemas.microsoft.com/office/drawing/2014/main" id="{CD264D4B-BCC6-462C-9E6A-D203777C96F3}"/>
              </a:ext>
            </a:extLst>
          </p:cNvPr>
          <p:cNvSpPr txBox="1"/>
          <p:nvPr/>
        </p:nvSpPr>
        <p:spPr>
          <a:xfrm>
            <a:off x="1810088" y="1289085"/>
            <a:ext cx="7056784" cy="1477328"/>
          </a:xfrm>
          <a:prstGeom prst="rect">
            <a:avLst/>
          </a:prstGeom>
          <a:noFill/>
        </p:spPr>
        <p:txBody>
          <a:bodyPr wrap="square" rtlCol="0">
            <a:spAutoFit/>
          </a:bodyPr>
          <a:lstStyle/>
          <a:p>
            <a:endParaRPr lang="de-DE" dirty="0"/>
          </a:p>
          <a:p>
            <a:endParaRPr lang="de-DE" dirty="0"/>
          </a:p>
          <a:p>
            <a:pPr marL="285750" indent="-285750">
              <a:buFont typeface="Arial" panose="020B0604020202020204" pitchFamily="34" charset="0"/>
              <a:buChar char="•"/>
            </a:pPr>
            <a:endParaRPr lang="de-DE" dirty="0"/>
          </a:p>
          <a:p>
            <a:endParaRPr lang="de-DE" dirty="0"/>
          </a:p>
          <a:p>
            <a:endParaRPr lang="de-AT" dirty="0"/>
          </a:p>
        </p:txBody>
      </p:sp>
      <p:sp>
        <p:nvSpPr>
          <p:cNvPr id="9" name="Textfeld 8">
            <a:extLst>
              <a:ext uri="{FF2B5EF4-FFF2-40B4-BE49-F238E27FC236}">
                <a16:creationId xmlns:a16="http://schemas.microsoft.com/office/drawing/2014/main" id="{736EE04D-36A2-4591-824A-E313721CC658}"/>
              </a:ext>
            </a:extLst>
          </p:cNvPr>
          <p:cNvSpPr txBox="1"/>
          <p:nvPr/>
        </p:nvSpPr>
        <p:spPr>
          <a:xfrm>
            <a:off x="1919536" y="1196752"/>
            <a:ext cx="5544616" cy="369332"/>
          </a:xfrm>
          <a:prstGeom prst="rect">
            <a:avLst/>
          </a:prstGeom>
          <a:noFill/>
        </p:spPr>
        <p:txBody>
          <a:bodyPr wrap="square" rtlCol="0">
            <a:spAutoFit/>
          </a:bodyPr>
          <a:lstStyle/>
          <a:p>
            <a:endParaRPr lang="de-AT" dirty="0"/>
          </a:p>
        </p:txBody>
      </p:sp>
      <p:pic>
        <p:nvPicPr>
          <p:cNvPr id="10" name="Grafik 9">
            <a:extLst>
              <a:ext uri="{FF2B5EF4-FFF2-40B4-BE49-F238E27FC236}">
                <a16:creationId xmlns:a16="http://schemas.microsoft.com/office/drawing/2014/main" id="{595C6D2B-84C3-43E4-B24E-B9DCF8F79F89}"/>
              </a:ext>
            </a:extLst>
          </p:cNvPr>
          <p:cNvPicPr>
            <a:picLocks noChangeAspect="1"/>
          </p:cNvPicPr>
          <p:nvPr/>
        </p:nvPicPr>
        <p:blipFill>
          <a:blip r:embed="rId2"/>
          <a:stretch>
            <a:fillRect/>
          </a:stretch>
        </p:blipFill>
        <p:spPr>
          <a:xfrm>
            <a:off x="3756997" y="2380298"/>
            <a:ext cx="5541744" cy="1731414"/>
          </a:xfrm>
          <a:prstGeom prst="rect">
            <a:avLst/>
          </a:prstGeom>
        </p:spPr>
      </p:pic>
      <p:sp>
        <p:nvSpPr>
          <p:cNvPr id="2" name="Textfeld 1">
            <a:extLst>
              <a:ext uri="{FF2B5EF4-FFF2-40B4-BE49-F238E27FC236}">
                <a16:creationId xmlns:a16="http://schemas.microsoft.com/office/drawing/2014/main" id="{9BD04909-5E21-4955-B750-EF649EA18D1F}"/>
              </a:ext>
            </a:extLst>
          </p:cNvPr>
          <p:cNvSpPr txBox="1"/>
          <p:nvPr/>
        </p:nvSpPr>
        <p:spPr>
          <a:xfrm>
            <a:off x="1346728" y="943347"/>
            <a:ext cx="6878200" cy="5786199"/>
          </a:xfrm>
          <a:prstGeom prst="rect">
            <a:avLst/>
          </a:prstGeom>
          <a:noFill/>
        </p:spPr>
        <p:txBody>
          <a:bodyPr wrap="square" rtlCol="0">
            <a:spAutoFit/>
          </a:bodyPr>
          <a:lstStyle/>
          <a:p>
            <a:r>
              <a:rPr lang="de-DE" sz="2800" b="1" dirty="0">
                <a:latin typeface="+mj-lt"/>
              </a:rPr>
              <a:t>VERFOLGUNG  und HOLOCAUST</a:t>
            </a:r>
          </a:p>
          <a:p>
            <a:endParaRPr lang="de-DE" sz="2800" dirty="0">
              <a:latin typeface="+mj-lt"/>
            </a:endParaRPr>
          </a:p>
          <a:p>
            <a:r>
              <a:rPr lang="de-DE" sz="2400" b="1" dirty="0">
                <a:latin typeface="+mj-lt"/>
              </a:rPr>
              <a:t>2.STUFE:   Die AUSLÖSCHUNG </a:t>
            </a:r>
          </a:p>
          <a:p>
            <a:endParaRPr lang="de-DE" sz="2000" dirty="0">
              <a:latin typeface="+mj-lt"/>
            </a:endParaRPr>
          </a:p>
          <a:p>
            <a:r>
              <a:rPr lang="de-DE" sz="2000" b="1" dirty="0">
                <a:latin typeface="+mj-lt"/>
              </a:rPr>
              <a:t>15.9.1935 :</a:t>
            </a:r>
            <a:r>
              <a:rPr lang="de-DE" sz="2000" dirty="0">
                <a:latin typeface="+mj-lt"/>
              </a:rPr>
              <a:t> </a:t>
            </a:r>
            <a:r>
              <a:rPr lang="de-DE" sz="2000" b="1" dirty="0">
                <a:latin typeface="+mj-lt"/>
              </a:rPr>
              <a:t>Nürnberger Rassengesetze </a:t>
            </a:r>
            <a:r>
              <a:rPr lang="de-DE" sz="2000" dirty="0">
                <a:latin typeface="+mj-lt"/>
              </a:rPr>
              <a:t>- </a:t>
            </a:r>
            <a:r>
              <a:rPr lang="de-DE" dirty="0">
                <a:latin typeface="+mj-lt"/>
              </a:rPr>
              <a:t>Juden verlieren bürgerliche Rechte</a:t>
            </a:r>
          </a:p>
          <a:p>
            <a:endParaRPr lang="de-DE" sz="2000" dirty="0">
              <a:latin typeface="+mj-lt"/>
            </a:endParaRPr>
          </a:p>
          <a:p>
            <a:r>
              <a:rPr lang="de-DE" sz="2000" b="1" dirty="0">
                <a:latin typeface="+mj-lt"/>
              </a:rPr>
              <a:t>8./9. 11.1938:  “</a:t>
            </a:r>
            <a:r>
              <a:rPr lang="de-DE" sz="2000" b="1" dirty="0" err="1">
                <a:latin typeface="+mj-lt"/>
              </a:rPr>
              <a:t>Reichsprogromnacht</a:t>
            </a:r>
            <a:r>
              <a:rPr lang="de-DE" sz="2000" b="1" dirty="0">
                <a:latin typeface="+mj-lt"/>
              </a:rPr>
              <a:t> “</a:t>
            </a:r>
            <a:r>
              <a:rPr lang="de-DE" sz="2000" dirty="0">
                <a:latin typeface="+mj-lt"/>
              </a:rPr>
              <a:t> Zerstörung  von 1400 Synagogen und Ermordung von 400 jüdischen Menschen</a:t>
            </a:r>
          </a:p>
          <a:p>
            <a:endParaRPr lang="de-DE" sz="2000" dirty="0">
              <a:latin typeface="+mj-lt"/>
            </a:endParaRPr>
          </a:p>
          <a:p>
            <a:r>
              <a:rPr lang="de-DE" sz="2000" b="1" dirty="0">
                <a:latin typeface="+mj-lt"/>
              </a:rPr>
              <a:t>30.1.1939: </a:t>
            </a:r>
            <a:r>
              <a:rPr lang="de-DE" sz="2000" dirty="0">
                <a:latin typeface="+mj-lt"/>
              </a:rPr>
              <a:t>Reichstagsrede von Adolf Hitler: Er droht den Juden mit der Auslöschung</a:t>
            </a:r>
          </a:p>
          <a:p>
            <a:endParaRPr lang="de-DE" sz="1600" dirty="0">
              <a:latin typeface="+mj-lt"/>
            </a:endParaRPr>
          </a:p>
          <a:p>
            <a:r>
              <a:rPr lang="de-DE" sz="2000" b="1" dirty="0">
                <a:latin typeface="+mj-lt"/>
              </a:rPr>
              <a:t>1.9.1941:</a:t>
            </a:r>
            <a:r>
              <a:rPr lang="de-DE" sz="2000" dirty="0">
                <a:latin typeface="+mj-lt"/>
              </a:rPr>
              <a:t> Reichsverordnung zum Tragen des Judensterns </a:t>
            </a:r>
          </a:p>
          <a:p>
            <a:endParaRPr lang="de-DE" dirty="0">
              <a:latin typeface="+mj-lt"/>
            </a:endParaRPr>
          </a:p>
          <a:p>
            <a:r>
              <a:rPr lang="de-DE" sz="2000" b="1" dirty="0">
                <a:latin typeface="+mj-lt"/>
              </a:rPr>
              <a:t>20.1.1942:  WANNSEE-Konferenz</a:t>
            </a:r>
            <a:r>
              <a:rPr lang="de-DE" sz="2000" dirty="0">
                <a:latin typeface="+mj-lt"/>
              </a:rPr>
              <a:t> in Berlin</a:t>
            </a:r>
            <a:r>
              <a:rPr lang="de-DE" dirty="0">
                <a:latin typeface="+mj-lt"/>
              </a:rPr>
              <a:t>: Beschluss über die Durchführung des Massenmordes an den europäischen Juden </a:t>
            </a:r>
          </a:p>
        </p:txBody>
      </p:sp>
      <p:pic>
        <p:nvPicPr>
          <p:cNvPr id="6" name="Grafik 5" descr="Ein Bild, das draußen, Baum, Himmel, Zug enthält.&#10;&#10;Automatisch generierte Beschreibung">
            <a:extLst>
              <a:ext uri="{FF2B5EF4-FFF2-40B4-BE49-F238E27FC236}">
                <a16:creationId xmlns:a16="http://schemas.microsoft.com/office/drawing/2014/main" id="{B7F4A835-326C-417A-A22C-C7B87C2F74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66872" y="943347"/>
            <a:ext cx="2133579" cy="2557794"/>
          </a:xfrm>
          <a:prstGeom prst="rect">
            <a:avLst/>
          </a:prstGeom>
        </p:spPr>
      </p:pic>
      <p:pic>
        <p:nvPicPr>
          <p:cNvPr id="1026" name="Picture 2" descr="Wannseekonferenz – Wikipedia">
            <a:extLst>
              <a:ext uri="{FF2B5EF4-FFF2-40B4-BE49-F238E27FC236}">
                <a16:creationId xmlns:a16="http://schemas.microsoft.com/office/drawing/2014/main" id="{5B9FA38B-8635-9381-22B9-8A41B62708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90680" y="4761847"/>
            <a:ext cx="3145452" cy="1572726"/>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234DDAF9-D4E5-EAF0-F2A6-6ACD8B66863E}"/>
              </a:ext>
            </a:extLst>
          </p:cNvPr>
          <p:cNvSpPr txBox="1"/>
          <p:nvPr/>
        </p:nvSpPr>
        <p:spPr>
          <a:xfrm>
            <a:off x="8584261" y="6375865"/>
            <a:ext cx="2968978" cy="276999"/>
          </a:xfrm>
          <a:prstGeom prst="rect">
            <a:avLst/>
          </a:prstGeom>
          <a:noFill/>
        </p:spPr>
        <p:txBody>
          <a:bodyPr wrap="square" rtlCol="0">
            <a:spAutoFit/>
          </a:bodyPr>
          <a:lstStyle/>
          <a:p>
            <a:r>
              <a:rPr lang="de-DE" sz="1200" dirty="0"/>
              <a:t>Villa am Wannsee  heute </a:t>
            </a:r>
          </a:p>
        </p:txBody>
      </p:sp>
      <p:sp>
        <p:nvSpPr>
          <p:cNvPr id="5" name="Textfeld 4">
            <a:extLst>
              <a:ext uri="{FF2B5EF4-FFF2-40B4-BE49-F238E27FC236}">
                <a16:creationId xmlns:a16="http://schemas.microsoft.com/office/drawing/2014/main" id="{3B4F5BCE-FB83-B2EA-D12D-72EFE224BF36}"/>
              </a:ext>
            </a:extLst>
          </p:cNvPr>
          <p:cNvSpPr txBox="1"/>
          <p:nvPr/>
        </p:nvSpPr>
        <p:spPr>
          <a:xfrm>
            <a:off x="8781937" y="3580627"/>
            <a:ext cx="3054195" cy="461665"/>
          </a:xfrm>
          <a:prstGeom prst="rect">
            <a:avLst/>
          </a:prstGeom>
          <a:noFill/>
        </p:spPr>
        <p:txBody>
          <a:bodyPr wrap="square" rtlCol="0">
            <a:spAutoFit/>
          </a:bodyPr>
          <a:lstStyle/>
          <a:p>
            <a:r>
              <a:rPr lang="de-DE" sz="1200" dirty="0"/>
              <a:t>Brennende Synagoge in Linz, </a:t>
            </a:r>
            <a:r>
              <a:rPr lang="de-DE" sz="1200" dirty="0" err="1"/>
              <a:t>Bethlehemstraße</a:t>
            </a:r>
            <a:r>
              <a:rPr lang="de-DE" sz="1200" dirty="0"/>
              <a:t> 1938</a:t>
            </a:r>
          </a:p>
        </p:txBody>
      </p:sp>
    </p:spTree>
    <p:extLst>
      <p:ext uri="{BB962C8B-B14F-4D97-AF65-F5344CB8AC3E}">
        <p14:creationId xmlns:p14="http://schemas.microsoft.com/office/powerpoint/2010/main" val="1046393078"/>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6386010" y="842705"/>
            <a:ext cx="248786" cy="369332"/>
          </a:xfrm>
          <a:prstGeom prst="rect">
            <a:avLst/>
          </a:prstGeom>
        </p:spPr>
        <p:txBody>
          <a:bodyPr wrap="none">
            <a:spAutoFit/>
          </a:bodyPr>
          <a:lstStyle/>
          <a:p>
            <a:r>
              <a:rPr lang="de-DE" b="1" dirty="0"/>
              <a:t> </a:t>
            </a:r>
          </a:p>
        </p:txBody>
      </p:sp>
      <p:pic>
        <p:nvPicPr>
          <p:cNvPr id="8" name="Grafik 7" descr="Ein Bild, das Musik, sitzend, drinnen, Weiter enthält.&#10;&#10;Automatisch generierte Beschreibung">
            <a:extLst>
              <a:ext uri="{FF2B5EF4-FFF2-40B4-BE49-F238E27FC236}">
                <a16:creationId xmlns:a16="http://schemas.microsoft.com/office/drawing/2014/main" id="{0A56759A-AF3E-4B64-8631-1F7342D2EE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044" y="2726841"/>
            <a:ext cx="985883" cy="2636355"/>
          </a:xfrm>
          <a:prstGeom prst="rect">
            <a:avLst/>
          </a:prstGeom>
        </p:spPr>
      </p:pic>
      <p:pic>
        <p:nvPicPr>
          <p:cNvPr id="6" name="Grafik 5">
            <a:extLst>
              <a:ext uri="{FF2B5EF4-FFF2-40B4-BE49-F238E27FC236}">
                <a16:creationId xmlns:a16="http://schemas.microsoft.com/office/drawing/2014/main" id="{B403CDA2-59BE-BF01-508D-C2299E657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46598" y="3179523"/>
            <a:ext cx="1537856" cy="1537856"/>
          </a:xfrm>
          <a:prstGeom prst="rect">
            <a:avLst/>
          </a:prstGeom>
        </p:spPr>
      </p:pic>
      <p:sp>
        <p:nvSpPr>
          <p:cNvPr id="9" name="Textfeld 8">
            <a:extLst>
              <a:ext uri="{FF2B5EF4-FFF2-40B4-BE49-F238E27FC236}">
                <a16:creationId xmlns:a16="http://schemas.microsoft.com/office/drawing/2014/main" id="{0DD449C2-B68C-FE11-CC23-6F49A10D741F}"/>
              </a:ext>
            </a:extLst>
          </p:cNvPr>
          <p:cNvSpPr txBox="1"/>
          <p:nvPr/>
        </p:nvSpPr>
        <p:spPr>
          <a:xfrm>
            <a:off x="1713001" y="617026"/>
            <a:ext cx="8100646" cy="5461047"/>
          </a:xfrm>
          <a:prstGeom prst="rect">
            <a:avLst/>
          </a:prstGeom>
          <a:noFill/>
        </p:spPr>
        <p:txBody>
          <a:bodyPr wrap="square">
            <a:spAutoFit/>
          </a:bodyPr>
          <a:lstStyle/>
          <a:p>
            <a:pPr>
              <a:lnSpc>
                <a:spcPct val="107000"/>
              </a:lnSpc>
              <a:spcAft>
                <a:spcPts val="800"/>
              </a:spcAft>
            </a:pPr>
            <a:r>
              <a:rPr lang="de-DE" sz="2400" b="1" dirty="0">
                <a:effectLst/>
                <a:latin typeface="+mj-lt"/>
                <a:ea typeface="Calibri" panose="020F0502020204030204" pitchFamily="34" charset="0"/>
                <a:cs typeface="Times New Roman" panose="02020603050405020304" pitchFamily="18" charset="0"/>
              </a:rPr>
              <a:t>14 Merkmale des FASCHISMUS- ein “</a:t>
            </a:r>
            <a:r>
              <a:rPr lang="de-DE" sz="2400" b="1" dirty="0">
                <a:latin typeface="+mj-lt"/>
                <a:ea typeface="Calibri" panose="020F0502020204030204" pitchFamily="34" charset="0"/>
                <a:cs typeface="Times New Roman" panose="02020603050405020304" pitchFamily="18" charset="0"/>
              </a:rPr>
              <a:t>Evergreen“</a:t>
            </a:r>
            <a:r>
              <a:rPr lang="de-DE" sz="2400" b="1" dirty="0">
                <a:effectLst/>
                <a:latin typeface="+mj-lt"/>
                <a:ea typeface="Calibri" panose="020F0502020204030204" pitchFamily="34" charset="0"/>
                <a:cs typeface="Times New Roman" panose="02020603050405020304" pitchFamily="18" charset="0"/>
              </a:rPr>
              <a:t> </a:t>
            </a:r>
            <a:endParaRPr lang="de-DE" sz="1400" b="1" dirty="0">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de-DE"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de-DE" sz="1800" b="1" dirty="0">
                <a:effectLst/>
                <a:latin typeface="+mj-lt"/>
                <a:ea typeface="Calibri" panose="020F0502020204030204" pitchFamily="34" charset="0"/>
                <a:cs typeface="Times New Roman" panose="02020603050405020304" pitchFamily="18" charset="0"/>
              </a:rPr>
              <a:t>Kult der Überlieferung aus alter Zeit</a:t>
            </a:r>
            <a:endParaRPr lang="de-DE" sz="1400" dirty="0">
              <a:effectLst/>
              <a:latin typeface="+mj-lt"/>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de-DE" sz="1800" b="1" dirty="0">
                <a:effectLst/>
                <a:latin typeface="+mj-lt"/>
                <a:ea typeface="Calibri" panose="020F0502020204030204" pitchFamily="34" charset="0"/>
                <a:cs typeface="Times New Roman" panose="02020603050405020304" pitchFamily="18" charset="0"/>
              </a:rPr>
              <a:t>Ablehnung der Moderne</a:t>
            </a:r>
            <a:endParaRPr lang="de-DE" sz="1400" dirty="0">
              <a:effectLst/>
              <a:latin typeface="+mj-lt"/>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de-DE" sz="1800" b="1" dirty="0">
                <a:effectLst/>
                <a:latin typeface="+mj-lt"/>
                <a:ea typeface="Calibri" panose="020F0502020204030204" pitchFamily="34" charset="0"/>
                <a:cs typeface="Times New Roman" panose="02020603050405020304" pitchFamily="18" charset="0"/>
              </a:rPr>
              <a:t>Kult der Aktion (Tat und Handeln in gewaltsamer Form)</a:t>
            </a:r>
            <a:endParaRPr lang="de-DE" sz="1400" dirty="0">
              <a:effectLst/>
              <a:latin typeface="+mj-lt"/>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de-DE" sz="1800" b="1" dirty="0">
                <a:effectLst/>
                <a:latin typeface="+mj-lt"/>
                <a:ea typeface="Calibri" panose="020F0502020204030204" pitchFamily="34" charset="0"/>
                <a:cs typeface="Times New Roman" panose="02020603050405020304" pitchFamily="18" charset="0"/>
              </a:rPr>
              <a:t>Gegenmeinungen (Dissens) sind Verrat am Volk</a:t>
            </a:r>
            <a:endParaRPr lang="de-DE" sz="1400" dirty="0">
              <a:effectLst/>
              <a:latin typeface="+mj-lt"/>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de-DE" sz="1800" b="1" dirty="0">
                <a:effectLst/>
                <a:latin typeface="+mj-lt"/>
                <a:ea typeface="Calibri" panose="020F0502020204030204" pitchFamily="34" charset="0"/>
                <a:cs typeface="Times New Roman" panose="02020603050405020304" pitchFamily="18" charset="0"/>
              </a:rPr>
              <a:t>Angst vor dem Andersartigen </a:t>
            </a:r>
            <a:endParaRPr lang="de-DE" sz="1400" dirty="0">
              <a:effectLst/>
              <a:latin typeface="+mj-lt"/>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de-DE" sz="1800" b="1" dirty="0">
                <a:effectLst/>
                <a:latin typeface="+mj-lt"/>
                <a:ea typeface="Calibri" panose="020F0502020204030204" pitchFamily="34" charset="0"/>
                <a:cs typeface="Times New Roman" panose="02020603050405020304" pitchFamily="18" charset="0"/>
              </a:rPr>
              <a:t>Appell an frustrierte Mittelschichten</a:t>
            </a:r>
            <a:endParaRPr lang="de-DE" sz="1400" dirty="0">
              <a:effectLst/>
              <a:latin typeface="+mj-lt"/>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de-DE" sz="1800" b="1" dirty="0">
                <a:effectLst/>
                <a:latin typeface="+mj-lt"/>
                <a:ea typeface="Calibri" panose="020F0502020204030204" pitchFamily="34" charset="0"/>
                <a:cs typeface="Times New Roman" panose="02020603050405020304" pitchFamily="18" charset="0"/>
              </a:rPr>
              <a:t>Übersteigerter Nationalismus und Appell an Fremdenfeindlichkeit</a:t>
            </a:r>
            <a:endParaRPr lang="de-DE" sz="1400" dirty="0">
              <a:effectLst/>
              <a:latin typeface="+mj-lt"/>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de-DE" sz="1800" b="1" dirty="0">
                <a:effectLst/>
                <a:latin typeface="+mj-lt"/>
                <a:ea typeface="Calibri" panose="020F0502020204030204" pitchFamily="34" charset="0"/>
                <a:cs typeface="Times New Roman" panose="02020603050405020304" pitchFamily="18" charset="0"/>
              </a:rPr>
              <a:t>Hass auf die Eliten</a:t>
            </a:r>
            <a:endParaRPr lang="de-DE" sz="1400" dirty="0">
              <a:effectLst/>
              <a:latin typeface="+mj-lt"/>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de-DE" sz="1800" b="1" dirty="0">
                <a:effectLst/>
                <a:latin typeface="+mj-lt"/>
                <a:ea typeface="Calibri" panose="020F0502020204030204" pitchFamily="34" charset="0"/>
                <a:cs typeface="Times New Roman" panose="02020603050405020304" pitchFamily="18" charset="0"/>
              </a:rPr>
              <a:t>Leben ist ein ewiger Kampf</a:t>
            </a:r>
            <a:endParaRPr lang="de-DE" sz="1400" dirty="0">
              <a:effectLst/>
              <a:latin typeface="+mj-lt"/>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de-DE" sz="1800" b="1" dirty="0">
                <a:effectLst/>
                <a:latin typeface="+mj-lt"/>
                <a:ea typeface="Calibri" panose="020F0502020204030204" pitchFamily="34" charset="0"/>
                <a:cs typeface="Times New Roman" panose="02020603050405020304" pitchFamily="18" charset="0"/>
              </a:rPr>
              <a:t>Völkisches Elitedenken</a:t>
            </a:r>
            <a:endParaRPr lang="de-DE" sz="1400" dirty="0">
              <a:effectLst/>
              <a:latin typeface="+mj-lt"/>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de-DE" sz="1800" b="1" dirty="0">
                <a:effectLst/>
                <a:latin typeface="+mj-lt"/>
                <a:ea typeface="Calibri" panose="020F0502020204030204" pitchFamily="34" charset="0"/>
                <a:cs typeface="Times New Roman" panose="02020603050405020304" pitchFamily="18" charset="0"/>
              </a:rPr>
              <a:t>Erziehung zum Heldentum</a:t>
            </a:r>
            <a:endParaRPr lang="de-DE" sz="1400" dirty="0">
              <a:effectLst/>
              <a:latin typeface="+mj-lt"/>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de-DE" sz="1800" b="1" dirty="0">
                <a:effectLst/>
                <a:latin typeface="+mj-lt"/>
                <a:ea typeface="Calibri" panose="020F0502020204030204" pitchFamily="34" charset="0"/>
                <a:cs typeface="Times New Roman" panose="02020603050405020304" pitchFamily="18" charset="0"/>
              </a:rPr>
              <a:t>Machismo und Frauenfeindlichkeit</a:t>
            </a:r>
            <a:endParaRPr lang="de-DE" sz="1400" dirty="0">
              <a:effectLst/>
              <a:latin typeface="+mj-lt"/>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de-DE" sz="1800" b="1" dirty="0">
                <a:effectLst/>
                <a:latin typeface="+mj-lt"/>
                <a:ea typeface="Calibri" panose="020F0502020204030204" pitchFamily="34" charset="0"/>
                <a:cs typeface="Times New Roman" panose="02020603050405020304" pitchFamily="18" charset="0"/>
              </a:rPr>
              <a:t>Selektiver und qualitativer Populismus (Volkswillen und Führerstärke)</a:t>
            </a:r>
            <a:endParaRPr lang="de-DE" sz="1400" dirty="0">
              <a:effectLst/>
              <a:latin typeface="+mj-lt"/>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de-DE" sz="1800" b="1" dirty="0">
                <a:effectLst/>
                <a:latin typeface="+mj-lt"/>
                <a:ea typeface="Calibri" panose="020F0502020204030204" pitchFamily="34" charset="0"/>
                <a:cs typeface="Times New Roman" panose="02020603050405020304" pitchFamily="18" charset="0"/>
              </a:rPr>
              <a:t>Faschismus bedient sich einer neuen Sprache </a:t>
            </a:r>
            <a:endParaRPr lang="de-DE" b="1"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r>
              <a:rPr lang="de-DE" sz="1200" b="1" dirty="0">
                <a:latin typeface="+mj-lt"/>
                <a:ea typeface="Calibri" panose="020F0502020204030204" pitchFamily="34" charset="0"/>
                <a:cs typeface="Times New Roman" panose="02020603050405020304" pitchFamily="18" charset="0"/>
              </a:rPr>
              <a:t>a</a:t>
            </a:r>
            <a:r>
              <a:rPr lang="de-DE" sz="1200" b="1" dirty="0">
                <a:effectLst/>
                <a:latin typeface="+mj-lt"/>
                <a:ea typeface="Calibri" panose="020F0502020204030204" pitchFamily="34" charset="0"/>
                <a:cs typeface="Times New Roman" panose="02020603050405020304" pitchFamily="18" charset="0"/>
              </a:rPr>
              <a:t>us: Umberto Eco, Der ewige Faschismus, Carl </a:t>
            </a:r>
            <a:r>
              <a:rPr lang="de-DE" sz="1200" b="1" dirty="0">
                <a:latin typeface="+mj-lt"/>
                <a:ea typeface="Calibri" panose="020F0502020204030204" pitchFamily="34" charset="0"/>
                <a:cs typeface="Times New Roman" panose="02020603050405020304" pitchFamily="18" charset="0"/>
              </a:rPr>
              <a:t>H</a:t>
            </a:r>
            <a:r>
              <a:rPr lang="de-DE" sz="1200" b="1" dirty="0">
                <a:effectLst/>
                <a:latin typeface="+mj-lt"/>
                <a:ea typeface="Calibri" panose="020F0502020204030204" pitchFamily="34" charset="0"/>
                <a:cs typeface="Times New Roman" panose="02020603050405020304" pitchFamily="18" charset="0"/>
              </a:rPr>
              <a:t>anser Verlag, 2020, München</a:t>
            </a:r>
            <a:endParaRPr lang="de-DE" sz="1200" dirty="0">
              <a:effectLst/>
              <a:latin typeface="+mj-lt"/>
              <a:ea typeface="Calibri" panose="020F0502020204030204" pitchFamily="34" charset="0"/>
              <a:cs typeface="Times New Roman" panose="02020603050405020304" pitchFamily="18" charset="0"/>
            </a:endParaRPr>
          </a:p>
        </p:txBody>
      </p:sp>
      <p:sp>
        <p:nvSpPr>
          <p:cNvPr id="2" name="Textfeld 1">
            <a:extLst>
              <a:ext uri="{FF2B5EF4-FFF2-40B4-BE49-F238E27FC236}">
                <a16:creationId xmlns:a16="http://schemas.microsoft.com/office/drawing/2014/main" id="{C7745131-8D02-48AC-909C-B4FEAF3CB62C}"/>
              </a:ext>
            </a:extLst>
          </p:cNvPr>
          <p:cNvSpPr txBox="1"/>
          <p:nvPr/>
        </p:nvSpPr>
        <p:spPr>
          <a:xfrm>
            <a:off x="8399722" y="1350335"/>
            <a:ext cx="1649000" cy="369332"/>
          </a:xfrm>
          <a:prstGeom prst="rect">
            <a:avLst/>
          </a:prstGeom>
          <a:noFill/>
        </p:spPr>
        <p:txBody>
          <a:bodyPr wrap="square" rtlCol="0">
            <a:spAutoFit/>
          </a:bodyPr>
          <a:lstStyle/>
          <a:p>
            <a:r>
              <a:rPr lang="de-DE" b="1" dirty="0">
                <a:solidFill>
                  <a:srgbClr val="FF0000"/>
                </a:solidFill>
              </a:rPr>
              <a:t>GSABL  8-19</a:t>
            </a:r>
          </a:p>
        </p:txBody>
      </p:sp>
      <p:pic>
        <p:nvPicPr>
          <p:cNvPr id="10" name="Grafik 9" descr="Architektur mit einfarbiger Füllung">
            <a:extLst>
              <a:ext uri="{FF2B5EF4-FFF2-40B4-BE49-F238E27FC236}">
                <a16:creationId xmlns:a16="http://schemas.microsoft.com/office/drawing/2014/main" id="{98A57A2F-0DEC-45E9-A76A-4A29F29D569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05823" y="1027371"/>
            <a:ext cx="914400" cy="914400"/>
          </a:xfrm>
          <a:prstGeom prst="rect">
            <a:avLst/>
          </a:prstGeom>
        </p:spPr>
      </p:pic>
    </p:spTree>
    <p:extLst>
      <p:ext uri="{BB962C8B-B14F-4D97-AF65-F5344CB8AC3E}">
        <p14:creationId xmlns:p14="http://schemas.microsoft.com/office/powerpoint/2010/main" val="3871311574"/>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a:extLst>
              <a:ext uri="{FF2B5EF4-FFF2-40B4-BE49-F238E27FC236}">
                <a16:creationId xmlns:a16="http://schemas.microsoft.com/office/drawing/2014/main" id="{736EE04D-36A2-4591-824A-E313721CC658}"/>
              </a:ext>
            </a:extLst>
          </p:cNvPr>
          <p:cNvSpPr txBox="1"/>
          <p:nvPr/>
        </p:nvSpPr>
        <p:spPr>
          <a:xfrm>
            <a:off x="2913283" y="708229"/>
            <a:ext cx="7969827" cy="677108"/>
          </a:xfrm>
          <a:prstGeom prst="rect">
            <a:avLst/>
          </a:prstGeom>
          <a:noFill/>
        </p:spPr>
        <p:txBody>
          <a:bodyPr wrap="square" rtlCol="0">
            <a:spAutoFit/>
          </a:bodyPr>
          <a:lstStyle/>
          <a:p>
            <a:endParaRPr lang="de-AT" dirty="0"/>
          </a:p>
          <a:p>
            <a:r>
              <a:rPr lang="de-AT" sz="2000" b="1" dirty="0"/>
              <a:t>Zur Einstimmung: Was verstehen sie unter Populismus?</a:t>
            </a:r>
          </a:p>
        </p:txBody>
      </p:sp>
      <p:sp>
        <p:nvSpPr>
          <p:cNvPr id="10" name="Textfeld 9">
            <a:extLst>
              <a:ext uri="{FF2B5EF4-FFF2-40B4-BE49-F238E27FC236}">
                <a16:creationId xmlns:a16="http://schemas.microsoft.com/office/drawing/2014/main" id="{84B6F39E-AE16-4466-9E22-CDF3120A9687}"/>
              </a:ext>
            </a:extLst>
          </p:cNvPr>
          <p:cNvSpPr txBox="1"/>
          <p:nvPr/>
        </p:nvSpPr>
        <p:spPr>
          <a:xfrm>
            <a:off x="3235390" y="2889771"/>
            <a:ext cx="6097554" cy="923330"/>
          </a:xfrm>
          <a:prstGeom prst="rect">
            <a:avLst/>
          </a:prstGeom>
          <a:noFill/>
        </p:spPr>
        <p:txBody>
          <a:bodyPr wrap="square">
            <a:spAutoFit/>
          </a:bodyPr>
          <a:lstStyle/>
          <a:p>
            <a:r>
              <a:rPr lang="de-DE" dirty="0">
                <a:hlinkClick r:id="rId3"/>
              </a:rPr>
              <a:t>https://www.mentimeter.com/app/presentation/alaqvwf62bx966abuc7t13redipv8hed/8ahmef2nkiyi/edit</a:t>
            </a:r>
            <a:endParaRPr lang="de-DE" dirty="0"/>
          </a:p>
          <a:p>
            <a:endParaRPr lang="de-DE" dirty="0"/>
          </a:p>
        </p:txBody>
      </p:sp>
    </p:spTree>
    <p:extLst>
      <p:ext uri="{BB962C8B-B14F-4D97-AF65-F5344CB8AC3E}">
        <p14:creationId xmlns:p14="http://schemas.microsoft.com/office/powerpoint/2010/main" val="830179555"/>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CD264D4B-BCC6-462C-9E6A-D203777C96F3}"/>
              </a:ext>
            </a:extLst>
          </p:cNvPr>
          <p:cNvSpPr txBox="1"/>
          <p:nvPr/>
        </p:nvSpPr>
        <p:spPr>
          <a:xfrm>
            <a:off x="1810088" y="1289085"/>
            <a:ext cx="7056784" cy="1477328"/>
          </a:xfrm>
          <a:prstGeom prst="rect">
            <a:avLst/>
          </a:prstGeom>
          <a:noFill/>
        </p:spPr>
        <p:txBody>
          <a:bodyPr wrap="square" rtlCol="0">
            <a:spAutoFit/>
          </a:bodyPr>
          <a:lstStyle/>
          <a:p>
            <a:endParaRPr lang="de-DE" dirty="0"/>
          </a:p>
          <a:p>
            <a:endParaRPr lang="de-DE" dirty="0"/>
          </a:p>
          <a:p>
            <a:pPr marL="285750" indent="-285750">
              <a:buFont typeface="Arial" panose="020B0604020202020204" pitchFamily="34" charset="0"/>
              <a:buChar char="•"/>
            </a:pPr>
            <a:endParaRPr lang="de-DE" dirty="0"/>
          </a:p>
          <a:p>
            <a:endParaRPr lang="de-DE" dirty="0"/>
          </a:p>
          <a:p>
            <a:endParaRPr lang="de-AT" dirty="0"/>
          </a:p>
        </p:txBody>
      </p:sp>
      <p:sp>
        <p:nvSpPr>
          <p:cNvPr id="9" name="Textfeld 8">
            <a:extLst>
              <a:ext uri="{FF2B5EF4-FFF2-40B4-BE49-F238E27FC236}">
                <a16:creationId xmlns:a16="http://schemas.microsoft.com/office/drawing/2014/main" id="{736EE04D-36A2-4591-824A-E313721CC658}"/>
              </a:ext>
            </a:extLst>
          </p:cNvPr>
          <p:cNvSpPr txBox="1"/>
          <p:nvPr/>
        </p:nvSpPr>
        <p:spPr>
          <a:xfrm>
            <a:off x="2875961" y="708229"/>
            <a:ext cx="7969827" cy="677108"/>
          </a:xfrm>
          <a:prstGeom prst="rect">
            <a:avLst/>
          </a:prstGeom>
          <a:noFill/>
        </p:spPr>
        <p:txBody>
          <a:bodyPr wrap="square" rtlCol="0">
            <a:spAutoFit/>
          </a:bodyPr>
          <a:lstStyle/>
          <a:p>
            <a:endParaRPr lang="de-AT" dirty="0"/>
          </a:p>
          <a:p>
            <a:r>
              <a:rPr lang="de-AT" sz="2000" b="1" dirty="0"/>
              <a:t>Zur Einstimmung:  Es muss sich was ändern…</a:t>
            </a:r>
          </a:p>
        </p:txBody>
      </p:sp>
      <p:pic>
        <p:nvPicPr>
          <p:cNvPr id="3" name="Onlinemedien 2" title="Populismus: Eine Gefahr für die Demokratie?">
            <a:hlinkClick r:id="" action="ppaction://media"/>
            <a:extLst>
              <a:ext uri="{FF2B5EF4-FFF2-40B4-BE49-F238E27FC236}">
                <a16:creationId xmlns:a16="http://schemas.microsoft.com/office/drawing/2014/main" id="{E4F3CB78-6750-4AFE-8972-00531486DC48}"/>
              </a:ext>
            </a:extLst>
          </p:cNvPr>
          <p:cNvPicPr>
            <a:picLocks noRot="1" noChangeAspect="1"/>
          </p:cNvPicPr>
          <p:nvPr>
            <a:videoFile r:link="rId1"/>
          </p:nvPr>
        </p:nvPicPr>
        <p:blipFill>
          <a:blip r:embed="rId4"/>
          <a:stretch>
            <a:fillRect/>
          </a:stretch>
        </p:blipFill>
        <p:spPr>
          <a:xfrm>
            <a:off x="4150895" y="1856440"/>
            <a:ext cx="4053293" cy="2290110"/>
          </a:xfrm>
          <a:prstGeom prst="rect">
            <a:avLst/>
          </a:prstGeom>
        </p:spPr>
      </p:pic>
      <p:sp>
        <p:nvSpPr>
          <p:cNvPr id="4" name="Textfeld 3">
            <a:extLst>
              <a:ext uri="{FF2B5EF4-FFF2-40B4-BE49-F238E27FC236}">
                <a16:creationId xmlns:a16="http://schemas.microsoft.com/office/drawing/2014/main" id="{5AE21B88-35B4-4FFB-BA28-39176266D85A}"/>
              </a:ext>
            </a:extLst>
          </p:cNvPr>
          <p:cNvSpPr txBox="1"/>
          <p:nvPr/>
        </p:nvSpPr>
        <p:spPr>
          <a:xfrm>
            <a:off x="4259179" y="4632158"/>
            <a:ext cx="3502588" cy="369332"/>
          </a:xfrm>
          <a:prstGeom prst="rect">
            <a:avLst/>
          </a:prstGeom>
          <a:noFill/>
        </p:spPr>
        <p:txBody>
          <a:bodyPr wrap="square" rtlCol="0">
            <a:spAutoFit/>
          </a:bodyPr>
          <a:lstStyle/>
          <a:p>
            <a:r>
              <a:rPr lang="de-DE" dirty="0"/>
              <a:t>https://youtu.be/QEnsX87nb7M</a:t>
            </a:r>
          </a:p>
        </p:txBody>
      </p:sp>
      <p:pic>
        <p:nvPicPr>
          <p:cNvPr id="5" name="Grafik 4">
            <a:extLst>
              <a:ext uri="{FF2B5EF4-FFF2-40B4-BE49-F238E27FC236}">
                <a16:creationId xmlns:a16="http://schemas.microsoft.com/office/drawing/2014/main" id="{BFFE1DD6-7E3B-41D1-8F16-7E7D0A16E897}"/>
              </a:ext>
            </a:extLst>
          </p:cNvPr>
          <p:cNvPicPr>
            <a:picLocks noChangeAspect="1"/>
          </p:cNvPicPr>
          <p:nvPr/>
        </p:nvPicPr>
        <p:blipFill>
          <a:blip r:embed="rId5"/>
          <a:stretch>
            <a:fillRect/>
          </a:stretch>
        </p:blipFill>
        <p:spPr>
          <a:xfrm>
            <a:off x="828868" y="1567542"/>
            <a:ext cx="2579007" cy="2579007"/>
          </a:xfrm>
          <a:prstGeom prst="rect">
            <a:avLst/>
          </a:prstGeom>
        </p:spPr>
      </p:pic>
      <p:sp>
        <p:nvSpPr>
          <p:cNvPr id="6" name="Textfeld 5">
            <a:extLst>
              <a:ext uri="{FF2B5EF4-FFF2-40B4-BE49-F238E27FC236}">
                <a16:creationId xmlns:a16="http://schemas.microsoft.com/office/drawing/2014/main" id="{77C473F2-9ADA-4005-8AED-CAA663898459}"/>
              </a:ext>
            </a:extLst>
          </p:cNvPr>
          <p:cNvSpPr txBox="1"/>
          <p:nvPr/>
        </p:nvSpPr>
        <p:spPr>
          <a:xfrm>
            <a:off x="828869" y="4146550"/>
            <a:ext cx="1576873" cy="861774"/>
          </a:xfrm>
          <a:prstGeom prst="rect">
            <a:avLst/>
          </a:prstGeom>
          <a:noFill/>
        </p:spPr>
        <p:txBody>
          <a:bodyPr wrap="square" rtlCol="0">
            <a:spAutoFit/>
          </a:bodyPr>
          <a:lstStyle/>
          <a:p>
            <a:r>
              <a:rPr lang="de-DE" sz="1400" b="1" dirty="0"/>
              <a:t>CR-Code</a:t>
            </a:r>
          </a:p>
          <a:p>
            <a:r>
              <a:rPr lang="de-DE" sz="1200" dirty="0"/>
              <a:t>Populismus</a:t>
            </a:r>
          </a:p>
          <a:p>
            <a:r>
              <a:rPr lang="de-DE" sz="1200" dirty="0"/>
              <a:t>elektronische Pinnwand</a:t>
            </a:r>
          </a:p>
        </p:txBody>
      </p:sp>
    </p:spTree>
    <p:extLst>
      <p:ext uri="{BB962C8B-B14F-4D97-AF65-F5344CB8AC3E}">
        <p14:creationId xmlns:p14="http://schemas.microsoft.com/office/powerpoint/2010/main" val="4272491158"/>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CD264D4B-BCC6-462C-9E6A-D203777C96F3}"/>
              </a:ext>
            </a:extLst>
          </p:cNvPr>
          <p:cNvSpPr txBox="1"/>
          <p:nvPr/>
        </p:nvSpPr>
        <p:spPr>
          <a:xfrm>
            <a:off x="1319571" y="430669"/>
            <a:ext cx="10371685" cy="5980676"/>
          </a:xfrm>
          <a:prstGeom prst="rect">
            <a:avLst/>
          </a:prstGeom>
          <a:noFill/>
        </p:spPr>
        <p:txBody>
          <a:bodyPr wrap="square" rtlCol="0">
            <a:spAutoFit/>
          </a:bodyPr>
          <a:lstStyle/>
          <a:p>
            <a:pPr marL="1939290" marR="1784985" algn="ctr">
              <a:lnSpc>
                <a:spcPct val="107000"/>
              </a:lnSpc>
              <a:spcBef>
                <a:spcPts val="685"/>
              </a:spcBef>
              <a:spcAft>
                <a:spcPts val="800"/>
              </a:spcAft>
            </a:pPr>
            <a:r>
              <a:rPr lang="de-DE" sz="1800" b="1"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„Wir</a:t>
            </a:r>
            <a:r>
              <a:rPr lang="de-DE" sz="1800" b="1" spc="-55"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a:t>
            </a:r>
            <a:r>
              <a:rPr lang="de-DE" sz="1800" b="1"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vertreten</a:t>
            </a:r>
            <a:r>
              <a:rPr lang="de-DE" sz="1800" b="1" spc="-4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a:t>
            </a:r>
            <a:r>
              <a:rPr lang="de-DE" sz="1800" b="1"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das</a:t>
            </a:r>
            <a:r>
              <a:rPr lang="de-DE" sz="1800" b="1" spc="-55"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a:t>
            </a:r>
            <a:r>
              <a:rPr lang="de-DE" sz="1800" b="1"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Volk</a:t>
            </a:r>
            <a:r>
              <a:rPr lang="de-DE" sz="1800" b="1" spc="-35"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a:t>
            </a:r>
            <a:r>
              <a:rPr lang="de-DE" sz="1800" b="1"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a:t>
            </a:r>
            <a:r>
              <a:rPr lang="de-DE" sz="1800" b="1" spc="-3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a:t>
            </a:r>
            <a:r>
              <a:rPr lang="de-DE" sz="1800" b="1"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wer</a:t>
            </a:r>
            <a:r>
              <a:rPr lang="de-DE" sz="1800" b="1" spc="-55"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a:t>
            </a:r>
            <a:r>
              <a:rPr lang="de-DE" sz="1800" b="1"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seid</a:t>
            </a:r>
            <a:r>
              <a:rPr lang="de-DE" sz="1800" b="1" spc="-35"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a:t>
            </a:r>
            <a:r>
              <a:rPr lang="de-DE" sz="1800" b="1" spc="-1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ihr?“</a:t>
            </a:r>
          </a:p>
          <a:p>
            <a:pPr marL="1939290" marR="1784985">
              <a:lnSpc>
                <a:spcPct val="107000"/>
              </a:lnSpc>
              <a:spcBef>
                <a:spcPts val="685"/>
              </a:spcBef>
              <a:spcAft>
                <a:spcPts val="800"/>
              </a:spcAft>
            </a:pPr>
            <a:endParaRPr lang="de-DE" spc="-10" dirty="0">
              <a:latin typeface="Calibri" panose="020F0502020204030204" pitchFamily="34" charset="0"/>
              <a:ea typeface="Calibri" panose="020F0502020204030204" pitchFamily="34" charset="0"/>
              <a:cs typeface="Times New Roman" panose="02020603050405020304" pitchFamily="18" charset="0"/>
            </a:endParaRPr>
          </a:p>
          <a:p>
            <a:pPr marL="1939290" marR="1784985">
              <a:lnSpc>
                <a:spcPct val="107000"/>
              </a:lnSpc>
              <a:spcBef>
                <a:spcPts val="685"/>
              </a:spcBef>
              <a:spcAft>
                <a:spcPts val="800"/>
              </a:spcAft>
            </a:pPr>
            <a:r>
              <a:rPr lang="de-DE" sz="1800" b="1"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„Es</a:t>
            </a:r>
            <a:r>
              <a:rPr lang="de-DE" sz="1800" b="1" spc="-3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a:t>
            </a:r>
            <a:r>
              <a:rPr lang="de-DE" sz="1800" b="1"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herrschen</a:t>
            </a:r>
            <a:r>
              <a:rPr lang="de-DE" sz="1800" b="1" spc="-25"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a:t>
            </a:r>
            <a:r>
              <a:rPr lang="de-DE" sz="1800" b="1"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die</a:t>
            </a:r>
            <a:r>
              <a:rPr lang="de-DE" sz="1800" b="1" spc="-2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a:t>
            </a:r>
            <a:r>
              <a:rPr lang="de-DE" sz="1800" b="1"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falschen</a:t>
            </a:r>
            <a:r>
              <a:rPr lang="de-DE" sz="1800" b="1" spc="-25"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a:t>
            </a:r>
            <a:r>
              <a:rPr lang="de-DE" sz="1800" b="1" spc="-1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Eliten!“         </a:t>
            </a:r>
          </a:p>
          <a:p>
            <a:pPr marL="1939290" marR="1784985">
              <a:lnSpc>
                <a:spcPct val="107000"/>
              </a:lnSpc>
              <a:spcBef>
                <a:spcPts val="685"/>
              </a:spcBef>
              <a:spcAft>
                <a:spcPts val="800"/>
              </a:spcAft>
            </a:pPr>
            <a:r>
              <a:rPr lang="de-DE" sz="1800" b="1" spc="-1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„Das Recht hat der Politik zu folgen</a:t>
            </a:r>
            <a:r>
              <a:rPr lang="de-DE" b="1" spc="-10" dirty="0">
                <a:solidFill>
                  <a:srgbClr val="231F20"/>
                </a:solidFill>
                <a:latin typeface="Calibri" panose="020F0502020204030204" pitchFamily="34" charset="0"/>
                <a:ea typeface="Calibri" panose="020F0502020204030204" pitchFamily="34" charset="0"/>
                <a:cs typeface="Calibri" panose="020F0502020204030204" pitchFamily="34" charset="0"/>
              </a:rPr>
              <a:t>!“</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939800" marR="1001395" algn="ctr">
              <a:lnSpc>
                <a:spcPct val="107000"/>
              </a:lnSpc>
              <a:spcBef>
                <a:spcPts val="660"/>
              </a:spcBef>
              <a:spcAft>
                <a:spcPts val="800"/>
              </a:spcAft>
            </a:pPr>
            <a:r>
              <a:rPr lang="de-DE" sz="1800" b="1"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„Die</a:t>
            </a:r>
            <a:r>
              <a:rPr lang="de-DE" sz="1800" b="1" spc="-25"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a:t>
            </a:r>
            <a:r>
              <a:rPr lang="de-DE" sz="1800" b="1"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Europäische</a:t>
            </a:r>
            <a:r>
              <a:rPr lang="de-DE" sz="1800" b="1" spc="-2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a:t>
            </a:r>
            <a:r>
              <a:rPr lang="de-DE" sz="1800" b="1"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Union</a:t>
            </a:r>
            <a:r>
              <a:rPr lang="de-DE" sz="1800" b="1" spc="-25"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a:t>
            </a:r>
            <a:r>
              <a:rPr lang="de-DE" sz="1800" b="1"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ist</a:t>
            </a:r>
            <a:r>
              <a:rPr lang="de-DE" sz="1800" b="1" spc="-2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a:t>
            </a:r>
            <a:r>
              <a:rPr lang="de-DE" sz="1800" b="1"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militaristisch</a:t>
            </a:r>
            <a:r>
              <a:rPr lang="de-DE" sz="1800" b="1" spc="-25"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a:t>
            </a:r>
            <a:r>
              <a:rPr lang="de-DE" sz="1800" b="1"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und</a:t>
            </a:r>
            <a:r>
              <a:rPr lang="de-DE" sz="1800" b="1" spc="-2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a:t>
            </a:r>
            <a:r>
              <a:rPr lang="de-DE" sz="1800" b="1" spc="-1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undemokratisch!“</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2173605" marR="1864360" algn="ctr">
              <a:lnSpc>
                <a:spcPct val="107000"/>
              </a:lnSpc>
              <a:spcBef>
                <a:spcPts val="610"/>
              </a:spcBef>
              <a:spcAft>
                <a:spcPts val="800"/>
              </a:spcAft>
            </a:pPr>
            <a:r>
              <a:rPr lang="de-DE" sz="1800" b="1"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„Raus</a:t>
            </a:r>
            <a:r>
              <a:rPr lang="de-DE" sz="1800" b="1" spc="-25"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a:t>
            </a:r>
            <a:r>
              <a:rPr lang="de-DE" sz="1800" b="1"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aus</a:t>
            </a:r>
            <a:r>
              <a:rPr lang="de-DE" sz="1800" b="1" spc="-15"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a:t>
            </a:r>
            <a:r>
              <a:rPr lang="de-DE" sz="1800" b="1"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dem</a:t>
            </a:r>
            <a:r>
              <a:rPr lang="de-DE" sz="1800" b="1" spc="-1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Euro!“</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141605" marR="104775">
              <a:lnSpc>
                <a:spcPct val="102000"/>
              </a:lnSpc>
              <a:spcBef>
                <a:spcPts val="310"/>
              </a:spcBef>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2105660" marR="2054860" algn="ctr">
              <a:lnSpc>
                <a:spcPct val="107000"/>
              </a:lnSpc>
              <a:spcBef>
                <a:spcPts val="615"/>
              </a:spcBef>
              <a:spcAft>
                <a:spcPts val="800"/>
              </a:spcAft>
            </a:pPr>
            <a:endParaRPr lang="de-DE" sz="1800" b="1" dirty="0">
              <a:solidFill>
                <a:srgbClr val="231F20"/>
              </a:solidFill>
              <a:effectLst/>
              <a:latin typeface="Calibri" panose="020F0502020204030204" pitchFamily="34" charset="0"/>
              <a:ea typeface="Calibri" panose="020F0502020204030204" pitchFamily="34" charset="0"/>
              <a:cs typeface="Calibri" panose="020F0502020204030204" pitchFamily="34" charset="0"/>
            </a:endParaRPr>
          </a:p>
          <a:p>
            <a:pPr marL="2105660" marR="2054860" algn="ctr">
              <a:lnSpc>
                <a:spcPct val="107000"/>
              </a:lnSpc>
              <a:spcBef>
                <a:spcPts val="615"/>
              </a:spcBef>
              <a:spcAft>
                <a:spcPts val="800"/>
              </a:spcAft>
            </a:pPr>
            <a:r>
              <a:rPr lang="de-DE" sz="1800" b="1"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„Wir</a:t>
            </a:r>
            <a:r>
              <a:rPr lang="de-DE" sz="1800" b="1" spc="-35"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a:t>
            </a:r>
            <a:r>
              <a:rPr lang="de-DE" sz="1800" b="1"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sagen,</a:t>
            </a:r>
            <a:r>
              <a:rPr lang="de-DE" sz="1800" b="1" spc="-1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a:t>
            </a:r>
            <a:r>
              <a:rPr lang="de-DE" sz="1800" b="1"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was</a:t>
            </a:r>
            <a:r>
              <a:rPr lang="de-DE" sz="1800" b="1" spc="-15"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a:t>
            </a:r>
            <a:r>
              <a:rPr lang="de-DE" sz="1800" b="1"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ihr</a:t>
            </a:r>
            <a:r>
              <a:rPr lang="de-DE" sz="1800" b="1" spc="-3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a:t>
            </a:r>
            <a:r>
              <a:rPr lang="de-DE" sz="1800" b="1" spc="-1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denkt!“</a:t>
            </a:r>
          </a:p>
          <a:p>
            <a:pPr marL="2105660" marR="2054860" algn="ctr">
              <a:lnSpc>
                <a:spcPct val="107000"/>
              </a:lnSpc>
              <a:spcBef>
                <a:spcPts val="615"/>
              </a:spcBef>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141605" marR="104775">
              <a:lnSpc>
                <a:spcPct val="102000"/>
              </a:lnSpc>
              <a:spcBef>
                <a:spcPts val="310"/>
              </a:spcBef>
              <a:spcAft>
                <a:spcPts val="800"/>
              </a:spcAft>
            </a:pPr>
            <a:r>
              <a:rPr lang="de-DE" sz="18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a:t>
            </a:r>
            <a:r>
              <a:rPr lang="de-DE" sz="1800" b="1"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„Wenn</a:t>
            </a:r>
            <a:r>
              <a:rPr lang="de-DE" sz="1800" b="1" spc="-6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a:t>
            </a:r>
            <a:r>
              <a:rPr lang="de-DE" sz="1800" b="1"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das</a:t>
            </a:r>
            <a:r>
              <a:rPr lang="de-DE" sz="1800" b="1" spc="-7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a:t>
            </a:r>
            <a:r>
              <a:rPr lang="de-DE" sz="1800" b="1"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Volk</a:t>
            </a:r>
            <a:r>
              <a:rPr lang="de-DE" sz="1800" b="1" spc="-55"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a:t>
            </a:r>
            <a:r>
              <a:rPr lang="de-DE" sz="1800" b="1"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nur</a:t>
            </a:r>
            <a:r>
              <a:rPr lang="de-DE" sz="1800" b="1" spc="-75"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a:t>
            </a:r>
            <a:r>
              <a:rPr lang="de-DE" sz="1800" b="1"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wirklich</a:t>
            </a:r>
            <a:r>
              <a:rPr lang="de-DE" sz="1800" b="1" spc="-55"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a:t>
            </a:r>
            <a:r>
              <a:rPr lang="de-DE" sz="1800" b="1"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entscheiden</a:t>
            </a:r>
            <a:r>
              <a:rPr lang="de-DE" sz="1800" b="1" spc="-55"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a:t>
            </a:r>
            <a:r>
              <a:rPr lang="de-DE" sz="1800" b="1" spc="-1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könnte!“</a:t>
            </a:r>
          </a:p>
          <a:p>
            <a:pPr marL="141605" marR="104775">
              <a:lnSpc>
                <a:spcPct val="102000"/>
              </a:lnSpc>
              <a:spcBef>
                <a:spcPts val="310"/>
              </a:spcBef>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1219200" marR="1202690" algn="ctr">
              <a:lnSpc>
                <a:spcPct val="107000"/>
              </a:lnSpc>
              <a:spcBef>
                <a:spcPts val="615"/>
              </a:spcBef>
              <a:spcAft>
                <a:spcPts val="800"/>
              </a:spcAft>
            </a:pPr>
            <a:r>
              <a:rPr lang="de-DE" sz="1800" b="1"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„Wir</a:t>
            </a:r>
            <a:r>
              <a:rPr lang="de-DE" sz="1800" b="1" spc="-5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a:t>
            </a:r>
            <a:r>
              <a:rPr lang="de-DE" sz="1800" b="1"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sind</a:t>
            </a:r>
            <a:r>
              <a:rPr lang="de-DE" sz="1800" b="1" spc="-15"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a:t>
            </a:r>
            <a:r>
              <a:rPr lang="de-DE" sz="1800" b="1"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eine</a:t>
            </a:r>
            <a:r>
              <a:rPr lang="de-DE" sz="1800" b="1" spc="-1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a:t>
            </a:r>
            <a:r>
              <a:rPr lang="de-DE" sz="1800" b="1"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Bewegung,</a:t>
            </a:r>
            <a:r>
              <a:rPr lang="de-DE" sz="1800" b="1" spc="-15"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a:t>
            </a:r>
            <a:r>
              <a:rPr lang="de-DE" sz="1800" b="1"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die</a:t>
            </a:r>
            <a:r>
              <a:rPr lang="de-DE" sz="1800" b="1" spc="-1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a:t>
            </a:r>
            <a:r>
              <a:rPr lang="de-DE" sz="1800" b="1"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niemand</a:t>
            </a:r>
            <a:r>
              <a:rPr lang="de-DE" sz="1800" b="1" spc="-15"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a:t>
            </a:r>
            <a:r>
              <a:rPr lang="de-DE" sz="1800" b="1" spc="-1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aufhält!“</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feld 1">
            <a:extLst>
              <a:ext uri="{FF2B5EF4-FFF2-40B4-BE49-F238E27FC236}">
                <a16:creationId xmlns:a16="http://schemas.microsoft.com/office/drawing/2014/main" id="{E9DC0172-9E12-493D-B662-388FC42901F9}"/>
              </a:ext>
            </a:extLst>
          </p:cNvPr>
          <p:cNvSpPr txBox="1"/>
          <p:nvPr/>
        </p:nvSpPr>
        <p:spPr>
          <a:xfrm>
            <a:off x="3844906" y="3184306"/>
            <a:ext cx="4502188" cy="646331"/>
          </a:xfrm>
          <a:prstGeom prst="rect">
            <a:avLst/>
          </a:prstGeom>
          <a:noFill/>
        </p:spPr>
        <p:txBody>
          <a:bodyPr wrap="square" rtlCol="0">
            <a:spAutoFit/>
          </a:bodyPr>
          <a:lstStyle/>
          <a:p>
            <a:r>
              <a:rPr lang="de-DE" sz="3600" b="1" dirty="0"/>
              <a:t>Was ist Populismus?</a:t>
            </a:r>
          </a:p>
        </p:txBody>
      </p:sp>
      <p:pic>
        <p:nvPicPr>
          <p:cNvPr id="3" name="Grafik 2">
            <a:extLst>
              <a:ext uri="{FF2B5EF4-FFF2-40B4-BE49-F238E27FC236}">
                <a16:creationId xmlns:a16="http://schemas.microsoft.com/office/drawing/2014/main" id="{C89C29CC-53D7-4903-BC2B-8D7B44014F33}"/>
              </a:ext>
            </a:extLst>
          </p:cNvPr>
          <p:cNvPicPr>
            <a:picLocks noChangeAspect="1"/>
          </p:cNvPicPr>
          <p:nvPr/>
        </p:nvPicPr>
        <p:blipFill>
          <a:blip r:embed="rId2"/>
          <a:stretch>
            <a:fillRect/>
          </a:stretch>
        </p:blipFill>
        <p:spPr>
          <a:xfrm>
            <a:off x="500744" y="314466"/>
            <a:ext cx="1505003" cy="1505003"/>
          </a:xfrm>
          <a:prstGeom prst="rect">
            <a:avLst/>
          </a:prstGeom>
        </p:spPr>
      </p:pic>
      <p:pic>
        <p:nvPicPr>
          <p:cNvPr id="4" name="Grafik 3">
            <a:extLst>
              <a:ext uri="{FF2B5EF4-FFF2-40B4-BE49-F238E27FC236}">
                <a16:creationId xmlns:a16="http://schemas.microsoft.com/office/drawing/2014/main" id="{C92EB47F-CD4F-42CB-9924-82326D14E6A7}"/>
              </a:ext>
            </a:extLst>
          </p:cNvPr>
          <p:cNvPicPr>
            <a:picLocks noChangeAspect="1"/>
          </p:cNvPicPr>
          <p:nvPr/>
        </p:nvPicPr>
        <p:blipFill>
          <a:blip r:embed="rId3"/>
          <a:stretch>
            <a:fillRect/>
          </a:stretch>
        </p:blipFill>
        <p:spPr>
          <a:xfrm>
            <a:off x="9925315" y="446655"/>
            <a:ext cx="1734706" cy="1505003"/>
          </a:xfrm>
          <a:prstGeom prst="rect">
            <a:avLst/>
          </a:prstGeom>
        </p:spPr>
      </p:pic>
      <p:pic>
        <p:nvPicPr>
          <p:cNvPr id="5" name="Grafik 4">
            <a:extLst>
              <a:ext uri="{FF2B5EF4-FFF2-40B4-BE49-F238E27FC236}">
                <a16:creationId xmlns:a16="http://schemas.microsoft.com/office/drawing/2014/main" id="{3BAD244B-E19A-444A-8B47-15D100777AD3}"/>
              </a:ext>
            </a:extLst>
          </p:cNvPr>
          <p:cNvPicPr>
            <a:picLocks noChangeAspect="1"/>
          </p:cNvPicPr>
          <p:nvPr/>
        </p:nvPicPr>
        <p:blipFill>
          <a:blip r:embed="rId4"/>
          <a:stretch>
            <a:fillRect/>
          </a:stretch>
        </p:blipFill>
        <p:spPr>
          <a:xfrm>
            <a:off x="413114" y="3478621"/>
            <a:ext cx="1769359" cy="1298651"/>
          </a:xfrm>
          <a:prstGeom prst="rect">
            <a:avLst/>
          </a:prstGeom>
        </p:spPr>
      </p:pic>
      <p:pic>
        <p:nvPicPr>
          <p:cNvPr id="6" name="Grafik 5">
            <a:extLst>
              <a:ext uri="{FF2B5EF4-FFF2-40B4-BE49-F238E27FC236}">
                <a16:creationId xmlns:a16="http://schemas.microsoft.com/office/drawing/2014/main" id="{5C273E64-3CB8-4890-AE9C-69DF8DDF3427}"/>
              </a:ext>
            </a:extLst>
          </p:cNvPr>
          <p:cNvPicPr>
            <a:picLocks noChangeAspect="1"/>
          </p:cNvPicPr>
          <p:nvPr/>
        </p:nvPicPr>
        <p:blipFill>
          <a:blip r:embed="rId5"/>
          <a:stretch>
            <a:fillRect/>
          </a:stretch>
        </p:blipFill>
        <p:spPr>
          <a:xfrm>
            <a:off x="10005117" y="3607814"/>
            <a:ext cx="1782578" cy="1782578"/>
          </a:xfrm>
          <a:prstGeom prst="rect">
            <a:avLst/>
          </a:prstGeom>
        </p:spPr>
      </p:pic>
    </p:spTree>
    <p:extLst>
      <p:ext uri="{BB962C8B-B14F-4D97-AF65-F5344CB8AC3E}">
        <p14:creationId xmlns:p14="http://schemas.microsoft.com/office/powerpoint/2010/main" val="881057138"/>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6386010" y="842705"/>
            <a:ext cx="248786" cy="369332"/>
          </a:xfrm>
          <a:prstGeom prst="rect">
            <a:avLst/>
          </a:prstGeom>
        </p:spPr>
        <p:txBody>
          <a:bodyPr wrap="none">
            <a:spAutoFit/>
          </a:bodyPr>
          <a:lstStyle/>
          <a:p>
            <a:r>
              <a:rPr lang="de-DE" b="1" dirty="0"/>
              <a:t> </a:t>
            </a:r>
          </a:p>
        </p:txBody>
      </p:sp>
      <p:sp>
        <p:nvSpPr>
          <p:cNvPr id="2" name="Textfeld 1">
            <a:extLst>
              <a:ext uri="{FF2B5EF4-FFF2-40B4-BE49-F238E27FC236}">
                <a16:creationId xmlns:a16="http://schemas.microsoft.com/office/drawing/2014/main" id="{8A22CACD-B142-423A-A233-B4CE093A64E0}"/>
              </a:ext>
            </a:extLst>
          </p:cNvPr>
          <p:cNvSpPr txBox="1"/>
          <p:nvPr/>
        </p:nvSpPr>
        <p:spPr>
          <a:xfrm>
            <a:off x="1180214" y="842705"/>
            <a:ext cx="8250865" cy="4985980"/>
          </a:xfrm>
          <a:prstGeom prst="rect">
            <a:avLst/>
          </a:prstGeom>
          <a:noFill/>
        </p:spPr>
        <p:txBody>
          <a:bodyPr wrap="square" rtlCol="0">
            <a:spAutoFit/>
          </a:bodyPr>
          <a:lstStyle/>
          <a:p>
            <a:pPr marL="540385" marR="36195"/>
            <a:r>
              <a:rPr lang="de-DE" sz="2400" b="1" dirty="0">
                <a:effectLst/>
                <a:latin typeface="Calibri" panose="020F0502020204030204" pitchFamily="34" charset="0"/>
                <a:ea typeface="Calibri" panose="020F0502020204030204" pitchFamily="34" charset="0"/>
                <a:cs typeface="Times New Roman" panose="02020603050405020304" pitchFamily="18" charset="0"/>
              </a:rPr>
              <a:t>Kurze Geschichte der 1.Republik Österreich</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a:p>
            <a:pPr marL="540385" marR="36195"/>
            <a:r>
              <a:rPr lang="de-DE" sz="2400" dirty="0">
                <a:effectLst/>
                <a:latin typeface="Calibri" panose="020F0502020204030204" pitchFamily="34" charset="0"/>
                <a:ea typeface="Calibri" panose="020F0502020204030204" pitchFamily="34" charset="0"/>
                <a:cs typeface="Times New Roman" panose="02020603050405020304" pitchFamily="18" charset="0"/>
              </a:rPr>
              <a:t> </a:t>
            </a:r>
          </a:p>
          <a:p>
            <a:pPr marL="540385" marR="36195"/>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540385" marR="36195"/>
            <a:r>
              <a:rPr lang="de-DE" b="1" dirty="0">
                <a:latin typeface="Calibri" panose="020F0502020204030204" pitchFamily="34" charset="0"/>
                <a:ea typeface="Calibri" panose="020F0502020204030204" pitchFamily="34" charset="0"/>
                <a:cs typeface="Times New Roman" panose="02020603050405020304" pitchFamily="18" charset="0"/>
              </a:rPr>
              <a:t>Große Koalition- Zeit sozialer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Errungenschaften</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540385" marR="36195"/>
            <a:r>
              <a:rPr lang="de-DE"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540385" marR="36195"/>
            <a:r>
              <a:rPr lang="de-DE" sz="1800" dirty="0">
                <a:effectLst/>
                <a:latin typeface="Calibri" panose="020F0502020204030204" pitchFamily="34" charset="0"/>
                <a:ea typeface="Calibri" panose="020F0502020204030204" pitchFamily="34" charset="0"/>
                <a:cs typeface="Times New Roman" panose="02020603050405020304" pitchFamily="18" charset="0"/>
              </a:rPr>
              <a:t>Nach der Wahl im Jahre 1919 bildeten Sozialdemokraten und Christlichsoziale eine Koalitionsregierung. An der Spitze stand als Staatskanzler Dr.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Karl Renner, </a:t>
            </a:r>
            <a:r>
              <a:rPr lang="de-DE" sz="1800" dirty="0">
                <a:effectLst/>
                <a:latin typeface="Calibri" panose="020F0502020204030204" pitchFamily="34" charset="0"/>
                <a:ea typeface="Calibri" panose="020F0502020204030204" pitchFamily="34" charset="0"/>
                <a:cs typeface="Times New Roman" panose="02020603050405020304" pitchFamily="18" charset="0"/>
              </a:rPr>
              <a:t>ein Sozialdemokrat. Die Koalitionsregierung konnte trotz weltanschaulicher Gegensätze markante Reformen auf den Weg bringen. </a:t>
            </a:r>
          </a:p>
          <a:p>
            <a:pPr marL="540385" marR="36195"/>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540385" marR="36195"/>
            <a:r>
              <a:rPr lang="de-DE" sz="18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b="1" i="1" dirty="0">
                <a:effectLst/>
                <a:latin typeface="Calibri" panose="020F0502020204030204" pitchFamily="34" charset="0"/>
                <a:ea typeface="Calibri" panose="020F0502020204030204" pitchFamily="34" charset="0"/>
                <a:cs typeface="Times New Roman" panose="02020603050405020304" pitchFamily="18" charset="0"/>
              </a:rPr>
              <a:t>8-Stunden-Arbeitstag</a:t>
            </a:r>
            <a:endParaRPr lang="de-DE" sz="1800" i="1" dirty="0">
              <a:effectLst/>
              <a:latin typeface="Calibri" panose="020F0502020204030204" pitchFamily="34" charset="0"/>
              <a:ea typeface="Calibri" panose="020F0502020204030204" pitchFamily="34" charset="0"/>
              <a:cs typeface="Times New Roman" panose="02020603050405020304" pitchFamily="18" charset="0"/>
            </a:endParaRPr>
          </a:p>
          <a:p>
            <a:pPr marL="540385" marR="36195"/>
            <a:r>
              <a:rPr lang="de-DE" sz="1800" b="1" i="1" dirty="0">
                <a:effectLst/>
                <a:latin typeface="Calibri" panose="020F0502020204030204" pitchFamily="34" charset="0"/>
                <a:ea typeface="Calibri" panose="020F0502020204030204" pitchFamily="34" charset="0"/>
                <a:cs typeface="Times New Roman" panose="02020603050405020304" pitchFamily="18" charset="0"/>
              </a:rPr>
              <a:t>•	Eine Woche bezahlter Urlaub pro Jahr</a:t>
            </a:r>
            <a:endParaRPr lang="de-DE" sz="1800" i="1" dirty="0">
              <a:effectLst/>
              <a:latin typeface="Calibri" panose="020F0502020204030204" pitchFamily="34" charset="0"/>
              <a:ea typeface="Calibri" panose="020F0502020204030204" pitchFamily="34" charset="0"/>
              <a:cs typeface="Times New Roman" panose="02020603050405020304" pitchFamily="18" charset="0"/>
            </a:endParaRPr>
          </a:p>
          <a:p>
            <a:pPr marL="540385" marR="36195"/>
            <a:r>
              <a:rPr lang="de-DE" sz="1800" b="1" i="1" dirty="0">
                <a:effectLst/>
                <a:latin typeface="Calibri" panose="020F0502020204030204" pitchFamily="34" charset="0"/>
                <a:ea typeface="Calibri" panose="020F0502020204030204" pitchFamily="34" charset="0"/>
                <a:cs typeface="Times New Roman" panose="02020603050405020304" pitchFamily="18" charset="0"/>
              </a:rPr>
              <a:t>•	Einheitliche Mindestlöhne</a:t>
            </a:r>
            <a:endParaRPr lang="de-DE" sz="1800" i="1" dirty="0">
              <a:effectLst/>
              <a:latin typeface="Calibri" panose="020F0502020204030204" pitchFamily="34" charset="0"/>
              <a:ea typeface="Calibri" panose="020F0502020204030204" pitchFamily="34" charset="0"/>
              <a:cs typeface="Times New Roman" panose="02020603050405020304" pitchFamily="18" charset="0"/>
            </a:endParaRPr>
          </a:p>
          <a:p>
            <a:pPr marL="540385" marR="36195"/>
            <a:r>
              <a:rPr lang="de-DE" sz="1800" b="1" i="1" dirty="0">
                <a:effectLst/>
                <a:latin typeface="Calibri" panose="020F0502020204030204" pitchFamily="34" charset="0"/>
                <a:ea typeface="Calibri" panose="020F0502020204030204" pitchFamily="34" charset="0"/>
                <a:cs typeface="Times New Roman" panose="02020603050405020304" pitchFamily="18" charset="0"/>
              </a:rPr>
              <a:t>•	Kinderarbeitsverbot, Frauen-Nachtarbeitsverbot</a:t>
            </a:r>
            <a:endParaRPr lang="de-DE" sz="1800" i="1" dirty="0">
              <a:effectLst/>
              <a:latin typeface="Calibri" panose="020F0502020204030204" pitchFamily="34" charset="0"/>
              <a:ea typeface="Calibri" panose="020F0502020204030204" pitchFamily="34" charset="0"/>
              <a:cs typeface="Times New Roman" panose="02020603050405020304" pitchFamily="18" charset="0"/>
            </a:endParaRPr>
          </a:p>
          <a:p>
            <a:pPr marL="540385" marR="36195"/>
            <a:r>
              <a:rPr lang="de-DE" sz="1800" b="1" i="1" dirty="0">
                <a:effectLst/>
                <a:latin typeface="Calibri" panose="020F0502020204030204" pitchFamily="34" charset="0"/>
                <a:ea typeface="Calibri" panose="020F0502020204030204" pitchFamily="34" charset="0"/>
                <a:cs typeface="Times New Roman" panose="02020603050405020304" pitchFamily="18" charset="0"/>
              </a:rPr>
              <a:t>•	Arbeitslosenversicherung</a:t>
            </a:r>
            <a:endParaRPr lang="de-DE" sz="1800" i="1" dirty="0">
              <a:effectLst/>
              <a:latin typeface="Calibri" panose="020F0502020204030204" pitchFamily="34" charset="0"/>
              <a:ea typeface="Calibri" panose="020F0502020204030204" pitchFamily="34" charset="0"/>
              <a:cs typeface="Times New Roman" panose="02020603050405020304" pitchFamily="18" charset="0"/>
            </a:endParaRPr>
          </a:p>
          <a:p>
            <a:pPr marL="540385" marR="36195"/>
            <a:r>
              <a:rPr lang="de-DE" sz="1800" b="1" i="1" dirty="0">
                <a:effectLst/>
                <a:latin typeface="Calibri" panose="020F0502020204030204" pitchFamily="34" charset="0"/>
                <a:ea typeface="Calibri" panose="020F0502020204030204" pitchFamily="34" charset="0"/>
                <a:cs typeface="Times New Roman" panose="02020603050405020304" pitchFamily="18" charset="0"/>
              </a:rPr>
              <a:t>•	Wahl von Betriebsräte</a:t>
            </a:r>
            <a:endParaRPr lang="de-DE" sz="1800" i="1" dirty="0">
              <a:effectLst/>
              <a:latin typeface="Calibri" panose="020F0502020204030204" pitchFamily="34" charset="0"/>
              <a:ea typeface="Calibri" panose="020F0502020204030204" pitchFamily="34" charset="0"/>
              <a:cs typeface="Times New Roman" panose="02020603050405020304" pitchFamily="18" charset="0"/>
            </a:endParaRPr>
          </a:p>
          <a:p>
            <a:pPr marL="540385" marR="36195"/>
            <a:r>
              <a:rPr lang="de-DE" sz="18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267970887"/>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0">
            <a:extLst>
              <a:ext uri="{FF2B5EF4-FFF2-40B4-BE49-F238E27FC236}">
                <a16:creationId xmlns:a16="http://schemas.microsoft.com/office/drawing/2014/main" id="{4E5AC80F-9871-4235-9FD3-78D1A709F34E}"/>
              </a:ext>
            </a:extLst>
          </p:cNvPr>
          <p:cNvSpPr txBox="1"/>
          <p:nvPr/>
        </p:nvSpPr>
        <p:spPr>
          <a:xfrm>
            <a:off x="4199021" y="1756611"/>
            <a:ext cx="4148428" cy="3339376"/>
          </a:xfrm>
          <a:prstGeom prst="rect">
            <a:avLst/>
          </a:prstGeom>
          <a:noFill/>
        </p:spPr>
        <p:txBody>
          <a:bodyPr wrap="square">
            <a:spAutoFit/>
          </a:bodyPr>
          <a:lstStyle/>
          <a:p>
            <a:r>
              <a:rPr lang="de-DE" sz="2000" spc="-10" dirty="0">
                <a:effectLst/>
                <a:ea typeface="Garamond" panose="02020404030301010803" pitchFamily="18" charset="0"/>
                <a:cs typeface="Garamond" panose="02020404030301010803" pitchFamily="18" charset="0"/>
              </a:rPr>
              <a:t>Laut</a:t>
            </a:r>
            <a:r>
              <a:rPr lang="de-DE" sz="2000" spc="-65" dirty="0">
                <a:effectLst/>
                <a:ea typeface="Garamond" panose="02020404030301010803" pitchFamily="18" charset="0"/>
                <a:cs typeface="Garamond" panose="02020404030301010803" pitchFamily="18" charset="0"/>
              </a:rPr>
              <a:t> </a:t>
            </a:r>
            <a:r>
              <a:rPr lang="de-DE" sz="2000" b="1" spc="-10" dirty="0">
                <a:effectLst/>
                <a:ea typeface="Garamond" panose="02020404030301010803" pitchFamily="18" charset="0"/>
                <a:cs typeface="Garamond" panose="02020404030301010803" pitchFamily="18" charset="0"/>
              </a:rPr>
              <a:t>Duden</a:t>
            </a:r>
            <a:r>
              <a:rPr lang="de-DE" sz="2000" spc="-60" dirty="0">
                <a:effectLst/>
                <a:ea typeface="Garamond" panose="02020404030301010803" pitchFamily="18" charset="0"/>
                <a:cs typeface="Garamond" panose="02020404030301010803" pitchFamily="18" charset="0"/>
              </a:rPr>
              <a:t> </a:t>
            </a:r>
            <a:r>
              <a:rPr lang="de-DE" sz="2000" spc="-10" dirty="0">
                <a:effectLst/>
                <a:ea typeface="Garamond" panose="02020404030301010803" pitchFamily="18" charset="0"/>
                <a:cs typeface="Garamond" panose="02020404030301010803" pitchFamily="18" charset="0"/>
              </a:rPr>
              <a:t>ist</a:t>
            </a:r>
            <a:r>
              <a:rPr lang="de-DE" sz="2000" spc="-65" dirty="0">
                <a:effectLst/>
                <a:ea typeface="Garamond" panose="02020404030301010803" pitchFamily="18" charset="0"/>
                <a:cs typeface="Garamond" panose="02020404030301010803" pitchFamily="18" charset="0"/>
              </a:rPr>
              <a:t> </a:t>
            </a:r>
            <a:r>
              <a:rPr lang="de-DE" sz="2000" b="1" spc="-10" dirty="0">
                <a:effectLst/>
                <a:ea typeface="Garamond" panose="02020404030301010803" pitchFamily="18" charset="0"/>
                <a:cs typeface="Garamond" panose="02020404030301010803" pitchFamily="18" charset="0"/>
              </a:rPr>
              <a:t>Populismus</a:t>
            </a:r>
            <a:r>
              <a:rPr lang="de-DE" sz="2000" b="1" spc="-60" dirty="0">
                <a:effectLst/>
                <a:ea typeface="Garamond" panose="02020404030301010803" pitchFamily="18" charset="0"/>
                <a:cs typeface="Garamond" panose="02020404030301010803" pitchFamily="18" charset="0"/>
              </a:rPr>
              <a:t> </a:t>
            </a:r>
            <a:r>
              <a:rPr lang="de-DE" sz="2000" spc="-10" dirty="0">
                <a:effectLst/>
                <a:ea typeface="Garamond" panose="02020404030301010803" pitchFamily="18" charset="0"/>
                <a:cs typeface="Garamond" panose="02020404030301010803" pitchFamily="18" charset="0"/>
              </a:rPr>
              <a:t>eine</a:t>
            </a:r>
            <a:r>
              <a:rPr lang="de-DE" sz="2000" spc="-65" dirty="0">
                <a:effectLst/>
                <a:ea typeface="Garamond" panose="02020404030301010803" pitchFamily="18" charset="0"/>
                <a:cs typeface="Garamond" panose="02020404030301010803" pitchFamily="18" charset="0"/>
              </a:rPr>
              <a:t> </a:t>
            </a:r>
          </a:p>
          <a:p>
            <a:r>
              <a:rPr lang="de-DE" sz="2000" spc="-10" dirty="0">
                <a:ea typeface="Garamond" panose="02020404030301010803" pitchFamily="18" charset="0"/>
                <a:cs typeface="Garamond" panose="02020404030301010803" pitchFamily="18" charset="0"/>
              </a:rPr>
              <a:t>“</a:t>
            </a:r>
            <a:r>
              <a:rPr lang="de-DE" sz="2000" spc="-10" dirty="0">
                <a:effectLst/>
                <a:ea typeface="Garamond" panose="02020404030301010803" pitchFamily="18" charset="0"/>
                <a:cs typeface="Garamond" panose="02020404030301010803" pitchFamily="18" charset="0"/>
              </a:rPr>
              <a:t>von</a:t>
            </a:r>
            <a:r>
              <a:rPr lang="de-DE" sz="2000" spc="-60" dirty="0">
                <a:effectLst/>
                <a:ea typeface="Garamond" panose="02020404030301010803" pitchFamily="18" charset="0"/>
                <a:cs typeface="Garamond" panose="02020404030301010803" pitchFamily="18" charset="0"/>
              </a:rPr>
              <a:t> </a:t>
            </a:r>
            <a:r>
              <a:rPr lang="de-DE" sz="2000" spc="-10" dirty="0">
                <a:effectLst/>
                <a:ea typeface="Garamond" panose="02020404030301010803" pitchFamily="18" charset="0"/>
                <a:cs typeface="Garamond" panose="02020404030301010803" pitchFamily="18" charset="0"/>
              </a:rPr>
              <a:t>Opportunismus geprägte, volksnahe, oft demagogische Politik, </a:t>
            </a:r>
            <a:r>
              <a:rPr lang="de-DE" sz="2000" dirty="0">
                <a:effectLst/>
                <a:ea typeface="Garamond" panose="02020404030301010803" pitchFamily="18" charset="0"/>
                <a:cs typeface="Garamond" panose="02020404030301010803" pitchFamily="18" charset="0"/>
              </a:rPr>
              <a:t>die das Ziel hat, durch Dramatisierung der politischen Lage die Gunst der Massen (…) zu gewinnen“</a:t>
            </a:r>
          </a:p>
          <a:p>
            <a:endParaRPr lang="de-DE" sz="2000" dirty="0">
              <a:effectLst/>
              <a:latin typeface="Garamond" panose="02020404030301010803" pitchFamily="18" charset="0"/>
              <a:ea typeface="Garamond" panose="02020404030301010803" pitchFamily="18" charset="0"/>
              <a:cs typeface="Garamond" panose="02020404030301010803" pitchFamily="18" charset="0"/>
            </a:endParaRPr>
          </a:p>
          <a:p>
            <a:r>
              <a:rPr lang="de-DE" sz="2000" dirty="0">
                <a:effectLst/>
                <a:latin typeface="Garamond" panose="02020404030301010803" pitchFamily="18" charset="0"/>
                <a:ea typeface="Garamond" panose="02020404030301010803" pitchFamily="18" charset="0"/>
                <a:cs typeface="Garamond" panose="02020404030301010803" pitchFamily="18" charset="0"/>
              </a:rPr>
              <a:t> </a:t>
            </a:r>
            <a:r>
              <a:rPr lang="de-DE" sz="1200" b="1" dirty="0">
                <a:effectLst/>
                <a:ea typeface="Garamond" panose="02020404030301010803" pitchFamily="18" charset="0"/>
                <a:cs typeface="Garamond" panose="02020404030301010803" pitchFamily="18" charset="0"/>
              </a:rPr>
              <a:t>aus: Politik und Zeitgeschichte,</a:t>
            </a:r>
            <a:r>
              <a:rPr lang="de-DE" sz="1100" b="1" dirty="0">
                <a:effectLst/>
                <a:ea typeface="Garamond" panose="02020404030301010803" pitchFamily="18" charset="0"/>
                <a:cs typeface="Garamond" panose="02020404030301010803" pitchFamily="18" charset="0"/>
              </a:rPr>
              <a:t> 62.</a:t>
            </a:r>
            <a:r>
              <a:rPr lang="de-DE" sz="1100" b="1" spc="85" dirty="0">
                <a:effectLst/>
                <a:ea typeface="Garamond" panose="02020404030301010803" pitchFamily="18" charset="0"/>
                <a:cs typeface="Garamond" panose="02020404030301010803" pitchFamily="18" charset="0"/>
              </a:rPr>
              <a:t> </a:t>
            </a:r>
            <a:r>
              <a:rPr lang="de-DE" sz="1100" b="1" dirty="0">
                <a:effectLst/>
                <a:ea typeface="Garamond" panose="02020404030301010803" pitchFamily="18" charset="0"/>
                <a:cs typeface="Garamond" panose="02020404030301010803" pitchFamily="18" charset="0"/>
              </a:rPr>
              <a:t>Jahrgang,</a:t>
            </a:r>
          </a:p>
          <a:p>
            <a:r>
              <a:rPr lang="de-DE" sz="1100" b="1" spc="90" dirty="0">
                <a:effectLst/>
                <a:ea typeface="Garamond" panose="02020404030301010803" pitchFamily="18" charset="0"/>
                <a:cs typeface="Garamond" panose="02020404030301010803" pitchFamily="18" charset="0"/>
              </a:rPr>
              <a:t> </a:t>
            </a:r>
            <a:r>
              <a:rPr lang="de-DE" sz="1100" b="1" dirty="0">
                <a:effectLst/>
                <a:ea typeface="Garamond" panose="02020404030301010803" pitchFamily="18" charset="0"/>
                <a:cs typeface="Garamond" panose="02020404030301010803" pitchFamily="18" charset="0"/>
              </a:rPr>
              <a:t>·</a:t>
            </a:r>
            <a:r>
              <a:rPr lang="de-DE" sz="1100" b="1" spc="90" dirty="0">
                <a:effectLst/>
                <a:ea typeface="Garamond" panose="02020404030301010803" pitchFamily="18" charset="0"/>
                <a:cs typeface="Garamond" panose="02020404030301010803" pitchFamily="18" charset="0"/>
              </a:rPr>
              <a:t> </a:t>
            </a:r>
            <a:r>
              <a:rPr lang="de-DE" sz="1100" b="1" dirty="0">
                <a:effectLst/>
                <a:ea typeface="Garamond" panose="02020404030301010803" pitchFamily="18" charset="0"/>
                <a:cs typeface="Garamond" panose="02020404030301010803" pitchFamily="18" charset="0"/>
              </a:rPr>
              <a:t>5–6/2012</a:t>
            </a:r>
            <a:r>
              <a:rPr lang="de-DE" sz="1100" b="1" spc="90" dirty="0">
                <a:ea typeface="Garamond" panose="02020404030301010803" pitchFamily="18" charset="0"/>
                <a:cs typeface="Garamond" panose="02020404030301010803" pitchFamily="18" charset="0"/>
              </a:rPr>
              <a:t>, Bonn, </a:t>
            </a:r>
            <a:r>
              <a:rPr lang="de-DE" sz="1100" b="1" spc="-20" dirty="0">
                <a:effectLst/>
                <a:ea typeface="Garamond" panose="02020404030301010803" pitchFamily="18" charset="0"/>
                <a:cs typeface="Garamond" panose="02020404030301010803" pitchFamily="18" charset="0"/>
              </a:rPr>
              <a:t>2012, S.2</a:t>
            </a:r>
            <a:endParaRPr lang="de-DE" sz="1100" b="1" dirty="0">
              <a:effectLst/>
              <a:ea typeface="Garamond" panose="02020404030301010803" pitchFamily="18" charset="0"/>
              <a:cs typeface="Garamond" panose="02020404030301010803" pitchFamily="18" charset="0"/>
            </a:endParaRPr>
          </a:p>
          <a:p>
            <a:endParaRPr lang="de-DE" sz="2000" dirty="0"/>
          </a:p>
        </p:txBody>
      </p:sp>
      <p:pic>
        <p:nvPicPr>
          <p:cNvPr id="24" name="Grafik 23" descr="Ein Bild, das Text, Schrift, Kreis, Logo enthält.&#10;&#10;Automatisch generierte Beschreibung">
            <a:extLst>
              <a:ext uri="{FF2B5EF4-FFF2-40B4-BE49-F238E27FC236}">
                <a16:creationId xmlns:a16="http://schemas.microsoft.com/office/drawing/2014/main" id="{30B896A3-3D28-4AF1-BE74-6A181F08D4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190" y="389600"/>
            <a:ext cx="2281410" cy="2281410"/>
          </a:xfrm>
          <a:prstGeom prst="rect">
            <a:avLst/>
          </a:prstGeom>
        </p:spPr>
      </p:pic>
      <p:pic>
        <p:nvPicPr>
          <p:cNvPr id="5" name="Grafik 4" descr="Ein Bild, das Cartoon, Mann, Kleidung, Person enthält.&#10;&#10;Automatisch generierte Beschreibung">
            <a:extLst>
              <a:ext uri="{FF2B5EF4-FFF2-40B4-BE49-F238E27FC236}">
                <a16:creationId xmlns:a16="http://schemas.microsoft.com/office/drawing/2014/main" id="{68B1C8D2-1E96-45FB-9F76-D22822C5F6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281" y="3153196"/>
            <a:ext cx="3000153" cy="1800092"/>
          </a:xfrm>
          <a:prstGeom prst="rect">
            <a:avLst/>
          </a:prstGeom>
        </p:spPr>
      </p:pic>
    </p:spTree>
    <p:extLst>
      <p:ext uri="{BB962C8B-B14F-4D97-AF65-F5344CB8AC3E}">
        <p14:creationId xmlns:p14="http://schemas.microsoft.com/office/powerpoint/2010/main" val="719999704"/>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887926" y="0"/>
            <a:ext cx="8078151" cy="646331"/>
          </a:xfrm>
          <a:prstGeom prst="rect">
            <a:avLst/>
          </a:prstGeom>
          <a:noFill/>
        </p:spPr>
        <p:txBody>
          <a:bodyPr wrap="square" rtlCol="0">
            <a:spAutoFit/>
          </a:bodyPr>
          <a:lstStyle/>
          <a:p>
            <a:endParaRPr lang="de-DE" b="1" dirty="0"/>
          </a:p>
          <a:p>
            <a:r>
              <a:rPr lang="de-DE" b="1" dirty="0"/>
              <a:t>    </a:t>
            </a:r>
            <a:endParaRPr lang="de-DE" dirty="0"/>
          </a:p>
        </p:txBody>
      </p:sp>
      <p:sp>
        <p:nvSpPr>
          <p:cNvPr id="4" name="Rechteck 3"/>
          <p:cNvSpPr/>
          <p:nvPr/>
        </p:nvSpPr>
        <p:spPr>
          <a:xfrm>
            <a:off x="6386010" y="842705"/>
            <a:ext cx="248786" cy="369332"/>
          </a:xfrm>
          <a:prstGeom prst="rect">
            <a:avLst/>
          </a:prstGeom>
        </p:spPr>
        <p:txBody>
          <a:bodyPr wrap="none">
            <a:spAutoFit/>
          </a:bodyPr>
          <a:lstStyle/>
          <a:p>
            <a:r>
              <a:rPr lang="de-DE" b="1" dirty="0"/>
              <a:t> </a:t>
            </a:r>
          </a:p>
        </p:txBody>
      </p:sp>
      <p:sp>
        <p:nvSpPr>
          <p:cNvPr id="9" name="Textfeld 8">
            <a:extLst>
              <a:ext uri="{FF2B5EF4-FFF2-40B4-BE49-F238E27FC236}">
                <a16:creationId xmlns:a16="http://schemas.microsoft.com/office/drawing/2014/main" id="{29CADDEB-6A9A-4CDD-9ACE-EDA930449748}"/>
              </a:ext>
            </a:extLst>
          </p:cNvPr>
          <p:cNvSpPr txBox="1"/>
          <p:nvPr/>
        </p:nvSpPr>
        <p:spPr>
          <a:xfrm>
            <a:off x="3102086" y="1148055"/>
            <a:ext cx="5649829" cy="4561890"/>
          </a:xfrm>
          <a:prstGeom prst="rect">
            <a:avLst/>
          </a:prstGeom>
          <a:noFill/>
        </p:spPr>
        <p:txBody>
          <a:bodyPr wrap="square">
            <a:spAutoFit/>
          </a:bodyPr>
          <a:lstStyle/>
          <a:p>
            <a:pPr marL="575945" algn="just">
              <a:lnSpc>
                <a:spcPct val="107000"/>
              </a:lnSpc>
              <a:spcAft>
                <a:spcPts val="800"/>
              </a:spcAft>
            </a:pPr>
            <a:r>
              <a:rPr lang="de-AT" sz="1600" dirty="0">
                <a:ea typeface="Calibri" panose="020F0502020204030204" pitchFamily="34" charset="0"/>
                <a:cs typeface="Calibri" panose="020F0502020204030204" pitchFamily="34" charset="0"/>
              </a:rPr>
              <a:t>Für den </a:t>
            </a:r>
            <a:r>
              <a:rPr lang="de-AT" sz="1600" dirty="0">
                <a:effectLst/>
                <a:ea typeface="Calibri" panose="020F0502020204030204" pitchFamily="34" charset="0"/>
                <a:cs typeface="Calibri" panose="020F0502020204030204" pitchFamily="34" charset="0"/>
              </a:rPr>
              <a:t>deutschen Politikwissenschaftler </a:t>
            </a:r>
            <a:r>
              <a:rPr lang="de-AT" sz="1800" b="1" dirty="0">
                <a:effectLst/>
                <a:ea typeface="Calibri" panose="020F0502020204030204" pitchFamily="34" charset="0"/>
                <a:cs typeface="Calibri" panose="020F0502020204030204" pitchFamily="34" charset="0"/>
              </a:rPr>
              <a:t>Jan- Werner Müller </a:t>
            </a:r>
            <a:r>
              <a:rPr lang="de-AT" dirty="0">
                <a:ea typeface="Calibri" panose="020F0502020204030204" pitchFamily="34" charset="0"/>
                <a:cs typeface="Calibri" panose="020F0502020204030204" pitchFamily="34" charset="0"/>
              </a:rPr>
              <a:t>ist der </a:t>
            </a:r>
            <a:r>
              <a:rPr lang="de-AT" b="1" dirty="0">
                <a:ea typeface="Calibri" panose="020F0502020204030204" pitchFamily="34" charset="0"/>
                <a:cs typeface="Calibri" panose="020F0502020204030204" pitchFamily="34" charset="0"/>
              </a:rPr>
              <a:t>Populismus </a:t>
            </a:r>
            <a:endParaRPr lang="de-DE" sz="1600" b="1" dirty="0">
              <a:effectLst/>
              <a:ea typeface="Calibri" panose="020F0502020204030204" pitchFamily="34" charset="0"/>
              <a:cs typeface="Times New Roman" panose="02020603050405020304" pitchFamily="18" charset="0"/>
            </a:endParaRPr>
          </a:p>
          <a:p>
            <a:pPr marL="575945" algn="just">
              <a:lnSpc>
                <a:spcPct val="107000"/>
              </a:lnSpc>
              <a:spcAft>
                <a:spcPts val="800"/>
              </a:spcAft>
            </a:pPr>
            <a:r>
              <a:rPr lang="de-AT" sz="1600" b="1" i="1" dirty="0">
                <a:effectLst/>
                <a:ea typeface="Calibri" panose="020F0502020204030204" pitchFamily="34" charset="0"/>
                <a:cs typeface="Calibri" panose="020F0502020204030204" pitchFamily="34" charset="0"/>
              </a:rPr>
              <a:t>“…ein spezifisch modernes Phänomen. Alle Populisten sind gegen das Establishment (Politiker, Vertreter der Wirtschaft, Persönlichkeiten der Kultur) und wer sich ihnen nicht entgegenstellt, gehört automatisch nicht zum wahren Volk. Populisten behaupten den Willen des Volkes zu repräsentieren. Die Anhängerschaft der Populisten setzt sich vor allem aus Menschen zusammen, die Angst vor Veränderungen in der heutigen Welt haben. Populismus ist eine gefährliche Sache für die Demokratie…“ </a:t>
            </a:r>
            <a:endParaRPr lang="de-DE" sz="1400" b="1" dirty="0">
              <a:effectLst/>
              <a:ea typeface="Calibri" panose="020F0502020204030204" pitchFamily="34" charset="0"/>
              <a:cs typeface="Times New Roman" panose="02020603050405020304" pitchFamily="18" charset="0"/>
            </a:endParaRPr>
          </a:p>
          <a:p>
            <a:pPr marL="575945" algn="just">
              <a:lnSpc>
                <a:spcPct val="107000"/>
              </a:lnSpc>
              <a:spcAft>
                <a:spcPts val="800"/>
              </a:spcAft>
            </a:pPr>
            <a:r>
              <a:rPr lang="de-AT" sz="1600" b="1" i="1" dirty="0">
                <a:effectLst/>
                <a:ea typeface="Calibri" panose="020F0502020204030204" pitchFamily="34" charset="0"/>
                <a:cs typeface="Calibri" panose="020F0502020204030204" pitchFamily="34" charset="0"/>
              </a:rPr>
              <a:t> </a:t>
            </a:r>
            <a:endParaRPr lang="de-DE" sz="1400" b="1" dirty="0">
              <a:effectLst/>
              <a:ea typeface="Calibri" panose="020F0502020204030204" pitchFamily="34" charset="0"/>
              <a:cs typeface="Times New Roman" panose="02020603050405020304" pitchFamily="18" charset="0"/>
            </a:endParaRPr>
          </a:p>
          <a:p>
            <a:pPr marL="575945" algn="just">
              <a:lnSpc>
                <a:spcPct val="107000"/>
              </a:lnSpc>
              <a:spcAft>
                <a:spcPts val="800"/>
              </a:spcAft>
            </a:pPr>
            <a:r>
              <a:rPr lang="de-AT" sz="1100" b="1" dirty="0">
                <a:effectLst/>
                <a:ea typeface="Calibri" panose="020F0502020204030204" pitchFamily="34" charset="0"/>
                <a:cs typeface="Calibri" panose="020F0502020204030204" pitchFamily="34" charset="0"/>
              </a:rPr>
              <a:t>aus: Jan-Werner Müller, Was ist Populismus Ein Essay, Edition Suhrkamp, Berlin 2016, S.14 ff</a:t>
            </a:r>
            <a:endParaRPr lang="de-DE" sz="1100" b="1" dirty="0">
              <a:effectLst/>
              <a:ea typeface="Calibri" panose="020F0502020204030204" pitchFamily="34" charset="0"/>
              <a:cs typeface="Times New Roman" panose="02020603050405020304" pitchFamily="18" charset="0"/>
            </a:endParaRPr>
          </a:p>
          <a:p>
            <a:pPr marL="575945" algn="just">
              <a:lnSpc>
                <a:spcPct val="107000"/>
              </a:lnSpc>
              <a:spcAft>
                <a:spcPts val="800"/>
              </a:spcAft>
            </a:pPr>
            <a:r>
              <a:rPr lang="de-AT" sz="1100" dirty="0">
                <a:effectLst/>
                <a:latin typeface="Calibri" panose="020F0502020204030204" pitchFamily="34" charset="0"/>
                <a:ea typeface="Calibri" panose="020F0502020204030204" pitchFamily="34" charset="0"/>
                <a:cs typeface="Calibri" panose="020F0502020204030204" pitchFamily="34" charset="0"/>
              </a:rPr>
              <a:t> </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rafik 9" descr="Ein Bild, das Text, Schrift, Kreis, Logo enthält.&#10;&#10;Automatisch generierte Beschreibung">
            <a:extLst>
              <a:ext uri="{FF2B5EF4-FFF2-40B4-BE49-F238E27FC236}">
                <a16:creationId xmlns:a16="http://schemas.microsoft.com/office/drawing/2014/main" id="{E5AA19CC-1E15-4398-BDC0-09CC950D8A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190" y="389600"/>
            <a:ext cx="2281410" cy="2281410"/>
          </a:xfrm>
          <a:prstGeom prst="rect">
            <a:avLst/>
          </a:prstGeom>
        </p:spPr>
      </p:pic>
    </p:spTree>
    <p:extLst>
      <p:ext uri="{BB962C8B-B14F-4D97-AF65-F5344CB8AC3E}">
        <p14:creationId xmlns:p14="http://schemas.microsoft.com/office/powerpoint/2010/main" val="3261765283"/>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800100" y="243512"/>
            <a:ext cx="8821881" cy="677108"/>
          </a:xfrm>
          <a:prstGeom prst="rect">
            <a:avLst/>
          </a:prstGeom>
          <a:noFill/>
        </p:spPr>
        <p:txBody>
          <a:bodyPr wrap="square" rtlCol="0">
            <a:spAutoFit/>
          </a:bodyPr>
          <a:lstStyle/>
          <a:p>
            <a:endParaRPr lang="de-DE" b="1" dirty="0"/>
          </a:p>
          <a:p>
            <a:r>
              <a:rPr lang="de-DE" sz="2000" b="1" dirty="0">
                <a:latin typeface="Arial Narrow" panose="020B0606020202030204" pitchFamily="34" charset="0"/>
              </a:rPr>
              <a:t> </a:t>
            </a:r>
          </a:p>
        </p:txBody>
      </p:sp>
      <p:sp>
        <p:nvSpPr>
          <p:cNvPr id="4" name="Rechteck 3"/>
          <p:cNvSpPr/>
          <p:nvPr/>
        </p:nvSpPr>
        <p:spPr>
          <a:xfrm>
            <a:off x="6386010" y="842705"/>
            <a:ext cx="248786" cy="369332"/>
          </a:xfrm>
          <a:prstGeom prst="rect">
            <a:avLst/>
          </a:prstGeom>
        </p:spPr>
        <p:txBody>
          <a:bodyPr wrap="none">
            <a:spAutoFit/>
          </a:bodyPr>
          <a:lstStyle/>
          <a:p>
            <a:r>
              <a:rPr lang="de-DE" b="1" dirty="0"/>
              <a:t> </a:t>
            </a:r>
          </a:p>
        </p:txBody>
      </p:sp>
      <p:sp>
        <p:nvSpPr>
          <p:cNvPr id="7" name="Textfeld 6">
            <a:extLst>
              <a:ext uri="{FF2B5EF4-FFF2-40B4-BE49-F238E27FC236}">
                <a16:creationId xmlns:a16="http://schemas.microsoft.com/office/drawing/2014/main" id="{3988ABA3-98CF-4C5A-8593-4B429DCE8745}"/>
              </a:ext>
            </a:extLst>
          </p:cNvPr>
          <p:cNvSpPr txBox="1"/>
          <p:nvPr/>
        </p:nvSpPr>
        <p:spPr>
          <a:xfrm>
            <a:off x="3046997" y="1174761"/>
            <a:ext cx="6093994" cy="3401829"/>
          </a:xfrm>
          <a:prstGeom prst="rect">
            <a:avLst/>
          </a:prstGeom>
          <a:noFill/>
        </p:spPr>
        <p:txBody>
          <a:bodyPr wrap="square">
            <a:spAutoFit/>
          </a:bodyPr>
          <a:lstStyle/>
          <a:p>
            <a:pPr marL="575945" algn="just">
              <a:lnSpc>
                <a:spcPct val="107000"/>
              </a:lnSpc>
              <a:spcAft>
                <a:spcPts val="800"/>
              </a:spcAft>
            </a:pPr>
            <a:r>
              <a:rPr lang="de-AT" sz="1800" dirty="0">
                <a:effectLst/>
                <a:ea typeface="Calibri" panose="020F0502020204030204" pitchFamily="34" charset="0"/>
                <a:cs typeface="Calibri" panose="020F0502020204030204" pitchFamily="34" charset="0"/>
              </a:rPr>
              <a:t>Der niederländische Politikwissenschaftler </a:t>
            </a:r>
            <a:r>
              <a:rPr lang="de-AT" sz="1800" b="1" dirty="0" err="1">
                <a:effectLst/>
                <a:ea typeface="Calibri" panose="020F0502020204030204" pitchFamily="34" charset="0"/>
                <a:cs typeface="Calibri" panose="020F0502020204030204" pitchFamily="34" charset="0"/>
              </a:rPr>
              <a:t>Koen</a:t>
            </a:r>
            <a:r>
              <a:rPr lang="de-AT" sz="1800" b="1" dirty="0">
                <a:effectLst/>
                <a:ea typeface="Calibri" panose="020F0502020204030204" pitchFamily="34" charset="0"/>
                <a:cs typeface="Calibri" panose="020F0502020204030204" pitchFamily="34" charset="0"/>
              </a:rPr>
              <a:t> Vossen</a:t>
            </a:r>
            <a:r>
              <a:rPr lang="de-AT" sz="1800" dirty="0">
                <a:effectLst/>
                <a:ea typeface="Calibri" panose="020F0502020204030204" pitchFamily="34" charset="0"/>
                <a:cs typeface="Calibri" panose="020F0502020204030204" pitchFamily="34" charset="0"/>
              </a:rPr>
              <a:t> sagt über Merkmale des </a:t>
            </a:r>
            <a:r>
              <a:rPr lang="de-AT" sz="1800" b="1" dirty="0">
                <a:effectLst/>
                <a:ea typeface="Calibri" panose="020F0502020204030204" pitchFamily="34" charset="0"/>
                <a:cs typeface="Calibri" panose="020F0502020204030204" pitchFamily="34" charset="0"/>
              </a:rPr>
              <a:t>Populismus</a:t>
            </a:r>
            <a:r>
              <a:rPr lang="de-AT" sz="1800" dirty="0">
                <a:effectLst/>
                <a:ea typeface="Calibri" panose="020F0502020204030204" pitchFamily="34" charset="0"/>
                <a:cs typeface="Calibri" panose="020F0502020204030204" pitchFamily="34" charset="0"/>
              </a:rPr>
              <a:t>: </a:t>
            </a:r>
            <a:endParaRPr lang="de-DE" sz="1600" dirty="0">
              <a:effectLst/>
              <a:ea typeface="Calibri" panose="020F0502020204030204" pitchFamily="34" charset="0"/>
              <a:cs typeface="Times New Roman" panose="02020603050405020304" pitchFamily="18" charset="0"/>
            </a:endParaRPr>
          </a:p>
          <a:p>
            <a:pPr marL="575945" algn="just">
              <a:lnSpc>
                <a:spcPct val="107000"/>
              </a:lnSpc>
              <a:spcAft>
                <a:spcPts val="800"/>
              </a:spcAft>
            </a:pPr>
            <a:r>
              <a:rPr lang="de-AT" sz="1600" b="1" i="1" dirty="0">
                <a:effectLst/>
                <a:ea typeface="Calibri" panose="020F0502020204030204" pitchFamily="34" charset="0"/>
                <a:cs typeface="Calibri" panose="020F0502020204030204" pitchFamily="34" charset="0"/>
              </a:rPr>
              <a:t>“Der Kern besteht darin, dass alle Populisten davon überzeugt sind, dass die bestehende Politik von einem starken moralischen Gegensatz beherrscht wird zwischen zwei homogenen Gruppen</a:t>
            </a:r>
            <a:r>
              <a:rPr lang="de-AT" sz="1600" b="1" i="1" dirty="0">
                <a:ea typeface="Calibri" panose="020F0502020204030204" pitchFamily="34" charset="0"/>
                <a:cs typeface="Calibri" panose="020F0502020204030204" pitchFamily="34" charset="0"/>
              </a:rPr>
              <a:t>, </a:t>
            </a:r>
            <a:r>
              <a:rPr lang="de-AT" sz="1600" b="1" i="1" dirty="0">
                <a:effectLst/>
                <a:ea typeface="Calibri" panose="020F0502020204030204" pitchFamily="34" charset="0"/>
                <a:cs typeface="Calibri" panose="020F0502020204030204" pitchFamily="34" charset="0"/>
              </a:rPr>
              <a:t>dem tugendhaften Volk und der korrupten Elite, wobei sich die Populisten als Vertreter oder sogar als Verkörperung jenes Volkes sehen“</a:t>
            </a:r>
            <a:endParaRPr lang="de-DE" sz="1400" b="1" dirty="0">
              <a:effectLst/>
              <a:ea typeface="Calibri" panose="020F0502020204030204" pitchFamily="34" charset="0"/>
              <a:cs typeface="Times New Roman" panose="02020603050405020304" pitchFamily="18" charset="0"/>
            </a:endParaRPr>
          </a:p>
          <a:p>
            <a:pPr marL="575945" algn="just">
              <a:lnSpc>
                <a:spcPct val="107000"/>
              </a:lnSpc>
              <a:spcAft>
                <a:spcPts val="800"/>
              </a:spcAft>
            </a:pPr>
            <a:r>
              <a:rPr lang="de-AT" sz="1800" i="1" dirty="0">
                <a:effectLst/>
                <a:ea typeface="Calibri" panose="020F0502020204030204" pitchFamily="34" charset="0"/>
                <a:cs typeface="Calibri" panose="020F0502020204030204" pitchFamily="34" charset="0"/>
              </a:rPr>
              <a:t> </a:t>
            </a:r>
            <a:endParaRPr lang="de-DE" sz="1600" dirty="0">
              <a:effectLst/>
              <a:ea typeface="Calibri" panose="020F0502020204030204" pitchFamily="34" charset="0"/>
              <a:cs typeface="Times New Roman" panose="02020603050405020304" pitchFamily="18" charset="0"/>
            </a:endParaRPr>
          </a:p>
          <a:p>
            <a:pPr marL="575945" algn="just">
              <a:lnSpc>
                <a:spcPct val="107000"/>
              </a:lnSpc>
              <a:spcAft>
                <a:spcPts val="800"/>
              </a:spcAft>
            </a:pPr>
            <a:r>
              <a:rPr lang="de-AT" sz="1100" b="1" dirty="0">
                <a:effectLst/>
                <a:ea typeface="Calibri" panose="020F0502020204030204" pitchFamily="34" charset="0"/>
                <a:cs typeface="Calibri" panose="020F0502020204030204" pitchFamily="34" charset="0"/>
              </a:rPr>
              <a:t>aus: Andre Krause/ </a:t>
            </a:r>
            <a:r>
              <a:rPr lang="de-AT" sz="1100" b="1" dirty="0" err="1">
                <a:effectLst/>
                <a:ea typeface="Calibri" panose="020F0502020204030204" pitchFamily="34" charset="0"/>
                <a:cs typeface="Calibri" panose="020F0502020204030204" pitchFamily="34" charset="0"/>
              </a:rPr>
              <a:t>Koen</a:t>
            </a:r>
            <a:r>
              <a:rPr lang="de-AT" sz="1100" b="1" dirty="0">
                <a:effectLst/>
                <a:ea typeface="Calibri" panose="020F0502020204030204" pitchFamily="34" charset="0"/>
                <a:cs typeface="Calibri" panose="020F0502020204030204" pitchFamily="34" charset="0"/>
              </a:rPr>
              <a:t> Vossen (</a:t>
            </a:r>
            <a:r>
              <a:rPr lang="de-AT" sz="1100" b="1" dirty="0" err="1">
                <a:effectLst/>
                <a:ea typeface="Calibri" panose="020F0502020204030204" pitchFamily="34" charset="0"/>
                <a:cs typeface="Calibri" panose="020F0502020204030204" pitchFamily="34" charset="0"/>
              </a:rPr>
              <a:t>Hg</a:t>
            </a:r>
            <a:r>
              <a:rPr lang="de-AT" sz="1100" b="1" dirty="0">
                <a:effectLst/>
                <a:ea typeface="Calibri" panose="020F0502020204030204" pitchFamily="34" charset="0"/>
                <a:cs typeface="Calibri" panose="020F0502020204030204" pitchFamily="34" charset="0"/>
              </a:rPr>
              <a:t>.),“Stinknormal?“ Die rechtspopulistische Herausforderung in den Niederlanden und Deutschland , Waxmann Verlag, Münster -New York, 2017, S.13 ff</a:t>
            </a:r>
            <a:endParaRPr lang="de-DE" sz="1100" b="1" dirty="0">
              <a:effectLst/>
              <a:ea typeface="Calibri" panose="020F0502020204030204" pitchFamily="34" charset="0"/>
              <a:cs typeface="Times New Roman" panose="02020603050405020304" pitchFamily="18" charset="0"/>
            </a:endParaRPr>
          </a:p>
        </p:txBody>
      </p:sp>
      <p:pic>
        <p:nvPicPr>
          <p:cNvPr id="9" name="Grafik 8" descr="Ein Bild, das Text, Schrift, Kreis, Logo enthält.&#10;&#10;Automatisch generierte Beschreibung">
            <a:extLst>
              <a:ext uri="{FF2B5EF4-FFF2-40B4-BE49-F238E27FC236}">
                <a16:creationId xmlns:a16="http://schemas.microsoft.com/office/drawing/2014/main" id="{D6448127-37CB-47CC-843E-BB75FB8837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190" y="389600"/>
            <a:ext cx="2281410" cy="2281410"/>
          </a:xfrm>
          <a:prstGeom prst="rect">
            <a:avLst/>
          </a:prstGeom>
        </p:spPr>
      </p:pic>
    </p:spTree>
    <p:extLst>
      <p:ext uri="{BB962C8B-B14F-4D97-AF65-F5344CB8AC3E}">
        <p14:creationId xmlns:p14="http://schemas.microsoft.com/office/powerpoint/2010/main" val="4276700635"/>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CD264D4B-BCC6-462C-9E6A-D203777C96F3}"/>
              </a:ext>
            </a:extLst>
          </p:cNvPr>
          <p:cNvSpPr txBox="1"/>
          <p:nvPr/>
        </p:nvSpPr>
        <p:spPr>
          <a:xfrm>
            <a:off x="3487505" y="1195987"/>
            <a:ext cx="7876020" cy="4093428"/>
          </a:xfrm>
          <a:prstGeom prst="rect">
            <a:avLst/>
          </a:prstGeom>
          <a:noFill/>
        </p:spPr>
        <p:txBody>
          <a:bodyPr wrap="square" rtlCol="0">
            <a:spAutoFit/>
          </a:bodyPr>
          <a:lstStyle/>
          <a:p>
            <a:r>
              <a:rPr lang="de-DE" sz="2000" b="1" dirty="0">
                <a:effectLst/>
                <a:ea typeface="Garamond" panose="02020404030301010803" pitchFamily="18" charset="0"/>
                <a:cs typeface="Garamond" panose="02020404030301010803" pitchFamily="18" charset="0"/>
              </a:rPr>
              <a:t>Populismus </a:t>
            </a:r>
            <a:r>
              <a:rPr lang="de-DE" sz="2000" dirty="0">
                <a:effectLst/>
                <a:ea typeface="Garamond" panose="02020404030301010803" pitchFamily="18" charset="0"/>
                <a:cs typeface="Garamond" panose="02020404030301010803" pitchFamily="18" charset="0"/>
              </a:rPr>
              <a:t>zeichnet sich </a:t>
            </a:r>
            <a:r>
              <a:rPr lang="de-DE" sz="2000" dirty="0">
                <a:ea typeface="Garamond" panose="02020404030301010803" pitchFamily="18" charset="0"/>
                <a:cs typeface="Garamond" panose="02020404030301010803" pitchFamily="18" charset="0"/>
              </a:rPr>
              <a:t>nach </a:t>
            </a:r>
            <a:r>
              <a:rPr lang="de-DE" sz="2000" b="1" dirty="0">
                <a:ea typeface="Garamond" panose="02020404030301010803" pitchFamily="18" charset="0"/>
                <a:cs typeface="Garamond" panose="02020404030301010803" pitchFamily="18" charset="0"/>
              </a:rPr>
              <a:t>Peter R. Neumann </a:t>
            </a:r>
            <a:r>
              <a:rPr lang="de-DE" sz="2000" b="1" dirty="0">
                <a:effectLst/>
                <a:ea typeface="Garamond" panose="02020404030301010803" pitchFamily="18" charset="0"/>
                <a:cs typeface="Garamond" panose="02020404030301010803" pitchFamily="18" charset="0"/>
              </a:rPr>
              <a:t> </a:t>
            </a:r>
          </a:p>
          <a:p>
            <a:r>
              <a:rPr lang="de-DE" sz="2000" dirty="0">
                <a:ea typeface="Garamond" panose="02020404030301010803" pitchFamily="18" charset="0"/>
                <a:cs typeface="Garamond" panose="02020404030301010803" pitchFamily="18" charset="0"/>
              </a:rPr>
              <a:t>d</a:t>
            </a:r>
            <a:r>
              <a:rPr lang="de-DE" sz="2000" dirty="0">
                <a:effectLst/>
                <a:ea typeface="Garamond" panose="02020404030301010803" pitchFamily="18" charset="0"/>
                <a:cs typeface="Garamond" panose="02020404030301010803" pitchFamily="18" charset="0"/>
              </a:rPr>
              <a:t>urch folgende </a:t>
            </a:r>
            <a:r>
              <a:rPr lang="de-DE" sz="2000" b="1" dirty="0">
                <a:effectLst/>
                <a:ea typeface="Garamond" panose="02020404030301010803" pitchFamily="18" charset="0"/>
                <a:cs typeface="Garamond" panose="02020404030301010803" pitchFamily="18" charset="0"/>
              </a:rPr>
              <a:t>A</a:t>
            </a:r>
            <a:r>
              <a:rPr lang="de-DE" sz="2000" dirty="0">
                <a:effectLst/>
                <a:ea typeface="Garamond" panose="02020404030301010803" pitchFamily="18" charset="0"/>
                <a:cs typeface="Garamond" panose="02020404030301010803" pitchFamily="18" charset="0"/>
              </a:rPr>
              <a:t>- Merkmale aus: </a:t>
            </a:r>
          </a:p>
          <a:p>
            <a:endParaRPr lang="de-DE" sz="2000" dirty="0">
              <a:effectLst/>
              <a:ea typeface="Garamond" panose="02020404030301010803" pitchFamily="18" charset="0"/>
              <a:cs typeface="Garamond" panose="02020404030301010803" pitchFamily="18" charset="0"/>
            </a:endParaRPr>
          </a:p>
          <a:p>
            <a:r>
              <a:rPr lang="de-DE" sz="2000" b="1" i="1" dirty="0">
                <a:ea typeface="Garamond" panose="02020404030301010803" pitchFamily="18" charset="0"/>
                <a:cs typeface="Garamond" panose="02020404030301010803" pitchFamily="18" charset="0"/>
              </a:rPr>
              <a:t>Appell </a:t>
            </a:r>
            <a:r>
              <a:rPr lang="de-DE" sz="2000" dirty="0">
                <a:ea typeface="Garamond" panose="02020404030301010803" pitchFamily="18" charset="0"/>
                <a:cs typeface="Garamond" panose="02020404030301010803" pitchFamily="18" charset="0"/>
              </a:rPr>
              <a:t>an den </a:t>
            </a:r>
            <a:r>
              <a:rPr lang="de-DE" sz="2000" b="1" dirty="0" err="1">
                <a:effectLst/>
                <a:ea typeface="Garamond" panose="02020404030301010803" pitchFamily="18" charset="0"/>
                <a:cs typeface="Garamond" panose="02020404030301010803" pitchFamily="18" charset="0"/>
              </a:rPr>
              <a:t>common</a:t>
            </a:r>
            <a:r>
              <a:rPr lang="de-DE" sz="2000" b="1" dirty="0">
                <a:effectLst/>
                <a:ea typeface="Garamond" panose="02020404030301010803" pitchFamily="18" charset="0"/>
                <a:cs typeface="Garamond" panose="02020404030301010803" pitchFamily="18" charset="0"/>
              </a:rPr>
              <a:t> sense </a:t>
            </a:r>
            <a:r>
              <a:rPr lang="de-DE" sz="2000" i="1" dirty="0">
                <a:effectLst/>
                <a:ea typeface="Garamond" panose="02020404030301010803" pitchFamily="18" charset="0"/>
                <a:cs typeface="Garamond" panose="02020404030301010803" pitchFamily="18" charset="0"/>
              </a:rPr>
              <a:t>(gesunder </a:t>
            </a:r>
            <a:r>
              <a:rPr lang="de-DE" sz="2000" i="1" dirty="0">
                <a:ea typeface="Garamond" panose="02020404030301010803" pitchFamily="18" charset="0"/>
                <a:cs typeface="Garamond" panose="02020404030301010803" pitchFamily="18" charset="0"/>
              </a:rPr>
              <a:t>M</a:t>
            </a:r>
            <a:r>
              <a:rPr lang="de-DE" sz="2000" i="1" dirty="0">
                <a:effectLst/>
                <a:ea typeface="Garamond" panose="02020404030301010803" pitchFamily="18" charset="0"/>
                <a:cs typeface="Garamond" panose="02020404030301010803" pitchFamily="18" charset="0"/>
              </a:rPr>
              <a:t>enschenverstand</a:t>
            </a:r>
            <a:r>
              <a:rPr lang="de-DE" sz="2000" i="1" dirty="0">
                <a:ea typeface="Garamond" panose="02020404030301010803" pitchFamily="18" charset="0"/>
                <a:cs typeface="Garamond" panose="02020404030301010803" pitchFamily="18" charset="0"/>
              </a:rPr>
              <a:t>)</a:t>
            </a:r>
          </a:p>
          <a:p>
            <a:endParaRPr lang="de-DE" sz="2000" b="1" i="1" dirty="0">
              <a:effectLst/>
              <a:ea typeface="Garamond" panose="02020404030301010803" pitchFamily="18" charset="0"/>
              <a:cs typeface="Garamond" panose="02020404030301010803" pitchFamily="18" charset="0"/>
            </a:endParaRPr>
          </a:p>
          <a:p>
            <a:r>
              <a:rPr lang="de-DE" sz="2000" b="1" dirty="0" err="1">
                <a:effectLst/>
                <a:ea typeface="Garamond" panose="02020404030301010803" pitchFamily="18" charset="0"/>
                <a:cs typeface="Garamond" panose="02020404030301010803" pitchFamily="18" charset="0"/>
              </a:rPr>
              <a:t>Anti­</a:t>
            </a:r>
            <a:r>
              <a:rPr lang="de-DE" sz="2000" dirty="0" err="1">
                <a:effectLst/>
                <a:ea typeface="Garamond" panose="02020404030301010803" pitchFamily="18" charset="0"/>
                <a:cs typeface="Garamond" panose="02020404030301010803" pitchFamily="18" charset="0"/>
              </a:rPr>
              <a:t>Elitarismus</a:t>
            </a:r>
            <a:r>
              <a:rPr lang="de-DE" sz="2000" dirty="0">
                <a:effectLst/>
                <a:ea typeface="Garamond" panose="02020404030301010803" pitchFamily="18" charset="0"/>
                <a:cs typeface="Garamond" panose="02020404030301010803" pitchFamily="18" charset="0"/>
              </a:rPr>
              <a:t> (Experten, Politiker)</a:t>
            </a:r>
            <a:endParaRPr lang="de-DE" sz="2000" dirty="0">
              <a:ea typeface="Garamond" panose="02020404030301010803" pitchFamily="18" charset="0"/>
              <a:cs typeface="Garamond" panose="02020404030301010803" pitchFamily="18" charset="0"/>
            </a:endParaRPr>
          </a:p>
          <a:p>
            <a:endParaRPr lang="de-DE" sz="2000" dirty="0">
              <a:effectLst/>
              <a:ea typeface="Garamond" panose="02020404030301010803" pitchFamily="18" charset="0"/>
              <a:cs typeface="Garamond" panose="02020404030301010803" pitchFamily="18" charset="0"/>
            </a:endParaRPr>
          </a:p>
          <a:p>
            <a:r>
              <a:rPr lang="de-DE" sz="2000" b="1" dirty="0" err="1">
                <a:effectLst/>
                <a:ea typeface="Garamond" panose="02020404030301010803" pitchFamily="18" charset="0"/>
                <a:cs typeface="Garamond" panose="02020404030301010803" pitchFamily="18" charset="0"/>
              </a:rPr>
              <a:t>Anti</a:t>
            </a:r>
            <a:r>
              <a:rPr lang="de-DE" sz="2000" dirty="0" err="1">
                <a:effectLst/>
                <a:ea typeface="Garamond" panose="02020404030301010803" pitchFamily="18" charset="0"/>
                <a:cs typeface="Garamond" panose="02020404030301010803" pitchFamily="18" charset="0"/>
              </a:rPr>
              <a:t>­Intellektualis­mus</a:t>
            </a:r>
            <a:r>
              <a:rPr lang="de-DE" sz="2000" dirty="0">
                <a:effectLst/>
                <a:ea typeface="Garamond" panose="02020404030301010803" pitchFamily="18" charset="0"/>
                <a:cs typeface="Garamond" panose="02020404030301010803" pitchFamily="18" charset="0"/>
              </a:rPr>
              <a:t> </a:t>
            </a:r>
            <a:r>
              <a:rPr lang="de-DE" sz="2000" i="1" dirty="0">
                <a:effectLst/>
                <a:ea typeface="Garamond" panose="02020404030301010803" pitchFamily="18" charset="0"/>
                <a:cs typeface="Garamond" panose="02020404030301010803" pitchFamily="18" charset="0"/>
              </a:rPr>
              <a:t>(gegen Studierte und Wissenschaftler) </a:t>
            </a:r>
          </a:p>
          <a:p>
            <a:endParaRPr lang="de-DE" sz="2000" i="1" dirty="0">
              <a:effectLst/>
              <a:ea typeface="Garamond" panose="02020404030301010803" pitchFamily="18" charset="0"/>
              <a:cs typeface="Garamond" panose="02020404030301010803" pitchFamily="18" charset="0"/>
            </a:endParaRPr>
          </a:p>
          <a:p>
            <a:r>
              <a:rPr lang="de-DE" sz="2000" b="1" dirty="0">
                <a:effectLst/>
                <a:ea typeface="Garamond" panose="02020404030301010803" pitchFamily="18" charset="0"/>
                <a:cs typeface="Garamond" panose="02020404030301010803" pitchFamily="18" charset="0"/>
              </a:rPr>
              <a:t>Anti</a:t>
            </a:r>
            <a:r>
              <a:rPr lang="de-DE" sz="2000" dirty="0">
                <a:effectLst/>
                <a:ea typeface="Garamond" panose="02020404030301010803" pitchFamily="18" charset="0"/>
                <a:cs typeface="Garamond" panose="02020404030301010803" pitchFamily="18" charset="0"/>
              </a:rPr>
              <a:t>politik als Institutionenfeindlichkeit (EU) sowie Moralisierung -“Wir sind die Besseren“</a:t>
            </a:r>
          </a:p>
          <a:p>
            <a:endParaRPr lang="de-DE" sz="2000" dirty="0">
              <a:effectLst/>
              <a:ea typeface="Garamond" panose="02020404030301010803" pitchFamily="18" charset="0"/>
              <a:cs typeface="Garamond" panose="02020404030301010803" pitchFamily="18" charset="0"/>
            </a:endParaRPr>
          </a:p>
          <a:p>
            <a:r>
              <a:rPr lang="de-DE" sz="2000" b="1" dirty="0">
                <a:ea typeface="Garamond" panose="02020404030301010803" pitchFamily="18" charset="0"/>
                <a:cs typeface="Garamond" panose="02020404030301010803" pitchFamily="18" charset="0"/>
              </a:rPr>
              <a:t>Angst </a:t>
            </a:r>
            <a:r>
              <a:rPr lang="de-DE" sz="2000" dirty="0">
                <a:ea typeface="Garamond" panose="02020404030301010803" pitchFamily="18" charset="0"/>
                <a:cs typeface="Garamond" panose="02020404030301010803" pitchFamily="18" charset="0"/>
              </a:rPr>
              <a:t>als zentrales Motiv überhaupt</a:t>
            </a:r>
            <a:endParaRPr lang="de-DE" sz="2000" dirty="0">
              <a:effectLst/>
              <a:ea typeface="Garamond" panose="02020404030301010803" pitchFamily="18" charset="0"/>
              <a:cs typeface="Garamond" panose="02020404030301010803" pitchFamily="18" charset="0"/>
            </a:endParaRPr>
          </a:p>
        </p:txBody>
      </p:sp>
      <p:sp>
        <p:nvSpPr>
          <p:cNvPr id="9" name="Textfeld 8">
            <a:extLst>
              <a:ext uri="{FF2B5EF4-FFF2-40B4-BE49-F238E27FC236}">
                <a16:creationId xmlns:a16="http://schemas.microsoft.com/office/drawing/2014/main" id="{736EE04D-36A2-4591-824A-E313721CC658}"/>
              </a:ext>
            </a:extLst>
          </p:cNvPr>
          <p:cNvSpPr txBox="1"/>
          <p:nvPr/>
        </p:nvSpPr>
        <p:spPr>
          <a:xfrm>
            <a:off x="3409988" y="1059871"/>
            <a:ext cx="5544616" cy="369332"/>
          </a:xfrm>
          <a:prstGeom prst="rect">
            <a:avLst/>
          </a:prstGeom>
          <a:noFill/>
        </p:spPr>
        <p:txBody>
          <a:bodyPr wrap="square" rtlCol="0">
            <a:spAutoFit/>
          </a:bodyPr>
          <a:lstStyle/>
          <a:p>
            <a:endParaRPr lang="de-AT" dirty="0"/>
          </a:p>
        </p:txBody>
      </p:sp>
      <p:pic>
        <p:nvPicPr>
          <p:cNvPr id="10" name="Grafik 9">
            <a:extLst>
              <a:ext uri="{FF2B5EF4-FFF2-40B4-BE49-F238E27FC236}">
                <a16:creationId xmlns:a16="http://schemas.microsoft.com/office/drawing/2014/main" id="{595C6D2B-84C3-43E4-B24E-B9DCF8F79F89}"/>
              </a:ext>
            </a:extLst>
          </p:cNvPr>
          <p:cNvPicPr>
            <a:picLocks noChangeAspect="1"/>
          </p:cNvPicPr>
          <p:nvPr/>
        </p:nvPicPr>
        <p:blipFill>
          <a:blip r:embed="rId2"/>
          <a:stretch>
            <a:fillRect/>
          </a:stretch>
        </p:blipFill>
        <p:spPr>
          <a:xfrm>
            <a:off x="3487505" y="4981639"/>
            <a:ext cx="5541744" cy="1731414"/>
          </a:xfrm>
          <a:prstGeom prst="rect">
            <a:avLst/>
          </a:prstGeom>
        </p:spPr>
      </p:pic>
      <p:pic>
        <p:nvPicPr>
          <p:cNvPr id="12" name="Grafik 11" descr="Ein Bild, das Text, Schrift, Kreis, Logo enthält.&#10;&#10;Automatisch generierte Beschreibung">
            <a:extLst>
              <a:ext uri="{FF2B5EF4-FFF2-40B4-BE49-F238E27FC236}">
                <a16:creationId xmlns:a16="http://schemas.microsoft.com/office/drawing/2014/main" id="{2DC57A07-36AB-4F42-9AA8-BA2ECE9757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190" y="389600"/>
            <a:ext cx="2281410" cy="2281410"/>
          </a:xfrm>
          <a:prstGeom prst="rect">
            <a:avLst/>
          </a:prstGeom>
        </p:spPr>
      </p:pic>
    </p:spTree>
    <p:extLst>
      <p:ext uri="{BB962C8B-B14F-4D97-AF65-F5344CB8AC3E}">
        <p14:creationId xmlns:p14="http://schemas.microsoft.com/office/powerpoint/2010/main" val="4252647067"/>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CD264D4B-BCC6-462C-9E6A-D203777C96F3}"/>
              </a:ext>
            </a:extLst>
          </p:cNvPr>
          <p:cNvSpPr txBox="1"/>
          <p:nvPr/>
        </p:nvSpPr>
        <p:spPr>
          <a:xfrm>
            <a:off x="1810088" y="1289085"/>
            <a:ext cx="7056784" cy="1477328"/>
          </a:xfrm>
          <a:prstGeom prst="rect">
            <a:avLst/>
          </a:prstGeom>
          <a:noFill/>
        </p:spPr>
        <p:txBody>
          <a:bodyPr wrap="square" rtlCol="0">
            <a:spAutoFit/>
          </a:bodyPr>
          <a:lstStyle/>
          <a:p>
            <a:endParaRPr lang="de-DE" dirty="0"/>
          </a:p>
          <a:p>
            <a:endParaRPr lang="de-DE" dirty="0"/>
          </a:p>
          <a:p>
            <a:pPr marL="285750" indent="-285750">
              <a:buFont typeface="Arial" panose="020B0604020202020204" pitchFamily="34" charset="0"/>
              <a:buChar char="•"/>
            </a:pPr>
            <a:endParaRPr lang="de-DE" dirty="0"/>
          </a:p>
          <a:p>
            <a:endParaRPr lang="de-DE" dirty="0"/>
          </a:p>
          <a:p>
            <a:endParaRPr lang="de-AT" dirty="0"/>
          </a:p>
        </p:txBody>
      </p:sp>
      <p:sp>
        <p:nvSpPr>
          <p:cNvPr id="9" name="Textfeld 8">
            <a:extLst>
              <a:ext uri="{FF2B5EF4-FFF2-40B4-BE49-F238E27FC236}">
                <a16:creationId xmlns:a16="http://schemas.microsoft.com/office/drawing/2014/main" id="{736EE04D-36A2-4591-824A-E313721CC658}"/>
              </a:ext>
            </a:extLst>
          </p:cNvPr>
          <p:cNvSpPr txBox="1"/>
          <p:nvPr/>
        </p:nvSpPr>
        <p:spPr>
          <a:xfrm>
            <a:off x="3827481" y="863590"/>
            <a:ext cx="5544616" cy="5262979"/>
          </a:xfrm>
          <a:prstGeom prst="rect">
            <a:avLst/>
          </a:prstGeom>
          <a:noFill/>
        </p:spPr>
        <p:txBody>
          <a:bodyPr wrap="square" rtlCol="0">
            <a:spAutoFit/>
          </a:bodyPr>
          <a:lstStyle/>
          <a:p>
            <a:r>
              <a:rPr lang="de-DE" sz="2000" b="1" dirty="0">
                <a:effectLst/>
                <a:ea typeface="Garamond" panose="02020404030301010803" pitchFamily="18" charset="0"/>
                <a:cs typeface="Garamond" panose="02020404030301010803" pitchFamily="18" charset="0"/>
              </a:rPr>
              <a:t>1970er Jahre des 20.Jhd.</a:t>
            </a:r>
          </a:p>
          <a:p>
            <a:r>
              <a:rPr lang="de-DE" sz="1600" dirty="0">
                <a:effectLst/>
                <a:ea typeface="Garamond" panose="02020404030301010803" pitchFamily="18" charset="0"/>
                <a:cs typeface="Garamond" panose="02020404030301010803" pitchFamily="18" charset="0"/>
              </a:rPr>
              <a:t>Die erste große Welle rechtspopulistischer Parteien, der Aufstieg der Fortschritts­parteien in Dänemark und Norwegen, der Schweizerischen Volkspartei (SVP), der fran­zösischen Front National (FN), des belgi­schen Vlaams Belang… </a:t>
            </a:r>
          </a:p>
          <a:p>
            <a:endParaRPr lang="de-DE" sz="1800" dirty="0">
              <a:effectLst/>
              <a:ea typeface="Garamond" panose="02020404030301010803" pitchFamily="18" charset="0"/>
              <a:cs typeface="Garamond" panose="02020404030301010803" pitchFamily="18" charset="0"/>
            </a:endParaRPr>
          </a:p>
          <a:p>
            <a:r>
              <a:rPr lang="de-DE" sz="2000" b="1" dirty="0">
                <a:ea typeface="Garamond" panose="02020404030301010803" pitchFamily="18" charset="0"/>
                <a:cs typeface="Garamond" panose="02020404030301010803" pitchFamily="18" charset="0"/>
              </a:rPr>
              <a:t>1990er Jahre des 20.Jhd.</a:t>
            </a:r>
          </a:p>
          <a:p>
            <a:r>
              <a:rPr lang="de-DE" sz="1600" dirty="0">
                <a:ea typeface="Garamond" panose="02020404030301010803" pitchFamily="18" charset="0"/>
                <a:cs typeface="Garamond" panose="02020404030301010803" pitchFamily="18" charset="0"/>
              </a:rPr>
              <a:t>W</a:t>
            </a:r>
            <a:r>
              <a:rPr lang="de-DE" sz="1600" dirty="0">
                <a:effectLst/>
                <a:ea typeface="Garamond" panose="02020404030301010803" pitchFamily="18" charset="0"/>
                <a:cs typeface="Garamond" panose="02020404030301010803" pitchFamily="18" charset="0"/>
              </a:rPr>
              <a:t>eitere</a:t>
            </a:r>
            <a:r>
              <a:rPr lang="de-DE" sz="1600" spc="-55" dirty="0">
                <a:effectLst/>
                <a:ea typeface="Garamond" panose="02020404030301010803" pitchFamily="18" charset="0"/>
                <a:cs typeface="Garamond" panose="02020404030301010803" pitchFamily="18" charset="0"/>
              </a:rPr>
              <a:t> </a:t>
            </a:r>
            <a:r>
              <a:rPr lang="de-DE" sz="1600" dirty="0">
                <a:effectLst/>
                <a:ea typeface="Garamond" panose="02020404030301010803" pitchFamily="18" charset="0"/>
                <a:cs typeface="Garamond" panose="02020404030301010803" pitchFamily="18" charset="0"/>
              </a:rPr>
              <a:t>Welle</a:t>
            </a:r>
            <a:r>
              <a:rPr lang="de-DE" sz="1600" spc="-55" dirty="0">
                <a:effectLst/>
                <a:ea typeface="Garamond" panose="02020404030301010803" pitchFamily="18" charset="0"/>
                <a:cs typeface="Garamond" panose="02020404030301010803" pitchFamily="18" charset="0"/>
              </a:rPr>
              <a:t> </a:t>
            </a:r>
            <a:r>
              <a:rPr lang="de-DE" sz="1600" dirty="0">
                <a:effectLst/>
                <a:ea typeface="Garamond" panose="02020404030301010803" pitchFamily="18" charset="0"/>
                <a:cs typeface="Garamond" panose="02020404030301010803" pitchFamily="18" charset="0"/>
              </a:rPr>
              <a:t>mit</a:t>
            </a:r>
            <a:r>
              <a:rPr lang="de-DE" sz="1600" spc="-55" dirty="0">
                <a:effectLst/>
                <a:ea typeface="Garamond" panose="02020404030301010803" pitchFamily="18" charset="0"/>
                <a:cs typeface="Garamond" panose="02020404030301010803" pitchFamily="18" charset="0"/>
              </a:rPr>
              <a:t> </a:t>
            </a:r>
            <a:r>
              <a:rPr lang="de-DE" sz="1600" dirty="0">
                <a:effectLst/>
                <a:ea typeface="Garamond" panose="02020404030301010803" pitchFamily="18" charset="0"/>
                <a:cs typeface="Garamond" panose="02020404030301010803" pitchFamily="18" charset="0"/>
              </a:rPr>
              <a:t>den Schwedendemokraten, den Wahren Finnen, der Lega Nord in </a:t>
            </a:r>
            <a:r>
              <a:rPr lang="de-DE" sz="1600" dirty="0" err="1">
                <a:effectLst/>
                <a:ea typeface="Garamond" panose="02020404030301010803" pitchFamily="18" charset="0"/>
                <a:cs typeface="Garamond" panose="02020404030301010803" pitchFamily="18" charset="0"/>
              </a:rPr>
              <a:t>Italien,der</a:t>
            </a:r>
            <a:r>
              <a:rPr lang="de-DE" sz="1600" dirty="0">
                <a:effectLst/>
                <a:ea typeface="Garamond" panose="02020404030301010803" pitchFamily="18" charset="0"/>
                <a:cs typeface="Garamond" panose="02020404030301010803" pitchFamily="18" charset="0"/>
              </a:rPr>
              <a:t> FPÖ unter Jörg Haider, der niederländischen </a:t>
            </a:r>
            <a:r>
              <a:rPr lang="de-DE" sz="1600" dirty="0" err="1">
                <a:effectLst/>
                <a:ea typeface="Garamond" panose="02020404030301010803" pitchFamily="18" charset="0"/>
                <a:cs typeface="Garamond" panose="02020404030301010803" pitchFamily="18" charset="0"/>
              </a:rPr>
              <a:t>Lijst</a:t>
            </a:r>
            <a:r>
              <a:rPr lang="de-DE" sz="1600" dirty="0">
                <a:effectLst/>
                <a:ea typeface="Garamond" panose="02020404030301010803" pitchFamily="18" charset="0"/>
                <a:cs typeface="Garamond" panose="02020404030301010803" pitchFamily="18" charset="0"/>
              </a:rPr>
              <a:t> Pim Fortuyn</a:t>
            </a:r>
            <a:r>
              <a:rPr lang="de-DE" sz="1600" dirty="0">
                <a:ea typeface="Garamond" panose="02020404030301010803" pitchFamily="18" charset="0"/>
                <a:cs typeface="Garamond" panose="02020404030301010803" pitchFamily="18" charset="0"/>
              </a:rPr>
              <a:t> und </a:t>
            </a:r>
            <a:r>
              <a:rPr lang="de-DE" sz="1600" dirty="0">
                <a:effectLst/>
                <a:ea typeface="Garamond" panose="02020404030301010803" pitchFamily="18" charset="0"/>
                <a:cs typeface="Garamond" panose="02020404030301010803" pitchFamily="18" charset="0"/>
              </a:rPr>
              <a:t>der Dänischen Volkspartei…</a:t>
            </a:r>
          </a:p>
          <a:p>
            <a:endParaRPr lang="de-DE" dirty="0"/>
          </a:p>
          <a:p>
            <a:r>
              <a:rPr lang="de-AT" sz="2000" b="1" dirty="0"/>
              <a:t>Seit den 2000er Jahren des 21.Jhd.</a:t>
            </a:r>
          </a:p>
          <a:p>
            <a:r>
              <a:rPr lang="de-AT" sz="1600" dirty="0"/>
              <a:t>Die Populisten sind immer häufiger direkt an der Macht beteiligt…FPÖ erstmals in Österreich, LEGA und FORZA in Italien…PISZ in Polen… AfD in Deutschland…</a:t>
            </a:r>
          </a:p>
          <a:p>
            <a:r>
              <a:rPr lang="de-AT" sz="1600" dirty="0"/>
              <a:t>Ziel ist es auf legalem Weg die westlich liberale Demokratie auszuhebeln …. illiberale Demokratie, Wahldemokratie …  </a:t>
            </a:r>
          </a:p>
        </p:txBody>
      </p:sp>
      <p:pic>
        <p:nvPicPr>
          <p:cNvPr id="12" name="Grafik 11" descr="Ein Bild, das Text, Schrift, Kreis, Logo enthält.&#10;&#10;Automatisch generierte Beschreibung">
            <a:extLst>
              <a:ext uri="{FF2B5EF4-FFF2-40B4-BE49-F238E27FC236}">
                <a16:creationId xmlns:a16="http://schemas.microsoft.com/office/drawing/2014/main" id="{2883D545-EFC4-4858-9AE8-3A8C3A3245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190" y="389600"/>
            <a:ext cx="2281410" cy="2281410"/>
          </a:xfrm>
          <a:prstGeom prst="rect">
            <a:avLst/>
          </a:prstGeom>
        </p:spPr>
      </p:pic>
      <p:sp>
        <p:nvSpPr>
          <p:cNvPr id="2" name="Textfeld 1">
            <a:extLst>
              <a:ext uri="{FF2B5EF4-FFF2-40B4-BE49-F238E27FC236}">
                <a16:creationId xmlns:a16="http://schemas.microsoft.com/office/drawing/2014/main" id="{2EC4B20E-4F7E-4F1A-B20D-1EC152D1C655}"/>
              </a:ext>
            </a:extLst>
          </p:cNvPr>
          <p:cNvSpPr txBox="1"/>
          <p:nvPr/>
        </p:nvSpPr>
        <p:spPr>
          <a:xfrm>
            <a:off x="3827482" y="194093"/>
            <a:ext cx="5544615" cy="461665"/>
          </a:xfrm>
          <a:prstGeom prst="rect">
            <a:avLst/>
          </a:prstGeom>
          <a:noFill/>
        </p:spPr>
        <p:txBody>
          <a:bodyPr wrap="square" rtlCol="0">
            <a:spAutoFit/>
          </a:bodyPr>
          <a:lstStyle/>
          <a:p>
            <a:r>
              <a:rPr lang="de-DE" sz="2400" b="1" dirty="0"/>
              <a:t>Populismus – eine Wellenbewegung </a:t>
            </a:r>
          </a:p>
        </p:txBody>
      </p:sp>
      <p:pic>
        <p:nvPicPr>
          <p:cNvPr id="4" name="Grafik 3" descr="Ein Bild, das Menschliches Gesicht, Person, Lächeln, Krawatte enthält.&#10;&#10;Automatisch generierte Beschreibung">
            <a:extLst>
              <a:ext uri="{FF2B5EF4-FFF2-40B4-BE49-F238E27FC236}">
                <a16:creationId xmlns:a16="http://schemas.microsoft.com/office/drawing/2014/main" id="{82CB535D-4111-49F1-8C57-0B31E5A1E0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6100" y="5130068"/>
            <a:ext cx="2168554" cy="1458166"/>
          </a:xfrm>
          <a:prstGeom prst="rect">
            <a:avLst/>
          </a:prstGeom>
        </p:spPr>
      </p:pic>
      <p:pic>
        <p:nvPicPr>
          <p:cNvPr id="1026" name="Picture 2" descr="POLITIQUE. Jean-Marie Le Pen hospitalisé : &quot;Je vais bien&quot;">
            <a:extLst>
              <a:ext uri="{FF2B5EF4-FFF2-40B4-BE49-F238E27FC236}">
                <a16:creationId xmlns:a16="http://schemas.microsoft.com/office/drawing/2014/main" id="{CE1563E3-4B78-4605-8B62-51E532CB16C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60159" y="1031081"/>
            <a:ext cx="2078651" cy="1383632"/>
          </a:xfrm>
          <a:prstGeom prst="rect">
            <a:avLst/>
          </a:prstGeom>
          <a:noFill/>
          <a:extLst>
            <a:ext uri="{909E8E84-426E-40DD-AFC4-6F175D3DCCD1}">
              <a14:hiddenFill xmlns:a14="http://schemas.microsoft.com/office/drawing/2010/main">
                <a:solidFill>
                  <a:srgbClr val="FFFFFF"/>
                </a:solidFill>
              </a14:hiddenFill>
            </a:ext>
          </a:extLst>
        </p:spPr>
      </p:pic>
      <p:pic>
        <p:nvPicPr>
          <p:cNvPr id="10" name="Grafik 9" descr="Ein Bild, das Text, Menschliches Gesicht, Zeitung, Mann enthält.&#10;&#10;Automatisch generierte Beschreibung">
            <a:extLst>
              <a:ext uri="{FF2B5EF4-FFF2-40B4-BE49-F238E27FC236}">
                <a16:creationId xmlns:a16="http://schemas.microsoft.com/office/drawing/2014/main" id="{36425728-4A0F-44D8-8402-6F1E779931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60159" y="2542861"/>
            <a:ext cx="1668311" cy="2459058"/>
          </a:xfrm>
          <a:prstGeom prst="rect">
            <a:avLst/>
          </a:prstGeom>
        </p:spPr>
      </p:pic>
      <p:pic>
        <p:nvPicPr>
          <p:cNvPr id="5" name="Grafik 4" descr="Ein Bild, das Wasser, draußen, Wasserwelle, Natur enthält.&#10;&#10;Automatisch generierte Beschreibung">
            <a:extLst>
              <a:ext uri="{FF2B5EF4-FFF2-40B4-BE49-F238E27FC236}">
                <a16:creationId xmlns:a16="http://schemas.microsoft.com/office/drawing/2014/main" id="{970E06F6-617E-4438-9D19-D2A9E99455E4}"/>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530629" y="3665898"/>
            <a:ext cx="2839811" cy="1893207"/>
          </a:xfrm>
          <a:prstGeom prst="rect">
            <a:avLst/>
          </a:prstGeom>
        </p:spPr>
      </p:pic>
    </p:spTree>
    <p:extLst>
      <p:ext uri="{BB962C8B-B14F-4D97-AF65-F5344CB8AC3E}">
        <p14:creationId xmlns:p14="http://schemas.microsoft.com/office/powerpoint/2010/main" val="980878230"/>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77334" y="208794"/>
            <a:ext cx="8596668" cy="1320800"/>
          </a:xfrm>
        </p:spPr>
        <p:txBody>
          <a:bodyPr>
            <a:normAutofit/>
          </a:bodyPr>
          <a:lstStyle/>
          <a:p>
            <a:r>
              <a:rPr lang="de-AT" sz="4000" dirty="0"/>
              <a:t>RECHTER POPULISMUS  und seine GESICHTER </a:t>
            </a:r>
            <a:endParaRPr lang="de-DE" sz="4000" dirty="0"/>
          </a:p>
        </p:txBody>
      </p:sp>
      <p:pic>
        <p:nvPicPr>
          <p:cNvPr id="13" name="Grafik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0811" y="4019107"/>
            <a:ext cx="2727614" cy="1809317"/>
          </a:xfrm>
          <a:prstGeom prst="rect">
            <a:avLst/>
          </a:prstGeom>
        </p:spPr>
      </p:pic>
      <p:sp>
        <p:nvSpPr>
          <p:cNvPr id="15" name="Textfeld 14"/>
          <p:cNvSpPr txBox="1"/>
          <p:nvPr/>
        </p:nvSpPr>
        <p:spPr>
          <a:xfrm>
            <a:off x="838199" y="3471863"/>
            <a:ext cx="9107659" cy="369332"/>
          </a:xfrm>
          <a:prstGeom prst="rect">
            <a:avLst/>
          </a:prstGeom>
          <a:noFill/>
        </p:spPr>
        <p:txBody>
          <a:bodyPr wrap="square" rtlCol="0">
            <a:spAutoFit/>
          </a:bodyPr>
          <a:lstStyle/>
          <a:p>
            <a:r>
              <a:rPr lang="de-AT" dirty="0"/>
              <a:t>  WILDERS                                 BERLUSCONI                                  MELONI</a:t>
            </a:r>
            <a:endParaRPr lang="de-DE" dirty="0"/>
          </a:p>
        </p:txBody>
      </p:sp>
      <p:sp>
        <p:nvSpPr>
          <p:cNvPr id="16" name="Textfeld 15"/>
          <p:cNvSpPr txBox="1"/>
          <p:nvPr/>
        </p:nvSpPr>
        <p:spPr>
          <a:xfrm>
            <a:off x="838199" y="6159799"/>
            <a:ext cx="9698503" cy="369332"/>
          </a:xfrm>
          <a:prstGeom prst="rect">
            <a:avLst/>
          </a:prstGeom>
          <a:noFill/>
        </p:spPr>
        <p:txBody>
          <a:bodyPr wrap="square" rtlCol="0">
            <a:spAutoFit/>
          </a:bodyPr>
          <a:lstStyle/>
          <a:p>
            <a:r>
              <a:rPr lang="de-AT" dirty="0"/>
              <a:t>   LE PEN                                    DE WINTER                             ORBAN</a:t>
            </a:r>
            <a:endParaRPr lang="de-DE" dirty="0"/>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874" y="1695867"/>
            <a:ext cx="2847975" cy="1609725"/>
          </a:xfrm>
          <a:prstGeom prst="rect">
            <a:avLst/>
          </a:prstGeom>
        </p:spPr>
      </p:pic>
      <p:pic>
        <p:nvPicPr>
          <p:cNvPr id="9" name="Grafi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0874" y="4007466"/>
            <a:ext cx="2624052" cy="1746443"/>
          </a:xfrm>
          <a:prstGeom prst="rect">
            <a:avLst/>
          </a:prstGeom>
        </p:spPr>
      </p:pic>
      <p:pic>
        <p:nvPicPr>
          <p:cNvPr id="10" name="Grafik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4311" y="4019107"/>
            <a:ext cx="2712050" cy="1814080"/>
          </a:xfrm>
          <a:prstGeom prst="rect">
            <a:avLst/>
          </a:prstGeom>
        </p:spPr>
      </p:pic>
      <p:pic>
        <p:nvPicPr>
          <p:cNvPr id="4" name="Grafik 3" descr="Ein Bild, das Menschliches Gesicht, Person, Lächeln, Krawatte enthält.&#10;&#10;Automatisch generierte Beschreibung">
            <a:extLst>
              <a:ext uri="{FF2B5EF4-FFF2-40B4-BE49-F238E27FC236}">
                <a16:creationId xmlns:a16="http://schemas.microsoft.com/office/drawing/2014/main" id="{6C4C56AF-A20D-46FB-8B2B-F9BBFAF7A9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10811" y="1619322"/>
            <a:ext cx="2621620" cy="1762813"/>
          </a:xfrm>
          <a:prstGeom prst="rect">
            <a:avLst/>
          </a:prstGeom>
        </p:spPr>
      </p:pic>
      <p:pic>
        <p:nvPicPr>
          <p:cNvPr id="11" name="Grafik 10" descr="Ein Bild, das Menschliches Gesicht, Kleidung, Person, Frau enthält.&#10;&#10;Automatisch generierte Beschreibung">
            <a:extLst>
              <a:ext uri="{FF2B5EF4-FFF2-40B4-BE49-F238E27FC236}">
                <a16:creationId xmlns:a16="http://schemas.microsoft.com/office/drawing/2014/main" id="{A999F78F-469B-4E05-AAB2-9DD01C1539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95674" y="1685510"/>
            <a:ext cx="2290688" cy="1719695"/>
          </a:xfrm>
          <a:prstGeom prst="rect">
            <a:avLst/>
          </a:prstGeom>
        </p:spPr>
      </p:pic>
    </p:spTree>
    <p:extLst>
      <p:ext uri="{BB962C8B-B14F-4D97-AF65-F5344CB8AC3E}">
        <p14:creationId xmlns:p14="http://schemas.microsoft.com/office/powerpoint/2010/main" val="2536194007"/>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98600" y="231492"/>
            <a:ext cx="8596668" cy="1320800"/>
          </a:xfrm>
        </p:spPr>
        <p:txBody>
          <a:bodyPr>
            <a:normAutofit/>
          </a:bodyPr>
          <a:lstStyle/>
          <a:p>
            <a:r>
              <a:rPr lang="de-AT" sz="4000" dirty="0"/>
              <a:t>LINKER POPULISMUS  und seine GESICHTER </a:t>
            </a:r>
            <a:endParaRPr lang="de-DE" sz="4000" dirty="0"/>
          </a:p>
        </p:txBody>
      </p:sp>
      <p:sp>
        <p:nvSpPr>
          <p:cNvPr id="15" name="Textfeld 14"/>
          <p:cNvSpPr txBox="1"/>
          <p:nvPr/>
        </p:nvSpPr>
        <p:spPr>
          <a:xfrm>
            <a:off x="838199" y="3471863"/>
            <a:ext cx="9107659" cy="369332"/>
          </a:xfrm>
          <a:prstGeom prst="rect">
            <a:avLst/>
          </a:prstGeom>
          <a:noFill/>
        </p:spPr>
        <p:txBody>
          <a:bodyPr wrap="square" rtlCol="0">
            <a:spAutoFit/>
          </a:bodyPr>
          <a:lstStyle/>
          <a:p>
            <a:r>
              <a:rPr lang="de-AT" dirty="0"/>
              <a:t>  IGLESIAS                                                 PODEMOS                  LINKE </a:t>
            </a:r>
            <a:endParaRPr lang="de-DE" dirty="0"/>
          </a:p>
        </p:txBody>
      </p:sp>
      <p:sp>
        <p:nvSpPr>
          <p:cNvPr id="16" name="Textfeld 15"/>
          <p:cNvSpPr txBox="1"/>
          <p:nvPr/>
        </p:nvSpPr>
        <p:spPr>
          <a:xfrm>
            <a:off x="838199" y="6159799"/>
            <a:ext cx="9698503" cy="369332"/>
          </a:xfrm>
          <a:prstGeom prst="rect">
            <a:avLst/>
          </a:prstGeom>
          <a:noFill/>
        </p:spPr>
        <p:txBody>
          <a:bodyPr wrap="square" rtlCol="0">
            <a:spAutoFit/>
          </a:bodyPr>
          <a:lstStyle/>
          <a:p>
            <a:r>
              <a:rPr lang="de-AT" dirty="0"/>
              <a:t>   TSIPRAS                                                     SYRIZA                       OCCUPY                           </a:t>
            </a:r>
            <a:endParaRPr lang="de-DE" dirty="0"/>
          </a:p>
        </p:txBody>
      </p:sp>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199" y="1690688"/>
            <a:ext cx="2615388" cy="1467069"/>
          </a:xfrm>
          <a:prstGeom prst="rect">
            <a:avLst/>
          </a:prstGeom>
        </p:spPr>
      </p:pic>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9053" y="1690688"/>
            <a:ext cx="1624122" cy="1624122"/>
          </a:xfrm>
          <a:prstGeom prst="rect">
            <a:avLst/>
          </a:prstGeom>
        </p:spPr>
      </p:pic>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199" y="4247021"/>
            <a:ext cx="3061825" cy="1714622"/>
          </a:xfrm>
          <a:prstGeom prst="rect">
            <a:avLst/>
          </a:prstGeom>
        </p:spPr>
      </p:pic>
      <p:pic>
        <p:nvPicPr>
          <p:cNvPr id="11" name="Grafik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0976" y="4028535"/>
            <a:ext cx="2200275" cy="1857375"/>
          </a:xfrm>
          <a:prstGeom prst="rect">
            <a:avLst/>
          </a:prstGeom>
        </p:spPr>
      </p:pic>
      <p:pic>
        <p:nvPicPr>
          <p:cNvPr id="12" name="Grafik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6141" y="1651370"/>
            <a:ext cx="1721415" cy="1721415"/>
          </a:xfrm>
          <a:prstGeom prst="rect">
            <a:avLst/>
          </a:prstGeom>
        </p:spPr>
      </p:pic>
      <p:pic>
        <p:nvPicPr>
          <p:cNvPr id="2052" name="Picture 4" descr="Bildergebnis für occupy bewegung">
            <a:extLst>
              <a:ext uri="{FF2B5EF4-FFF2-40B4-BE49-F238E27FC236}">
                <a16:creationId xmlns:a16="http://schemas.microsoft.com/office/drawing/2014/main" id="{B84291F2-0F6A-4C9F-88FF-408ADF1C85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72629" y="4193121"/>
            <a:ext cx="3018909" cy="171462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ahra Wagenknecht im Interview: „SPD verkriecht sich in großen ...">
            <a:extLst>
              <a:ext uri="{FF2B5EF4-FFF2-40B4-BE49-F238E27FC236}">
                <a16:creationId xmlns:a16="http://schemas.microsoft.com/office/drawing/2014/main" id="{B12F577B-ADE7-45BF-9CA7-5EBFB669076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66890" y="1631212"/>
            <a:ext cx="1753917" cy="1714623"/>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C07ADF92-F7B9-4417-9AD6-38D2BA50D34E}"/>
              </a:ext>
            </a:extLst>
          </p:cNvPr>
          <p:cNvSpPr txBox="1"/>
          <p:nvPr/>
        </p:nvSpPr>
        <p:spPr>
          <a:xfrm>
            <a:off x="9466890" y="3471863"/>
            <a:ext cx="1753917" cy="369332"/>
          </a:xfrm>
          <a:prstGeom prst="rect">
            <a:avLst/>
          </a:prstGeom>
          <a:noFill/>
        </p:spPr>
        <p:txBody>
          <a:bodyPr wrap="square" rtlCol="0">
            <a:spAutoFit/>
          </a:bodyPr>
          <a:lstStyle/>
          <a:p>
            <a:r>
              <a:rPr lang="de-DE" dirty="0"/>
              <a:t>WAGENKNECHT</a:t>
            </a:r>
          </a:p>
        </p:txBody>
      </p:sp>
    </p:spTree>
    <p:extLst>
      <p:ext uri="{BB962C8B-B14F-4D97-AF65-F5344CB8AC3E}">
        <p14:creationId xmlns:p14="http://schemas.microsoft.com/office/powerpoint/2010/main" val="3623090529"/>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a:extLst>
              <a:ext uri="{FF2B5EF4-FFF2-40B4-BE49-F238E27FC236}">
                <a16:creationId xmlns:a16="http://schemas.microsoft.com/office/drawing/2014/main" id="{736EE04D-36A2-4591-824A-E313721CC658}"/>
              </a:ext>
            </a:extLst>
          </p:cNvPr>
          <p:cNvSpPr txBox="1"/>
          <p:nvPr/>
        </p:nvSpPr>
        <p:spPr>
          <a:xfrm>
            <a:off x="1962561" y="1104419"/>
            <a:ext cx="5544616" cy="369332"/>
          </a:xfrm>
          <a:prstGeom prst="rect">
            <a:avLst/>
          </a:prstGeom>
          <a:noFill/>
        </p:spPr>
        <p:txBody>
          <a:bodyPr wrap="square" rtlCol="0">
            <a:spAutoFit/>
          </a:bodyPr>
          <a:lstStyle/>
          <a:p>
            <a:endParaRPr lang="de-AT" dirty="0"/>
          </a:p>
        </p:txBody>
      </p:sp>
      <p:sp>
        <p:nvSpPr>
          <p:cNvPr id="12" name="Textfeld 11">
            <a:extLst>
              <a:ext uri="{FF2B5EF4-FFF2-40B4-BE49-F238E27FC236}">
                <a16:creationId xmlns:a16="http://schemas.microsoft.com/office/drawing/2014/main" id="{1678C767-21B9-4E0C-AC1F-6C097F366732}"/>
              </a:ext>
            </a:extLst>
          </p:cNvPr>
          <p:cNvSpPr txBox="1"/>
          <p:nvPr/>
        </p:nvSpPr>
        <p:spPr>
          <a:xfrm>
            <a:off x="3841082" y="1793848"/>
            <a:ext cx="6093994" cy="3231654"/>
          </a:xfrm>
          <a:prstGeom prst="rect">
            <a:avLst/>
          </a:prstGeom>
          <a:noFill/>
        </p:spPr>
        <p:txBody>
          <a:bodyPr wrap="square">
            <a:spAutoFit/>
          </a:bodyPr>
          <a:lstStyle/>
          <a:p>
            <a:r>
              <a:rPr lang="de-DE" sz="1800" b="1" dirty="0">
                <a:effectLst/>
                <a:ea typeface="Garamond" panose="02020404030301010803" pitchFamily="18" charset="0"/>
                <a:cs typeface="Garamond" panose="02020404030301010803" pitchFamily="18" charset="0"/>
              </a:rPr>
              <a:t>Micha­el </a:t>
            </a:r>
            <a:r>
              <a:rPr lang="de-DE" sz="1800" b="1" dirty="0" err="1">
                <a:effectLst/>
                <a:ea typeface="Garamond" panose="02020404030301010803" pitchFamily="18" charset="0"/>
                <a:cs typeface="Garamond" panose="02020404030301010803" pitchFamily="18" charset="0"/>
              </a:rPr>
              <a:t>Freeden</a:t>
            </a:r>
            <a:r>
              <a:rPr lang="de-DE" sz="1800" dirty="0">
                <a:effectLst/>
                <a:ea typeface="Garamond" panose="02020404030301010803" pitchFamily="18" charset="0"/>
                <a:cs typeface="Garamond" panose="02020404030301010803" pitchFamily="18" charset="0"/>
              </a:rPr>
              <a:t>, </a:t>
            </a:r>
            <a:r>
              <a:rPr lang="de-DE" sz="1800" b="1" dirty="0">
                <a:effectLst/>
                <a:ea typeface="Garamond" panose="02020404030301010803" pitchFamily="18" charset="0"/>
                <a:cs typeface="Garamond" panose="02020404030301010803" pitchFamily="18" charset="0"/>
              </a:rPr>
              <a:t>Paul </a:t>
            </a:r>
            <a:r>
              <a:rPr lang="de-DE" sz="1800" b="1" dirty="0" err="1">
                <a:effectLst/>
                <a:ea typeface="Garamond" panose="02020404030301010803" pitchFamily="18" charset="0"/>
                <a:cs typeface="Garamond" panose="02020404030301010803" pitchFamily="18" charset="0"/>
              </a:rPr>
              <a:t>Taggart</a:t>
            </a:r>
            <a:r>
              <a:rPr lang="de-DE" sz="1800" b="1" dirty="0">
                <a:effectLst/>
                <a:ea typeface="Garamond" panose="02020404030301010803" pitchFamily="18" charset="0"/>
                <a:cs typeface="Garamond" panose="02020404030301010803" pitchFamily="18" charset="0"/>
              </a:rPr>
              <a:t> </a:t>
            </a:r>
            <a:r>
              <a:rPr lang="de-DE" sz="1800" dirty="0">
                <a:effectLst/>
                <a:ea typeface="Garamond" panose="02020404030301010803" pitchFamily="18" charset="0"/>
                <a:cs typeface="Garamond" panose="02020404030301010803" pitchFamily="18" charset="0"/>
              </a:rPr>
              <a:t>und </a:t>
            </a:r>
            <a:r>
              <a:rPr lang="de-DE" sz="1800" b="1" dirty="0">
                <a:effectLst/>
                <a:ea typeface="Garamond" panose="02020404030301010803" pitchFamily="18" charset="0"/>
                <a:cs typeface="Garamond" panose="02020404030301010803" pitchFamily="18" charset="0"/>
              </a:rPr>
              <a:t>Cas Mudde </a:t>
            </a:r>
          </a:p>
          <a:p>
            <a:r>
              <a:rPr lang="de-DE" sz="1800" dirty="0">
                <a:effectLst/>
                <a:ea typeface="Garamond" panose="02020404030301010803" pitchFamily="18" charset="0"/>
                <a:cs typeface="Garamond" panose="02020404030301010803" pitchFamily="18" charset="0"/>
              </a:rPr>
              <a:t>bezeichnen den </a:t>
            </a:r>
            <a:r>
              <a:rPr lang="de-DE" sz="1800" b="1" dirty="0">
                <a:effectLst/>
                <a:ea typeface="Garamond" panose="02020404030301010803" pitchFamily="18" charset="0"/>
                <a:cs typeface="Garamond" panose="02020404030301010803" pitchFamily="18" charset="0"/>
              </a:rPr>
              <a:t>Populismus</a:t>
            </a:r>
            <a:r>
              <a:rPr lang="de-DE" sz="1800" dirty="0">
                <a:effectLst/>
                <a:ea typeface="Garamond" panose="02020404030301010803" pitchFamily="18" charset="0"/>
                <a:cs typeface="Garamond" panose="02020404030301010803" pitchFamily="18" charset="0"/>
              </a:rPr>
              <a:t>  als </a:t>
            </a:r>
            <a:r>
              <a:rPr lang="de-DE" sz="1800" b="1" i="1" dirty="0">
                <a:effectLst/>
                <a:ea typeface="Garamond" panose="02020404030301010803" pitchFamily="18" charset="0"/>
                <a:cs typeface="Garamond" panose="02020404030301010803" pitchFamily="18" charset="0"/>
              </a:rPr>
              <a:t>„dünne Ideologie“ </a:t>
            </a:r>
          </a:p>
          <a:p>
            <a:r>
              <a:rPr lang="de-DE" b="1" i="1" dirty="0">
                <a:ea typeface="Garamond" panose="02020404030301010803" pitchFamily="18" charset="0"/>
                <a:cs typeface="Garamond" panose="02020404030301010803" pitchFamily="18" charset="0"/>
              </a:rPr>
              <a:t>(</a:t>
            </a:r>
            <a:r>
              <a:rPr lang="de-DE" b="1" i="1" dirty="0" err="1">
                <a:ea typeface="Garamond" panose="02020404030301010803" pitchFamily="18" charset="0"/>
                <a:cs typeface="Garamond" panose="02020404030301010803" pitchFamily="18" charset="0"/>
              </a:rPr>
              <a:t>thin</a:t>
            </a:r>
            <a:r>
              <a:rPr lang="de-DE" b="1" i="1" dirty="0">
                <a:ea typeface="Garamond" panose="02020404030301010803" pitchFamily="18" charset="0"/>
                <a:cs typeface="Garamond" panose="02020404030301010803" pitchFamily="18" charset="0"/>
              </a:rPr>
              <a:t> </a:t>
            </a:r>
            <a:r>
              <a:rPr lang="de-DE" b="1" i="1" dirty="0" err="1">
                <a:ea typeface="Garamond" panose="02020404030301010803" pitchFamily="18" charset="0"/>
                <a:cs typeface="Garamond" panose="02020404030301010803" pitchFamily="18" charset="0"/>
              </a:rPr>
              <a:t>ideology</a:t>
            </a:r>
            <a:r>
              <a:rPr lang="de-DE" b="1" i="1" dirty="0">
                <a:ea typeface="Garamond" panose="02020404030301010803" pitchFamily="18" charset="0"/>
                <a:cs typeface="Garamond" panose="02020404030301010803" pitchFamily="18" charset="0"/>
              </a:rPr>
              <a:t>)</a:t>
            </a:r>
          </a:p>
          <a:p>
            <a:endParaRPr lang="de-DE" b="1" i="1" dirty="0">
              <a:ea typeface="Garamond" panose="02020404030301010803" pitchFamily="18" charset="0"/>
              <a:cs typeface="Garamond" panose="02020404030301010803" pitchFamily="18" charset="0"/>
            </a:endParaRPr>
          </a:p>
          <a:p>
            <a:r>
              <a:rPr lang="de-DE" sz="1800" dirty="0">
                <a:effectLst/>
                <a:ea typeface="Garamond" panose="02020404030301010803" pitchFamily="18" charset="0"/>
                <a:cs typeface="Garamond" panose="02020404030301010803" pitchFamily="18" charset="0"/>
              </a:rPr>
              <a:t>Im Unterschied zu </a:t>
            </a:r>
            <a:r>
              <a:rPr lang="de-DE" dirty="0">
                <a:ea typeface="Garamond" panose="02020404030301010803" pitchFamily="18" charset="0"/>
                <a:cs typeface="Garamond" panose="02020404030301010803" pitchFamily="18" charset="0"/>
              </a:rPr>
              <a:t>ausgereiften Ideologien </a:t>
            </a:r>
            <a:r>
              <a:rPr lang="de-DE" sz="1800" dirty="0">
                <a:effectLst/>
                <a:ea typeface="Garamond" panose="02020404030301010803" pitchFamily="18" charset="0"/>
                <a:cs typeface="Garamond" panose="02020404030301010803" pitchFamily="18" charset="0"/>
              </a:rPr>
              <a:t>wie dem Liberalismus oder dem</a:t>
            </a:r>
            <a:r>
              <a:rPr lang="de-DE" sz="1800" spc="200" dirty="0">
                <a:effectLst/>
                <a:ea typeface="Garamond" panose="02020404030301010803" pitchFamily="18" charset="0"/>
                <a:cs typeface="Garamond" panose="02020404030301010803" pitchFamily="18" charset="0"/>
              </a:rPr>
              <a:t> </a:t>
            </a:r>
            <a:r>
              <a:rPr lang="de-DE" sz="1800" spc="10" dirty="0">
                <a:effectLst/>
                <a:ea typeface="Garamond" panose="02020404030301010803" pitchFamily="18" charset="0"/>
                <a:cs typeface="Garamond" panose="02020404030301010803" pitchFamily="18" charset="0"/>
              </a:rPr>
              <a:t>S</a:t>
            </a:r>
            <a:r>
              <a:rPr lang="de-DE" sz="1800" spc="-20" dirty="0">
                <a:effectLst/>
                <a:ea typeface="Garamond" panose="02020404030301010803" pitchFamily="18" charset="0"/>
                <a:cs typeface="Garamond" panose="02020404030301010803" pitchFamily="18" charset="0"/>
              </a:rPr>
              <a:t>o</a:t>
            </a:r>
            <a:r>
              <a:rPr lang="de-DE" sz="1800" dirty="0">
                <a:effectLst/>
                <a:ea typeface="Garamond" panose="02020404030301010803" pitchFamily="18" charset="0"/>
                <a:cs typeface="Garamond" panose="02020404030301010803" pitchFamily="18" charset="0"/>
              </a:rPr>
              <a:t>zi</a:t>
            </a:r>
            <a:r>
              <a:rPr lang="de-DE" sz="1800" spc="15" dirty="0">
                <a:effectLst/>
                <a:ea typeface="Garamond" panose="02020404030301010803" pitchFamily="18" charset="0"/>
                <a:cs typeface="Garamond" panose="02020404030301010803" pitchFamily="18" charset="0"/>
              </a:rPr>
              <a:t>al</a:t>
            </a:r>
            <a:r>
              <a:rPr lang="de-DE" sz="1800" spc="5" dirty="0">
                <a:effectLst/>
                <a:ea typeface="Garamond" panose="02020404030301010803" pitchFamily="18" charset="0"/>
                <a:cs typeface="Garamond" panose="02020404030301010803" pitchFamily="18" charset="0"/>
              </a:rPr>
              <a:t>i</a:t>
            </a:r>
            <a:r>
              <a:rPr lang="de-DE" sz="1800" spc="-10" dirty="0">
                <a:effectLst/>
                <a:ea typeface="Garamond" panose="02020404030301010803" pitchFamily="18" charset="0"/>
                <a:cs typeface="Garamond" panose="02020404030301010803" pitchFamily="18" charset="0"/>
              </a:rPr>
              <a:t>s</a:t>
            </a:r>
            <a:r>
              <a:rPr lang="de-DE" sz="1800" spc="-15" dirty="0">
                <a:effectLst/>
                <a:ea typeface="Garamond" panose="02020404030301010803" pitchFamily="18" charset="0"/>
                <a:cs typeface="Garamond" panose="02020404030301010803" pitchFamily="18" charset="0"/>
              </a:rPr>
              <a:t>m</a:t>
            </a:r>
            <a:r>
              <a:rPr lang="de-DE" sz="1800" dirty="0">
                <a:effectLst/>
                <a:ea typeface="Garamond" panose="02020404030301010803" pitchFamily="18" charset="0"/>
                <a:cs typeface="Garamond" panose="02020404030301010803" pitchFamily="18" charset="0"/>
              </a:rPr>
              <a:t>u</a:t>
            </a:r>
            <a:r>
              <a:rPr lang="de-DE" sz="1800" spc="-15" dirty="0">
                <a:effectLst/>
                <a:ea typeface="Garamond" panose="02020404030301010803" pitchFamily="18" charset="0"/>
                <a:cs typeface="Garamond" panose="02020404030301010803" pitchFamily="18" charset="0"/>
              </a:rPr>
              <a:t>s</a:t>
            </a:r>
            <a:r>
              <a:rPr lang="de-DE" sz="1200" spc="-20" dirty="0">
                <a:solidFill>
                  <a:srgbClr val="CF1B69"/>
                </a:solidFill>
                <a:ea typeface="Garamond" panose="02020404030301010803" pitchFamily="18" charset="0"/>
                <a:cs typeface="Garamond" panose="02020404030301010803" pitchFamily="18" charset="0"/>
              </a:rPr>
              <a:t> </a:t>
            </a:r>
            <a:r>
              <a:rPr lang="de-DE" sz="1800" dirty="0">
                <a:effectLst/>
                <a:ea typeface="Garamond" panose="02020404030301010803" pitchFamily="18" charset="0"/>
                <a:cs typeface="Garamond" panose="02020404030301010803" pitchFamily="18" charset="0"/>
              </a:rPr>
              <a:t>verfolgen Populisten</a:t>
            </a:r>
          </a:p>
          <a:p>
            <a:r>
              <a:rPr lang="de-DE" sz="1800" dirty="0">
                <a:effectLst/>
                <a:ea typeface="Garamond" panose="02020404030301010803" pitchFamily="18" charset="0"/>
                <a:cs typeface="Garamond" panose="02020404030301010803" pitchFamily="18" charset="0"/>
              </a:rPr>
              <a:t>meist nur einige wenige spezifische Ziele: </a:t>
            </a:r>
          </a:p>
          <a:p>
            <a:endParaRPr lang="de-DE" sz="1800" dirty="0">
              <a:effectLst/>
              <a:ea typeface="Garamond" panose="02020404030301010803" pitchFamily="18" charset="0"/>
              <a:cs typeface="Garamond" panose="02020404030301010803" pitchFamily="18" charset="0"/>
            </a:endParaRPr>
          </a:p>
          <a:p>
            <a:r>
              <a:rPr lang="de-DE" sz="2000" b="1" dirty="0">
                <a:effectLst/>
                <a:ea typeface="Garamond" panose="02020404030301010803" pitchFamily="18" charset="0"/>
                <a:cs typeface="Garamond" panose="02020404030301010803" pitchFamily="18" charset="0"/>
              </a:rPr>
              <a:t>          gegen Migration und Ausländer</a:t>
            </a:r>
          </a:p>
          <a:p>
            <a:r>
              <a:rPr lang="de-DE" sz="2000" b="1" dirty="0">
                <a:effectLst/>
                <a:ea typeface="Garamond" panose="02020404030301010803" pitchFamily="18" charset="0"/>
                <a:cs typeface="Garamond" panose="02020404030301010803" pitchFamily="18" charset="0"/>
              </a:rPr>
              <a:t>          gegen die EU</a:t>
            </a:r>
          </a:p>
          <a:p>
            <a:r>
              <a:rPr lang="de-DE" sz="2000" b="1" dirty="0"/>
              <a:t>          gegen Diversität</a:t>
            </a:r>
          </a:p>
        </p:txBody>
      </p:sp>
      <p:pic>
        <p:nvPicPr>
          <p:cNvPr id="14" name="Grafik 13" descr="Ein Bild, das Text, Schrift, Kreis, Logo enthält.&#10;&#10;Automatisch generierte Beschreibung">
            <a:extLst>
              <a:ext uri="{FF2B5EF4-FFF2-40B4-BE49-F238E27FC236}">
                <a16:creationId xmlns:a16="http://schemas.microsoft.com/office/drawing/2014/main" id="{EAABB3A2-61D5-40D5-BD25-23D831CA8A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1316" y="333046"/>
            <a:ext cx="2281410" cy="2281410"/>
          </a:xfrm>
          <a:prstGeom prst="rect">
            <a:avLst/>
          </a:prstGeom>
        </p:spPr>
      </p:pic>
    </p:spTree>
    <p:extLst>
      <p:ext uri="{BB962C8B-B14F-4D97-AF65-F5344CB8AC3E}">
        <p14:creationId xmlns:p14="http://schemas.microsoft.com/office/powerpoint/2010/main" val="3035897454"/>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735964" y="1534699"/>
            <a:ext cx="9954973" cy="3247812"/>
          </a:xfrm>
          <a:prstGeom prst="rect">
            <a:avLst/>
          </a:prstGeom>
          <a:noFill/>
        </p:spPr>
        <p:txBody>
          <a:bodyPr wrap="square" rtlCol="0">
            <a:spAutoFit/>
          </a:bodyPr>
          <a:lstStyle/>
          <a:p>
            <a:pPr marL="863600" algn="just">
              <a:lnSpc>
                <a:spcPct val="101000"/>
              </a:lnSpc>
            </a:pPr>
            <a:r>
              <a:rPr lang="de-DE" sz="2000" b="1" dirty="0">
                <a:effectLst/>
                <a:ea typeface="Garamond" panose="02020404030301010803" pitchFamily="18" charset="0"/>
                <a:cs typeface="Garamond" panose="02020404030301010803" pitchFamily="18" charset="0"/>
              </a:rPr>
              <a:t>Linker Populismus </a:t>
            </a:r>
            <a:r>
              <a:rPr lang="de-DE" sz="1600" b="1" dirty="0">
                <a:effectLst/>
                <a:ea typeface="Garamond" panose="02020404030301010803" pitchFamily="18" charset="0"/>
                <a:cs typeface="Garamond" panose="02020404030301010803" pitchFamily="18" charset="0"/>
              </a:rPr>
              <a:t>strebt durch Partizipation </a:t>
            </a:r>
          </a:p>
          <a:p>
            <a:pPr marL="863600" algn="just">
              <a:lnSpc>
                <a:spcPct val="101000"/>
              </a:lnSpc>
            </a:pPr>
            <a:r>
              <a:rPr lang="de-DE" sz="1600" b="1" dirty="0">
                <a:effectLst/>
                <a:ea typeface="Garamond" panose="02020404030301010803" pitchFamily="18" charset="0"/>
                <a:cs typeface="Garamond" panose="02020404030301010803" pitchFamily="18" charset="0"/>
              </a:rPr>
              <a:t>und Ressourcenumverteilung</a:t>
            </a:r>
            <a:r>
              <a:rPr lang="de-DE" sz="1600" b="1" spc="200" dirty="0">
                <a:effectLst/>
                <a:ea typeface="Garamond" panose="02020404030301010803" pitchFamily="18" charset="0"/>
                <a:cs typeface="Garamond" panose="02020404030301010803" pitchFamily="18" charset="0"/>
              </a:rPr>
              <a:t> </a:t>
            </a:r>
            <a:r>
              <a:rPr lang="de-DE" sz="1600" b="1" dirty="0">
                <a:effectLst/>
                <a:ea typeface="Garamond" panose="02020404030301010803" pitchFamily="18" charset="0"/>
                <a:cs typeface="Garamond" panose="02020404030301010803" pitchFamily="18" charset="0"/>
              </a:rPr>
              <a:t>die </a:t>
            </a:r>
            <a:r>
              <a:rPr lang="de-DE" sz="1600" b="1" i="1" dirty="0">
                <a:effectLst/>
                <a:ea typeface="Garamond" panose="02020404030301010803" pitchFamily="18" charset="0"/>
                <a:cs typeface="Garamond" panose="02020404030301010803" pitchFamily="18" charset="0"/>
              </a:rPr>
              <a:t>Inklusion </a:t>
            </a:r>
            <a:r>
              <a:rPr lang="de-DE" sz="1600" b="1" dirty="0">
                <a:effectLst/>
                <a:ea typeface="Garamond" panose="02020404030301010803" pitchFamily="18" charset="0"/>
                <a:cs typeface="Garamond" panose="02020404030301010803" pitchFamily="18" charset="0"/>
              </a:rPr>
              <a:t>unterprivilegierter </a:t>
            </a:r>
          </a:p>
          <a:p>
            <a:pPr marL="863600" algn="just">
              <a:lnSpc>
                <a:spcPct val="101000"/>
              </a:lnSpc>
            </a:pPr>
            <a:r>
              <a:rPr lang="de-DE" sz="1600" b="1" dirty="0">
                <a:effectLst/>
                <a:ea typeface="Garamond" panose="02020404030301010803" pitchFamily="18" charset="0"/>
                <a:cs typeface="Garamond" panose="02020404030301010803" pitchFamily="18" charset="0"/>
              </a:rPr>
              <a:t>Bevölke­rungsschichten in einer par­lamentarisch </a:t>
            </a:r>
          </a:p>
          <a:p>
            <a:pPr marL="863600" algn="just">
              <a:lnSpc>
                <a:spcPct val="101000"/>
              </a:lnSpc>
            </a:pPr>
            <a:r>
              <a:rPr lang="de-DE" sz="1600" b="1" dirty="0">
                <a:effectLst/>
                <a:ea typeface="Garamond" panose="02020404030301010803" pitchFamily="18" charset="0"/>
                <a:cs typeface="Garamond" panose="02020404030301010803" pitchFamily="18" charset="0"/>
              </a:rPr>
              <a:t>nicht kontrolliertes Volksbewegung an. (</a:t>
            </a:r>
            <a:r>
              <a:rPr lang="de-DE" sz="1600" b="1" dirty="0" err="1">
                <a:ea typeface="Garamond" panose="02020404030301010803" pitchFamily="18" charset="0"/>
                <a:cs typeface="Garamond" panose="02020404030301010803" pitchFamily="18" charset="0"/>
              </a:rPr>
              <a:t>I</a:t>
            </a:r>
            <a:r>
              <a:rPr lang="de-DE" sz="1600" b="1" dirty="0" err="1">
                <a:effectLst/>
                <a:ea typeface="Garamond" panose="02020404030301010803" pitchFamily="18" charset="0"/>
                <a:cs typeface="Garamond" panose="02020404030301010803" pitchFamily="18" charset="0"/>
              </a:rPr>
              <a:t>ndignados</a:t>
            </a:r>
            <a:r>
              <a:rPr lang="de-DE" sz="1600" b="1" dirty="0">
                <a:ea typeface="Garamond" panose="02020404030301010803" pitchFamily="18" charset="0"/>
                <a:cs typeface="Garamond" panose="02020404030301010803" pitchFamily="18" charset="0"/>
              </a:rPr>
              <a:t>, </a:t>
            </a:r>
          </a:p>
          <a:p>
            <a:pPr marL="863600" algn="just">
              <a:lnSpc>
                <a:spcPct val="101000"/>
              </a:lnSpc>
            </a:pPr>
            <a:r>
              <a:rPr lang="de-DE" sz="1600" b="1" dirty="0">
                <a:ea typeface="Garamond" panose="02020404030301010803" pitchFamily="18" charset="0"/>
                <a:cs typeface="Garamond" panose="02020404030301010803" pitchFamily="18" charset="0"/>
              </a:rPr>
              <a:t>Teile der Gelbwesten in Frankreich, Occupy-Bewegung)</a:t>
            </a:r>
            <a:endParaRPr lang="de-DE" sz="1600" b="1" dirty="0">
              <a:effectLst/>
              <a:ea typeface="Garamond" panose="02020404030301010803" pitchFamily="18" charset="0"/>
              <a:cs typeface="Garamond" panose="02020404030301010803" pitchFamily="18" charset="0"/>
            </a:endParaRPr>
          </a:p>
          <a:p>
            <a:pPr marL="863600" algn="just">
              <a:lnSpc>
                <a:spcPct val="101000"/>
              </a:lnSpc>
            </a:pPr>
            <a:endParaRPr lang="de-DE" sz="1800" b="1" dirty="0">
              <a:effectLst/>
              <a:ea typeface="Garamond" panose="02020404030301010803" pitchFamily="18" charset="0"/>
              <a:cs typeface="Garamond" panose="02020404030301010803" pitchFamily="18" charset="0"/>
            </a:endParaRPr>
          </a:p>
          <a:p>
            <a:pPr marL="863600" algn="just">
              <a:lnSpc>
                <a:spcPct val="101000"/>
              </a:lnSpc>
            </a:pPr>
            <a:endParaRPr lang="de-DE" sz="1800" b="1" dirty="0">
              <a:effectLst/>
              <a:ea typeface="Garamond" panose="02020404030301010803" pitchFamily="18" charset="0"/>
              <a:cs typeface="Garamond" panose="02020404030301010803" pitchFamily="18" charset="0"/>
            </a:endParaRPr>
          </a:p>
          <a:p>
            <a:pPr marL="863600" algn="just">
              <a:lnSpc>
                <a:spcPct val="101000"/>
              </a:lnSpc>
            </a:pPr>
            <a:r>
              <a:rPr lang="de-DE" sz="2000" b="1" dirty="0">
                <a:effectLst/>
                <a:ea typeface="Garamond" panose="02020404030301010803" pitchFamily="18" charset="0"/>
                <a:cs typeface="Garamond" panose="02020404030301010803" pitchFamily="18" charset="0"/>
              </a:rPr>
              <a:t>Rechter Populismus </a:t>
            </a:r>
            <a:r>
              <a:rPr lang="de-DE" sz="1600" b="1" dirty="0">
                <a:effectLst/>
                <a:ea typeface="Garamond" panose="02020404030301010803" pitchFamily="18" charset="0"/>
                <a:cs typeface="Garamond" panose="02020404030301010803" pitchFamily="18" charset="0"/>
              </a:rPr>
              <a:t>betreibt umge­kehrt </a:t>
            </a:r>
          </a:p>
          <a:p>
            <a:pPr marL="863600" algn="just">
              <a:lnSpc>
                <a:spcPct val="101000"/>
              </a:lnSpc>
            </a:pPr>
            <a:r>
              <a:rPr lang="de-DE" sz="1600" b="1" dirty="0">
                <a:effectLst/>
                <a:ea typeface="Garamond" panose="02020404030301010803" pitchFamily="18" charset="0"/>
                <a:cs typeface="Garamond" panose="02020404030301010803" pitchFamily="18" charset="0"/>
              </a:rPr>
              <a:t>die </a:t>
            </a:r>
            <a:r>
              <a:rPr lang="de-DE" sz="1600" b="1" i="1" dirty="0">
                <a:effectLst/>
                <a:ea typeface="Garamond" panose="02020404030301010803" pitchFamily="18" charset="0"/>
                <a:cs typeface="Garamond" panose="02020404030301010803" pitchFamily="18" charset="0"/>
              </a:rPr>
              <a:t>Exklusion </a:t>
            </a:r>
            <a:r>
              <a:rPr lang="de-DE" sz="1600" b="1" dirty="0">
                <a:effectLst/>
                <a:ea typeface="Garamond" panose="02020404030301010803" pitchFamily="18" charset="0"/>
                <a:cs typeface="Garamond" panose="02020404030301010803" pitchFamily="18" charset="0"/>
              </a:rPr>
              <a:t>von Menschen (“Sozial­staatsschmarotzer“,</a:t>
            </a:r>
            <a:r>
              <a:rPr lang="de-DE" sz="1600" b="1" spc="-70" dirty="0">
                <a:effectLst/>
                <a:ea typeface="Garamond" panose="02020404030301010803" pitchFamily="18" charset="0"/>
                <a:cs typeface="Garamond" panose="02020404030301010803" pitchFamily="18" charset="0"/>
              </a:rPr>
              <a:t> </a:t>
            </a:r>
          </a:p>
          <a:p>
            <a:pPr marL="863600" algn="just">
              <a:lnSpc>
                <a:spcPct val="101000"/>
              </a:lnSpc>
            </a:pPr>
            <a:r>
              <a:rPr lang="de-DE" sz="1600" b="1" dirty="0">
                <a:effectLst/>
                <a:ea typeface="Garamond" panose="02020404030301010803" pitchFamily="18" charset="0"/>
                <a:cs typeface="Garamond" panose="02020404030301010803" pitchFamily="18" charset="0"/>
              </a:rPr>
              <a:t>Immigranten,</a:t>
            </a:r>
            <a:r>
              <a:rPr lang="de-DE" sz="1600" b="1" spc="-65" dirty="0">
                <a:effectLst/>
                <a:ea typeface="Garamond" panose="02020404030301010803" pitchFamily="18" charset="0"/>
                <a:cs typeface="Garamond" panose="02020404030301010803" pitchFamily="18" charset="0"/>
              </a:rPr>
              <a:t>  </a:t>
            </a:r>
            <a:r>
              <a:rPr lang="de-DE" sz="1600" b="1" dirty="0">
                <a:effectLst/>
                <a:ea typeface="Garamond" panose="02020404030301010803" pitchFamily="18" charset="0"/>
                <a:cs typeface="Garamond" panose="02020404030301010803" pitchFamily="18" charset="0"/>
              </a:rPr>
              <a:t>Asylbewer­ber, ethnische Minderheiten) </a:t>
            </a:r>
          </a:p>
          <a:p>
            <a:pPr marL="863600" algn="just">
              <a:lnSpc>
                <a:spcPct val="101000"/>
              </a:lnSpc>
            </a:pPr>
            <a:r>
              <a:rPr lang="de-DE" sz="1600" b="1" dirty="0">
                <a:effectLst/>
                <a:ea typeface="Garamond" panose="02020404030301010803" pitchFamily="18" charset="0"/>
                <a:cs typeface="Garamond" panose="02020404030301010803" pitchFamily="18" charset="0"/>
              </a:rPr>
              <a:t>und reserviert politische und soziale </a:t>
            </a:r>
          </a:p>
          <a:p>
            <a:pPr marL="863600" algn="just">
              <a:lnSpc>
                <a:spcPct val="101000"/>
              </a:lnSpc>
            </a:pPr>
            <a:r>
              <a:rPr lang="de-DE" sz="1600" b="1" dirty="0">
                <a:effectLst/>
                <a:ea typeface="Garamond" panose="02020404030301010803" pitchFamily="18" charset="0"/>
                <a:cs typeface="Garamond" panose="02020404030301010803" pitchFamily="18" charset="0"/>
              </a:rPr>
              <a:t>Teilhaberechte nur für die </a:t>
            </a:r>
            <a:r>
              <a:rPr lang="de-DE" sz="1600" b="1" dirty="0">
                <a:ea typeface="Garamond" panose="02020404030301010803" pitchFamily="18" charset="0"/>
                <a:cs typeface="Garamond" panose="02020404030301010803" pitchFamily="18" charset="0"/>
              </a:rPr>
              <a:t>e</a:t>
            </a:r>
            <a:r>
              <a:rPr lang="de-DE" sz="1600" b="1" dirty="0">
                <a:effectLst/>
                <a:ea typeface="Garamond" panose="02020404030301010803" pitchFamily="18" charset="0"/>
                <a:cs typeface="Garamond" panose="02020404030301010803" pitchFamily="18" charset="0"/>
              </a:rPr>
              <a:t>inheimische Bevölkerung. </a:t>
            </a:r>
          </a:p>
        </p:txBody>
      </p:sp>
      <p:sp>
        <p:nvSpPr>
          <p:cNvPr id="4" name="Rechteck 3"/>
          <p:cNvSpPr/>
          <p:nvPr/>
        </p:nvSpPr>
        <p:spPr>
          <a:xfrm>
            <a:off x="6386010" y="842705"/>
            <a:ext cx="248786" cy="369332"/>
          </a:xfrm>
          <a:prstGeom prst="rect">
            <a:avLst/>
          </a:prstGeom>
        </p:spPr>
        <p:txBody>
          <a:bodyPr wrap="none">
            <a:spAutoFit/>
          </a:bodyPr>
          <a:lstStyle/>
          <a:p>
            <a:r>
              <a:rPr lang="de-DE" b="1" dirty="0"/>
              <a:t> </a:t>
            </a:r>
          </a:p>
        </p:txBody>
      </p:sp>
      <p:pic>
        <p:nvPicPr>
          <p:cNvPr id="6" name="Grafik 5" descr="Ein Bild, das Text, Schrift, Kreis, Logo enthält.&#10;&#10;Automatisch generierte Beschreibung">
            <a:extLst>
              <a:ext uri="{FF2B5EF4-FFF2-40B4-BE49-F238E27FC236}">
                <a16:creationId xmlns:a16="http://schemas.microsoft.com/office/drawing/2014/main" id="{D1E3739F-84A4-48AF-B91B-D68C41B66E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1316" y="333046"/>
            <a:ext cx="2281410" cy="2281410"/>
          </a:xfrm>
          <a:prstGeom prst="rect">
            <a:avLst/>
          </a:prstGeom>
        </p:spPr>
      </p:pic>
    </p:spTree>
    <p:extLst>
      <p:ext uri="{BB962C8B-B14F-4D97-AF65-F5344CB8AC3E}">
        <p14:creationId xmlns:p14="http://schemas.microsoft.com/office/powerpoint/2010/main" val="3349837419"/>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CD264D4B-BCC6-462C-9E6A-D203777C96F3}"/>
              </a:ext>
            </a:extLst>
          </p:cNvPr>
          <p:cNvSpPr txBox="1"/>
          <p:nvPr/>
        </p:nvSpPr>
        <p:spPr>
          <a:xfrm>
            <a:off x="1810088" y="1289085"/>
            <a:ext cx="7056784" cy="1477328"/>
          </a:xfrm>
          <a:prstGeom prst="rect">
            <a:avLst/>
          </a:prstGeom>
          <a:noFill/>
        </p:spPr>
        <p:txBody>
          <a:bodyPr wrap="square" rtlCol="0">
            <a:spAutoFit/>
          </a:bodyPr>
          <a:lstStyle/>
          <a:p>
            <a:endParaRPr lang="de-DE" dirty="0"/>
          </a:p>
          <a:p>
            <a:endParaRPr lang="de-DE" dirty="0"/>
          </a:p>
          <a:p>
            <a:pPr marL="285750" indent="-285750">
              <a:buFont typeface="Arial" panose="020B0604020202020204" pitchFamily="34" charset="0"/>
              <a:buChar char="•"/>
            </a:pPr>
            <a:endParaRPr lang="de-DE" dirty="0"/>
          </a:p>
          <a:p>
            <a:endParaRPr lang="de-DE" dirty="0"/>
          </a:p>
          <a:p>
            <a:endParaRPr lang="de-AT" dirty="0"/>
          </a:p>
        </p:txBody>
      </p:sp>
      <p:sp>
        <p:nvSpPr>
          <p:cNvPr id="9" name="Textfeld 8">
            <a:extLst>
              <a:ext uri="{FF2B5EF4-FFF2-40B4-BE49-F238E27FC236}">
                <a16:creationId xmlns:a16="http://schemas.microsoft.com/office/drawing/2014/main" id="{736EE04D-36A2-4591-824A-E313721CC658}"/>
              </a:ext>
            </a:extLst>
          </p:cNvPr>
          <p:cNvSpPr txBox="1"/>
          <p:nvPr/>
        </p:nvSpPr>
        <p:spPr>
          <a:xfrm>
            <a:off x="1919536" y="1196752"/>
            <a:ext cx="5544616" cy="369332"/>
          </a:xfrm>
          <a:prstGeom prst="rect">
            <a:avLst/>
          </a:prstGeom>
          <a:noFill/>
        </p:spPr>
        <p:txBody>
          <a:bodyPr wrap="square" rtlCol="0">
            <a:spAutoFit/>
          </a:bodyPr>
          <a:lstStyle/>
          <a:p>
            <a:endParaRPr lang="de-AT" dirty="0"/>
          </a:p>
        </p:txBody>
      </p:sp>
      <p:pic>
        <p:nvPicPr>
          <p:cNvPr id="10" name="Grafik 9">
            <a:extLst>
              <a:ext uri="{FF2B5EF4-FFF2-40B4-BE49-F238E27FC236}">
                <a16:creationId xmlns:a16="http://schemas.microsoft.com/office/drawing/2014/main" id="{595C6D2B-84C3-43E4-B24E-B9DCF8F79F89}"/>
              </a:ext>
            </a:extLst>
          </p:cNvPr>
          <p:cNvPicPr>
            <a:picLocks noChangeAspect="1"/>
          </p:cNvPicPr>
          <p:nvPr/>
        </p:nvPicPr>
        <p:blipFill>
          <a:blip r:embed="rId2"/>
          <a:stretch>
            <a:fillRect/>
          </a:stretch>
        </p:blipFill>
        <p:spPr>
          <a:xfrm>
            <a:off x="3888478" y="2117223"/>
            <a:ext cx="5541744" cy="1731414"/>
          </a:xfrm>
          <a:prstGeom prst="rect">
            <a:avLst/>
          </a:prstGeom>
        </p:spPr>
      </p:pic>
      <p:sp>
        <p:nvSpPr>
          <p:cNvPr id="2" name="Textfeld 1">
            <a:extLst>
              <a:ext uri="{FF2B5EF4-FFF2-40B4-BE49-F238E27FC236}">
                <a16:creationId xmlns:a16="http://schemas.microsoft.com/office/drawing/2014/main" id="{9BD04909-5E21-4955-B750-EF649EA18D1F}"/>
              </a:ext>
            </a:extLst>
          </p:cNvPr>
          <p:cNvSpPr txBox="1"/>
          <p:nvPr/>
        </p:nvSpPr>
        <p:spPr>
          <a:xfrm>
            <a:off x="1401623" y="1289085"/>
            <a:ext cx="6878200" cy="954107"/>
          </a:xfrm>
          <a:prstGeom prst="rect">
            <a:avLst/>
          </a:prstGeom>
          <a:noFill/>
        </p:spPr>
        <p:txBody>
          <a:bodyPr wrap="square" rtlCol="0">
            <a:spAutoFit/>
          </a:bodyPr>
          <a:lstStyle/>
          <a:p>
            <a:endParaRPr lang="de-DE" dirty="0">
              <a:latin typeface="Arial Narrow" panose="020B0606020202030204" pitchFamily="34" charset="0"/>
            </a:endParaRPr>
          </a:p>
          <a:p>
            <a:endParaRPr lang="de-DE" dirty="0">
              <a:latin typeface="Arial Narrow" panose="020B0606020202030204" pitchFamily="34" charset="0"/>
            </a:endParaRPr>
          </a:p>
          <a:p>
            <a:endParaRPr lang="de-AT" sz="2000" dirty="0">
              <a:latin typeface="Arial Narrow" panose="020B0606020202030204" pitchFamily="34" charset="0"/>
            </a:endParaRPr>
          </a:p>
        </p:txBody>
      </p:sp>
      <p:sp>
        <p:nvSpPr>
          <p:cNvPr id="12" name="Textfeld 11">
            <a:extLst>
              <a:ext uri="{FF2B5EF4-FFF2-40B4-BE49-F238E27FC236}">
                <a16:creationId xmlns:a16="http://schemas.microsoft.com/office/drawing/2014/main" id="{803CD61E-DF14-49B6-9791-D1C7A39A0F0B}"/>
              </a:ext>
            </a:extLst>
          </p:cNvPr>
          <p:cNvSpPr txBox="1"/>
          <p:nvPr/>
        </p:nvSpPr>
        <p:spPr>
          <a:xfrm>
            <a:off x="2761778" y="2120082"/>
            <a:ext cx="7220694" cy="3416320"/>
          </a:xfrm>
          <a:prstGeom prst="rect">
            <a:avLst/>
          </a:prstGeom>
          <a:noFill/>
        </p:spPr>
        <p:txBody>
          <a:bodyPr wrap="square">
            <a:spAutoFit/>
          </a:bodyPr>
          <a:lstStyle/>
          <a:p>
            <a:r>
              <a:rPr lang="de-DE" sz="1800" dirty="0">
                <a:effectLst/>
                <a:ea typeface="Garamond" panose="02020404030301010803" pitchFamily="18" charset="0"/>
                <a:cs typeface="Garamond" panose="02020404030301010803" pitchFamily="18" charset="0"/>
              </a:rPr>
              <a:t>Mit</a:t>
            </a:r>
            <a:r>
              <a:rPr lang="de-DE" sz="1800" spc="-25" dirty="0">
                <a:effectLst/>
                <a:ea typeface="Garamond" panose="02020404030301010803" pitchFamily="18" charset="0"/>
                <a:cs typeface="Garamond" panose="02020404030301010803" pitchFamily="18" charset="0"/>
              </a:rPr>
              <a:t> </a:t>
            </a:r>
            <a:r>
              <a:rPr lang="de-DE" sz="1800" b="1" i="1" dirty="0" err="1">
                <a:effectLst/>
                <a:ea typeface="Garamond" panose="02020404030301010803" pitchFamily="18" charset="0"/>
                <a:cs typeface="Garamond" panose="02020404030301010803" pitchFamily="18" charset="0"/>
              </a:rPr>
              <a:t>heartland</a:t>
            </a:r>
            <a:r>
              <a:rPr lang="de-DE" sz="1800" i="1" spc="-25" dirty="0">
                <a:effectLst/>
                <a:ea typeface="Garamond" panose="02020404030301010803" pitchFamily="18" charset="0"/>
                <a:cs typeface="Garamond" panose="02020404030301010803" pitchFamily="18" charset="0"/>
              </a:rPr>
              <a:t> </a:t>
            </a:r>
            <a:r>
              <a:rPr lang="de-DE" sz="1800" dirty="0">
                <a:effectLst/>
                <a:ea typeface="Garamond" panose="02020404030301010803" pitchFamily="18" charset="0"/>
                <a:cs typeface="Garamond" panose="02020404030301010803" pitchFamily="18" charset="0"/>
              </a:rPr>
              <a:t>bezeich­net </a:t>
            </a:r>
            <a:r>
              <a:rPr lang="de-DE" sz="1800" b="1" dirty="0">
                <a:effectLst/>
                <a:ea typeface="Garamond" panose="02020404030301010803" pitchFamily="18" charset="0"/>
                <a:cs typeface="Garamond" panose="02020404030301010803" pitchFamily="18" charset="0"/>
              </a:rPr>
              <a:t>Paul </a:t>
            </a:r>
            <a:r>
              <a:rPr lang="de-DE" sz="1800" b="1" dirty="0" err="1">
                <a:effectLst/>
                <a:ea typeface="Garamond" panose="02020404030301010803" pitchFamily="18" charset="0"/>
                <a:cs typeface="Garamond" panose="02020404030301010803" pitchFamily="18" charset="0"/>
              </a:rPr>
              <a:t>Taggart</a:t>
            </a:r>
            <a:r>
              <a:rPr lang="de-DE" sz="1800" b="1" dirty="0">
                <a:effectLst/>
                <a:ea typeface="Garamond" panose="02020404030301010803" pitchFamily="18" charset="0"/>
                <a:cs typeface="Garamond" panose="02020404030301010803" pitchFamily="18" charset="0"/>
              </a:rPr>
              <a:t> </a:t>
            </a:r>
          </a:p>
          <a:p>
            <a:r>
              <a:rPr lang="de-DE" sz="1800" dirty="0">
                <a:effectLst/>
                <a:ea typeface="Garamond" panose="02020404030301010803" pitchFamily="18" charset="0"/>
                <a:cs typeface="Garamond" panose="02020404030301010803" pitchFamily="18" charset="0"/>
              </a:rPr>
              <a:t>die rückwärtsgewandte Utopie einer romantisierten, unhistorischen, idealen Welt wie „Middle </a:t>
            </a:r>
            <a:r>
              <a:rPr lang="de-DE" sz="1800" dirty="0" err="1">
                <a:effectLst/>
                <a:ea typeface="Garamond" panose="02020404030301010803" pitchFamily="18" charset="0"/>
                <a:cs typeface="Garamond" panose="02020404030301010803" pitchFamily="18" charset="0"/>
              </a:rPr>
              <a:t>America</a:t>
            </a:r>
            <a:r>
              <a:rPr lang="de-DE" sz="1800" dirty="0">
                <a:effectLst/>
                <a:ea typeface="Garamond" panose="02020404030301010803" pitchFamily="18" charset="0"/>
                <a:cs typeface="Garamond" panose="02020404030301010803" pitchFamily="18" charset="0"/>
              </a:rPr>
              <a:t>“ (Trumpisten)</a:t>
            </a:r>
            <a:r>
              <a:rPr lang="de-DE" dirty="0">
                <a:ea typeface="Garamond" panose="02020404030301010803" pitchFamily="18" charset="0"/>
                <a:cs typeface="Garamond" panose="02020404030301010803" pitchFamily="18" charset="0"/>
              </a:rPr>
              <a:t> </a:t>
            </a:r>
            <a:r>
              <a:rPr lang="de-DE" sz="1800" dirty="0">
                <a:effectLst/>
                <a:ea typeface="Garamond" panose="02020404030301010803" pitchFamily="18" charset="0"/>
                <a:cs typeface="Garamond" panose="02020404030301010803" pitchFamily="18" charset="0"/>
              </a:rPr>
              <a:t>oder „La France </a:t>
            </a:r>
            <a:r>
              <a:rPr lang="de-DE" sz="1800" dirty="0" err="1">
                <a:effectLst/>
                <a:ea typeface="Garamond" panose="02020404030301010803" pitchFamily="18" charset="0"/>
                <a:cs typeface="Garamond" panose="02020404030301010803" pitchFamily="18" charset="0"/>
              </a:rPr>
              <a:t>profonde</a:t>
            </a:r>
            <a:r>
              <a:rPr lang="de-DE" sz="1800" dirty="0">
                <a:effectLst/>
                <a:ea typeface="Garamond" panose="02020404030301010803" pitchFamily="18" charset="0"/>
                <a:cs typeface="Garamond" panose="02020404030301010803" pitchFamily="18" charset="0"/>
              </a:rPr>
              <a:t>“ (Le Pen).</a:t>
            </a:r>
          </a:p>
          <a:p>
            <a:endParaRPr lang="de-DE" sz="1800" dirty="0">
              <a:effectLst/>
              <a:ea typeface="Garamond" panose="02020404030301010803" pitchFamily="18" charset="0"/>
              <a:cs typeface="Garamond" panose="02020404030301010803" pitchFamily="18" charset="0"/>
            </a:endParaRPr>
          </a:p>
          <a:p>
            <a:r>
              <a:rPr lang="de-DE" dirty="0">
                <a:ea typeface="Garamond" panose="02020404030301010803" pitchFamily="18" charset="0"/>
                <a:cs typeface="Garamond" panose="02020404030301010803" pitchFamily="18" charset="0"/>
              </a:rPr>
              <a:t>I</a:t>
            </a:r>
            <a:r>
              <a:rPr lang="de-DE" sz="1800" dirty="0">
                <a:effectLst/>
                <a:ea typeface="Garamond" panose="02020404030301010803" pitchFamily="18" charset="0"/>
                <a:cs typeface="Garamond" panose="02020404030301010803" pitchFamily="18" charset="0"/>
              </a:rPr>
              <a:t>m Deutschen steht dafür der Begriff der</a:t>
            </a:r>
            <a:r>
              <a:rPr lang="de-DE" sz="1800" spc="200" dirty="0">
                <a:effectLst/>
                <a:ea typeface="Garamond" panose="02020404030301010803" pitchFamily="18" charset="0"/>
                <a:cs typeface="Garamond" panose="02020404030301010803" pitchFamily="18" charset="0"/>
              </a:rPr>
              <a:t> </a:t>
            </a:r>
            <a:r>
              <a:rPr lang="de-DE" spc="200" dirty="0">
                <a:ea typeface="Garamond" panose="02020404030301010803" pitchFamily="18" charset="0"/>
                <a:cs typeface="Garamond" panose="02020404030301010803" pitchFamily="18" charset="0"/>
              </a:rPr>
              <a:t>“</a:t>
            </a:r>
            <a:r>
              <a:rPr lang="de-DE" sz="1800" b="1" dirty="0">
                <a:effectLst/>
                <a:ea typeface="Garamond" panose="02020404030301010803" pitchFamily="18" charset="0"/>
                <a:cs typeface="Garamond" panose="02020404030301010803" pitchFamily="18" charset="0"/>
              </a:rPr>
              <a:t>Lebenswelt“</a:t>
            </a:r>
            <a:r>
              <a:rPr lang="de-DE" b="1" spc="200" dirty="0">
                <a:ea typeface="Garamond" panose="02020404030301010803" pitchFamily="18" charset="0"/>
                <a:cs typeface="Garamond" panose="02020404030301010803" pitchFamily="18" charset="0"/>
              </a:rPr>
              <a:t>.</a:t>
            </a:r>
            <a:endParaRPr lang="de-DE" sz="1800" dirty="0">
              <a:effectLst/>
              <a:ea typeface="Garamond" panose="02020404030301010803" pitchFamily="18" charset="0"/>
              <a:cs typeface="Garamond" panose="02020404030301010803" pitchFamily="18" charset="0"/>
            </a:endParaRPr>
          </a:p>
          <a:p>
            <a:r>
              <a:rPr lang="de-DE" sz="1800" dirty="0">
                <a:effectLst/>
                <a:ea typeface="Garamond" panose="02020404030301010803" pitchFamily="18" charset="0"/>
                <a:cs typeface="Garamond" panose="02020404030301010803" pitchFamily="18" charset="0"/>
              </a:rPr>
              <a:t>Sie wird von den </a:t>
            </a:r>
            <a:r>
              <a:rPr lang="de-DE" sz="1800" b="1" dirty="0">
                <a:effectLst/>
                <a:ea typeface="Garamond" panose="02020404030301010803" pitchFamily="18" charset="0"/>
                <a:cs typeface="Garamond" panose="02020404030301010803" pitchFamily="18" charset="0"/>
              </a:rPr>
              <a:t>Populisten</a:t>
            </a:r>
            <a:r>
              <a:rPr lang="de-DE" sz="1800" dirty="0">
                <a:effectLst/>
                <a:ea typeface="Garamond" panose="02020404030301010803" pitchFamily="18" charset="0"/>
                <a:cs typeface="Garamond" panose="02020404030301010803" pitchFamily="18" charset="0"/>
              </a:rPr>
              <a:t> dargestellt als die gute </a:t>
            </a:r>
          </a:p>
          <a:p>
            <a:r>
              <a:rPr lang="de-DE" sz="1800" dirty="0">
                <a:effectLst/>
                <a:ea typeface="Garamond" panose="02020404030301010803" pitchFamily="18" charset="0"/>
                <a:cs typeface="Garamond" panose="02020404030301010803" pitchFamily="18" charset="0"/>
              </a:rPr>
              <a:t>alte Zeit in der noch die so genannte </a:t>
            </a:r>
            <a:r>
              <a:rPr lang="de-DE" sz="1800" b="1" dirty="0">
                <a:effectLst/>
                <a:ea typeface="Garamond" panose="02020404030301010803" pitchFamily="18" charset="0"/>
                <a:cs typeface="Garamond" panose="02020404030301010803" pitchFamily="18" charset="0"/>
              </a:rPr>
              <a:t>NORMALITÄT</a:t>
            </a:r>
            <a:r>
              <a:rPr lang="de-DE" sz="1800" dirty="0">
                <a:effectLst/>
                <a:ea typeface="Garamond" panose="02020404030301010803" pitchFamily="18" charset="0"/>
                <a:cs typeface="Garamond" panose="02020404030301010803" pitchFamily="18" charset="0"/>
              </a:rPr>
              <a:t> herrschte, die Rollenverteilungen in der Gesellschaft klar waren und es nicht ständig Veränderungen gab…</a:t>
            </a:r>
          </a:p>
          <a:p>
            <a:endParaRPr lang="de-DE" sz="1800" dirty="0">
              <a:effectLst/>
              <a:ea typeface="Garamond" panose="02020404030301010803" pitchFamily="18" charset="0"/>
              <a:cs typeface="Garamond" panose="02020404030301010803" pitchFamily="18" charset="0"/>
            </a:endParaRPr>
          </a:p>
          <a:p>
            <a:r>
              <a:rPr lang="de-DE" b="1" dirty="0"/>
              <a:t>CREDO: </a:t>
            </a:r>
            <a:r>
              <a:rPr lang="de-DE" dirty="0"/>
              <a:t>So wie du bisher lebtest ist es gut… (Berlusconi)</a:t>
            </a:r>
          </a:p>
        </p:txBody>
      </p:sp>
      <p:sp>
        <p:nvSpPr>
          <p:cNvPr id="5" name="Textfeld 4">
            <a:extLst>
              <a:ext uri="{FF2B5EF4-FFF2-40B4-BE49-F238E27FC236}">
                <a16:creationId xmlns:a16="http://schemas.microsoft.com/office/drawing/2014/main" id="{145B9CF8-5136-4EE5-91EA-CAECB458BA21}"/>
              </a:ext>
            </a:extLst>
          </p:cNvPr>
          <p:cNvSpPr txBox="1"/>
          <p:nvPr/>
        </p:nvSpPr>
        <p:spPr>
          <a:xfrm>
            <a:off x="3728923" y="1339484"/>
            <a:ext cx="5701299" cy="400110"/>
          </a:xfrm>
          <a:prstGeom prst="rect">
            <a:avLst/>
          </a:prstGeom>
          <a:noFill/>
        </p:spPr>
        <p:txBody>
          <a:bodyPr wrap="square" rtlCol="0">
            <a:spAutoFit/>
          </a:bodyPr>
          <a:lstStyle/>
          <a:p>
            <a:r>
              <a:rPr lang="de-DE" sz="2000" b="1" dirty="0"/>
              <a:t>  HEARTLAND - die rückwärtsgewandte Utopie </a:t>
            </a:r>
          </a:p>
        </p:txBody>
      </p:sp>
      <p:pic>
        <p:nvPicPr>
          <p:cNvPr id="13" name="Grafik 12" descr="Ein Bild, das Text, Schrift, Kreis, Logo enthält.&#10;&#10;Automatisch generierte Beschreibung">
            <a:extLst>
              <a:ext uri="{FF2B5EF4-FFF2-40B4-BE49-F238E27FC236}">
                <a16:creationId xmlns:a16="http://schemas.microsoft.com/office/drawing/2014/main" id="{FF8D9608-CB85-49B2-9C05-F721EF929E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316" y="333046"/>
            <a:ext cx="2281410" cy="2281410"/>
          </a:xfrm>
          <a:prstGeom prst="rect">
            <a:avLst/>
          </a:prstGeom>
        </p:spPr>
      </p:pic>
    </p:spTree>
    <p:extLst>
      <p:ext uri="{BB962C8B-B14F-4D97-AF65-F5344CB8AC3E}">
        <p14:creationId xmlns:p14="http://schemas.microsoft.com/office/powerpoint/2010/main" val="1438712883"/>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6386010" y="842705"/>
            <a:ext cx="248786" cy="369332"/>
          </a:xfrm>
          <a:prstGeom prst="rect">
            <a:avLst/>
          </a:prstGeom>
        </p:spPr>
        <p:txBody>
          <a:bodyPr wrap="none">
            <a:spAutoFit/>
          </a:bodyPr>
          <a:lstStyle/>
          <a:p>
            <a:r>
              <a:rPr lang="de-DE" b="1" dirty="0"/>
              <a:t> </a:t>
            </a:r>
          </a:p>
        </p:txBody>
      </p:sp>
      <p:sp>
        <p:nvSpPr>
          <p:cNvPr id="2" name="Textfeld 1">
            <a:extLst>
              <a:ext uri="{FF2B5EF4-FFF2-40B4-BE49-F238E27FC236}">
                <a16:creationId xmlns:a16="http://schemas.microsoft.com/office/drawing/2014/main" id="{8A22CACD-B142-423A-A233-B4CE093A64E0}"/>
              </a:ext>
            </a:extLst>
          </p:cNvPr>
          <p:cNvSpPr txBox="1"/>
          <p:nvPr/>
        </p:nvSpPr>
        <p:spPr>
          <a:xfrm>
            <a:off x="1143579" y="581095"/>
            <a:ext cx="8250865" cy="1323439"/>
          </a:xfrm>
          <a:prstGeom prst="rect">
            <a:avLst/>
          </a:prstGeom>
          <a:noFill/>
        </p:spPr>
        <p:txBody>
          <a:bodyPr wrap="square" rtlCol="0">
            <a:spAutoFit/>
          </a:bodyPr>
          <a:lstStyle/>
          <a:p>
            <a:pPr marL="540385" marR="36195"/>
            <a:r>
              <a:rPr lang="de-DE" sz="2400" b="1" dirty="0">
                <a:effectLst/>
                <a:latin typeface="Calibri" panose="020F0502020204030204" pitchFamily="34" charset="0"/>
                <a:ea typeface="Calibri" panose="020F0502020204030204" pitchFamily="34" charset="0"/>
                <a:cs typeface="Times New Roman" panose="02020603050405020304" pitchFamily="18" charset="0"/>
              </a:rPr>
              <a:t>Kurze Geschichte der 1.Republik Österreich</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a:p>
            <a:pPr marL="540385" marR="36195"/>
            <a:r>
              <a:rPr lang="de-DE" sz="2000" dirty="0">
                <a:effectLst/>
                <a:latin typeface="Calibri" panose="020F0502020204030204" pitchFamily="34" charset="0"/>
                <a:ea typeface="Calibri" panose="020F0502020204030204" pitchFamily="34" charset="0"/>
                <a:cs typeface="Times New Roman" panose="02020603050405020304" pitchFamily="18" charset="0"/>
              </a:rPr>
              <a:t>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540385" marR="36195"/>
            <a:r>
              <a:rPr lang="de-DE" sz="1800" b="1" dirty="0">
                <a:effectLst/>
                <a:latin typeface="Calibri" panose="020F0502020204030204" pitchFamily="34" charset="0"/>
                <a:ea typeface="Calibri" panose="020F0502020204030204" pitchFamily="34" charset="0"/>
                <a:cs typeface="Times New Roman" panose="02020603050405020304" pitchFamily="18" charset="0"/>
              </a:rPr>
              <a:t>Ergebnisse der Nationalratswahlen von 1919 - 1930</a:t>
            </a:r>
          </a:p>
          <a:p>
            <a:pPr marL="540385" marR="36195"/>
            <a:endParaRPr lang="de-DE" sz="18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Grafik 2">
            <a:extLst>
              <a:ext uri="{FF2B5EF4-FFF2-40B4-BE49-F238E27FC236}">
                <a16:creationId xmlns:a16="http://schemas.microsoft.com/office/drawing/2014/main" id="{144AF7D9-5E59-4B28-AEBC-CC4F88864EB1}"/>
              </a:ext>
            </a:extLst>
          </p:cNvPr>
          <p:cNvPicPr>
            <a:picLocks noChangeAspect="1"/>
          </p:cNvPicPr>
          <p:nvPr/>
        </p:nvPicPr>
        <p:blipFill>
          <a:blip r:embed="rId3"/>
          <a:stretch>
            <a:fillRect/>
          </a:stretch>
        </p:blipFill>
        <p:spPr>
          <a:xfrm>
            <a:off x="1456093" y="1965198"/>
            <a:ext cx="7938351" cy="3297918"/>
          </a:xfrm>
          <a:prstGeom prst="rect">
            <a:avLst/>
          </a:prstGeom>
        </p:spPr>
      </p:pic>
      <p:sp>
        <p:nvSpPr>
          <p:cNvPr id="5" name="Textfeld 4">
            <a:extLst>
              <a:ext uri="{FF2B5EF4-FFF2-40B4-BE49-F238E27FC236}">
                <a16:creationId xmlns:a16="http://schemas.microsoft.com/office/drawing/2014/main" id="{DF570AB1-D0E0-4983-A376-AABBD95AFDD4}"/>
              </a:ext>
            </a:extLst>
          </p:cNvPr>
          <p:cNvSpPr txBox="1"/>
          <p:nvPr/>
        </p:nvSpPr>
        <p:spPr>
          <a:xfrm>
            <a:off x="1541720" y="5603358"/>
            <a:ext cx="6241311" cy="495328"/>
          </a:xfrm>
          <a:prstGeom prst="rect">
            <a:avLst/>
          </a:prstGeom>
          <a:noFill/>
        </p:spPr>
        <p:txBody>
          <a:bodyPr wrap="square" rtlCol="0">
            <a:spAutoFit/>
          </a:bodyPr>
          <a:lstStyle/>
          <a:p>
            <a:pPr marL="376555" marR="1475740">
              <a:lnSpc>
                <a:spcPct val="97000"/>
              </a:lnSpc>
              <a:spcAft>
                <a:spcPts val="0"/>
              </a:spcAft>
            </a:pPr>
            <a:r>
              <a:rPr lang="de-DE" sz="900" b="1" dirty="0">
                <a:latin typeface="Calibri" panose="020F0502020204030204" pitchFamily="34" charset="0"/>
                <a:ea typeface="Calibri" panose="020F0502020204030204" pitchFamily="34" charset="0"/>
                <a:cs typeface="Calibri" panose="020F0502020204030204" pitchFamily="34" charset="0"/>
              </a:rPr>
              <a:t>a</a:t>
            </a:r>
            <a:r>
              <a:rPr lang="de-DE" sz="900" b="1" dirty="0">
                <a:effectLst/>
                <a:latin typeface="Calibri" panose="020F0502020204030204" pitchFamily="34" charset="0"/>
                <a:ea typeface="Calibri" panose="020F0502020204030204" pitchFamily="34" charset="0"/>
                <a:cs typeface="Calibri" panose="020F0502020204030204" pitchFamily="34" charset="0"/>
              </a:rPr>
              <a:t>us: Statistisches Handbuch für die Republik Österreich, XII. Jg., Wien 1931, 210, wiederabgedruckt in R. </a:t>
            </a:r>
            <a:r>
              <a:rPr lang="de-DE" sz="900" b="1" dirty="0" err="1">
                <a:effectLst/>
                <a:latin typeface="Calibri" panose="020F0502020204030204" pitchFamily="34" charset="0"/>
                <a:ea typeface="Calibri" panose="020F0502020204030204" pitchFamily="34" charset="0"/>
                <a:cs typeface="Calibri" panose="020F0502020204030204" pitchFamily="34" charset="0"/>
              </a:rPr>
              <a:t>Stiefbold</a:t>
            </a:r>
            <a:r>
              <a:rPr lang="de-DE" sz="900" b="1" dirty="0">
                <a:effectLst/>
                <a:latin typeface="Calibri" panose="020F0502020204030204" pitchFamily="34" charset="0"/>
                <a:ea typeface="Calibri" panose="020F0502020204030204" pitchFamily="34" charset="0"/>
                <a:cs typeface="Calibri" panose="020F0502020204030204" pitchFamily="34" charset="0"/>
              </a:rPr>
              <a:t> (o.J.), C 35. </a:t>
            </a:r>
            <a:r>
              <a:rPr lang="de-DE" sz="900" b="1" spc="-10" dirty="0">
                <a:effectLst/>
                <a:latin typeface="Calibri" panose="020F0502020204030204" pitchFamily="34" charset="0"/>
                <a:ea typeface="Calibri" panose="020F0502020204030204" pitchFamily="34" charset="0"/>
                <a:cs typeface="Calibri" panose="020F0502020204030204" pitchFamily="34" charset="0"/>
              </a:rPr>
              <a:t>Zitiert nach: Emmerich </a:t>
            </a:r>
            <a:r>
              <a:rPr lang="de-DE" sz="900" b="1" spc="-10" dirty="0" err="1">
                <a:effectLst/>
                <a:latin typeface="Calibri" panose="020F0502020204030204" pitchFamily="34" charset="0"/>
                <a:ea typeface="Calibri" panose="020F0502020204030204" pitchFamily="34" charset="0"/>
                <a:cs typeface="Calibri" panose="020F0502020204030204" pitchFamily="34" charset="0"/>
              </a:rPr>
              <a:t>Talos</a:t>
            </a:r>
            <a:r>
              <a:rPr lang="de-DE" sz="900" b="1" spc="-10" dirty="0">
                <a:effectLst/>
                <a:latin typeface="Calibri" panose="020F0502020204030204" pitchFamily="34" charset="0"/>
                <a:ea typeface="Calibri" panose="020F0502020204030204" pitchFamily="34" charset="0"/>
                <a:cs typeface="Calibri" panose="020F0502020204030204" pitchFamily="34" charset="0"/>
              </a:rPr>
              <a:t> </a:t>
            </a:r>
            <a:r>
              <a:rPr lang="de-DE" sz="900" b="1" spc="-10" dirty="0" err="1">
                <a:effectLst/>
                <a:latin typeface="Calibri" panose="020F0502020204030204" pitchFamily="34" charset="0"/>
                <a:ea typeface="Calibri" panose="020F0502020204030204" pitchFamily="34" charset="0"/>
                <a:cs typeface="Calibri" panose="020F0502020204030204" pitchFamily="34" charset="0"/>
              </a:rPr>
              <a:t>u.a</a:t>
            </a:r>
            <a:r>
              <a:rPr lang="de-DE" sz="900" b="1" spc="-10" dirty="0">
                <a:effectLst/>
                <a:latin typeface="Calibri" panose="020F0502020204030204" pitchFamily="34" charset="0"/>
                <a:ea typeface="Calibri" panose="020F0502020204030204" pitchFamily="34" charset="0"/>
                <a:cs typeface="Calibri" panose="020F0502020204030204" pitchFamily="34" charset="0"/>
              </a:rPr>
              <a:t> (</a:t>
            </a:r>
            <a:r>
              <a:rPr lang="de-DE" sz="900" b="1" spc="-10" dirty="0" err="1">
                <a:effectLst/>
                <a:latin typeface="Calibri" panose="020F0502020204030204" pitchFamily="34" charset="0"/>
                <a:ea typeface="Calibri" panose="020F0502020204030204" pitchFamily="34" charset="0"/>
                <a:cs typeface="Calibri" panose="020F0502020204030204" pitchFamily="34" charset="0"/>
              </a:rPr>
              <a:t>Hg</a:t>
            </a:r>
            <a:r>
              <a:rPr lang="de-DE" sz="900" b="1" spc="-10" dirty="0">
                <a:effectLst/>
                <a:latin typeface="Calibri" panose="020F0502020204030204" pitchFamily="34" charset="0"/>
                <a:ea typeface="Calibri" panose="020F0502020204030204" pitchFamily="34" charset="0"/>
                <a:cs typeface="Calibri" panose="020F0502020204030204" pitchFamily="34" charset="0"/>
              </a:rPr>
              <a:t>.),</a:t>
            </a:r>
            <a:r>
              <a:rPr lang="de-DE" sz="900" b="1" spc="-20" dirty="0">
                <a:effectLst/>
                <a:latin typeface="Calibri" panose="020F0502020204030204" pitchFamily="34" charset="0"/>
                <a:ea typeface="Calibri" panose="020F0502020204030204" pitchFamily="34" charset="0"/>
                <a:cs typeface="Calibri" panose="020F0502020204030204" pitchFamily="34" charset="0"/>
              </a:rPr>
              <a:t> </a:t>
            </a:r>
            <a:r>
              <a:rPr lang="de-DE" sz="900" b="1" spc="-10" dirty="0">
                <a:effectLst/>
                <a:latin typeface="Calibri" panose="020F0502020204030204" pitchFamily="34" charset="0"/>
                <a:ea typeface="Calibri" panose="020F0502020204030204" pitchFamily="34" charset="0"/>
                <a:cs typeface="Calibri" panose="020F0502020204030204" pitchFamily="34" charset="0"/>
              </a:rPr>
              <a:t>Handbuch des politischen Systems Österreichs.</a:t>
            </a:r>
            <a:r>
              <a:rPr lang="de-DE" sz="900" b="1" spc="-20" dirty="0">
                <a:effectLst/>
                <a:latin typeface="Calibri" panose="020F0502020204030204" pitchFamily="34" charset="0"/>
                <a:ea typeface="Calibri" panose="020F0502020204030204" pitchFamily="34" charset="0"/>
                <a:cs typeface="Calibri" panose="020F0502020204030204" pitchFamily="34" charset="0"/>
              </a:rPr>
              <a:t> </a:t>
            </a:r>
            <a:r>
              <a:rPr lang="de-DE" sz="900" b="1" spc="-10" dirty="0">
                <a:effectLst/>
                <a:latin typeface="Calibri" panose="020F0502020204030204" pitchFamily="34" charset="0"/>
                <a:ea typeface="Calibri" panose="020F0502020204030204" pitchFamily="34" charset="0"/>
                <a:cs typeface="Calibri" panose="020F0502020204030204" pitchFamily="34" charset="0"/>
              </a:rPr>
              <a:t>Erste Republik 1918–1933,</a:t>
            </a:r>
            <a:r>
              <a:rPr lang="de-DE" sz="900" b="1" spc="-20" dirty="0">
                <a:effectLst/>
                <a:latin typeface="Calibri" panose="020F0502020204030204" pitchFamily="34" charset="0"/>
                <a:ea typeface="Calibri" panose="020F0502020204030204" pitchFamily="34" charset="0"/>
                <a:cs typeface="Calibri" panose="020F0502020204030204" pitchFamily="34" charset="0"/>
              </a:rPr>
              <a:t> </a:t>
            </a:r>
            <a:r>
              <a:rPr lang="de-DE" sz="900" b="1" spc="-10" dirty="0">
                <a:effectLst/>
                <a:latin typeface="Calibri" panose="020F0502020204030204" pitchFamily="34" charset="0"/>
                <a:ea typeface="Calibri" panose="020F0502020204030204" pitchFamily="34" charset="0"/>
                <a:cs typeface="Calibri" panose="020F0502020204030204" pitchFamily="34" charset="0"/>
              </a:rPr>
              <a:t>Wien 1995.</a:t>
            </a:r>
            <a:endParaRPr lang="de-DE" sz="900" b="1"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58234675"/>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95E57A3D-8DEE-4C0E-9CB2-D3E42E53BFC7}"/>
              </a:ext>
            </a:extLst>
          </p:cNvPr>
          <p:cNvSpPr txBox="1"/>
          <p:nvPr/>
        </p:nvSpPr>
        <p:spPr>
          <a:xfrm>
            <a:off x="3504197" y="1167009"/>
            <a:ext cx="6093994" cy="4797852"/>
          </a:xfrm>
          <a:prstGeom prst="rect">
            <a:avLst/>
          </a:prstGeom>
          <a:noFill/>
        </p:spPr>
        <p:txBody>
          <a:bodyPr wrap="square">
            <a:spAutoFit/>
          </a:bodyPr>
          <a:lstStyle/>
          <a:p>
            <a:pPr marL="126365" marR="705485" indent="107950" algn="just">
              <a:lnSpc>
                <a:spcPct val="103000"/>
              </a:lnSpc>
              <a:spcAft>
                <a:spcPts val="0"/>
              </a:spcAft>
            </a:pPr>
            <a:r>
              <a:rPr lang="de-DE" sz="2400" b="1" dirty="0">
                <a:effectLst/>
                <a:ea typeface="Garamond" panose="02020404030301010803" pitchFamily="18" charset="0"/>
                <a:cs typeface="Garamond" panose="02020404030301010803" pitchFamily="18" charset="0"/>
              </a:rPr>
              <a:t>         ELITEN versus  VOLK</a:t>
            </a:r>
          </a:p>
          <a:p>
            <a:pPr marL="126365" marR="705485" indent="107950" algn="just">
              <a:lnSpc>
                <a:spcPct val="103000"/>
              </a:lnSpc>
              <a:spcAft>
                <a:spcPts val="0"/>
              </a:spcAft>
            </a:pPr>
            <a:endParaRPr lang="de-DE" dirty="0">
              <a:ea typeface="Garamond" panose="02020404030301010803" pitchFamily="18" charset="0"/>
              <a:cs typeface="Garamond" panose="02020404030301010803" pitchFamily="18" charset="0"/>
            </a:endParaRPr>
          </a:p>
          <a:p>
            <a:pPr marL="126365" marR="705485" indent="107950">
              <a:lnSpc>
                <a:spcPct val="103000"/>
              </a:lnSpc>
              <a:spcAft>
                <a:spcPts val="0"/>
              </a:spcAft>
            </a:pPr>
            <a:r>
              <a:rPr lang="de-DE" dirty="0">
                <a:ea typeface="Garamond" panose="02020404030301010803" pitchFamily="18" charset="0"/>
                <a:cs typeface="Garamond" panose="02020404030301010803" pitchFamily="18" charset="0"/>
              </a:rPr>
              <a:t>Zu den konstitutiven Merkmalen des </a:t>
            </a:r>
            <a:r>
              <a:rPr lang="de-DE" b="1" dirty="0">
                <a:ea typeface="Garamond" panose="02020404030301010803" pitchFamily="18" charset="0"/>
                <a:cs typeface="Garamond" panose="02020404030301010803" pitchFamily="18" charset="0"/>
              </a:rPr>
              <a:t>Po­pulismus </a:t>
            </a:r>
          </a:p>
          <a:p>
            <a:pPr marL="126365" marR="705485" indent="107950">
              <a:lnSpc>
                <a:spcPct val="103000"/>
              </a:lnSpc>
              <a:spcAft>
                <a:spcPts val="0"/>
              </a:spcAft>
            </a:pPr>
            <a:r>
              <a:rPr lang="de-DE" dirty="0">
                <a:ea typeface="Garamond" panose="02020404030301010803" pitchFamily="18" charset="0"/>
                <a:cs typeface="Garamond" panose="02020404030301010803" pitchFamily="18" charset="0"/>
              </a:rPr>
              <a:t>gehört </a:t>
            </a:r>
            <a:r>
              <a:rPr lang="de-DE" sz="1800" dirty="0">
                <a:effectLst/>
                <a:ea typeface="Garamond" panose="02020404030301010803" pitchFamily="18" charset="0"/>
                <a:cs typeface="Garamond" panose="02020404030301010803" pitchFamily="18" charset="0"/>
              </a:rPr>
              <a:t>die Moralisierung der Politik.</a:t>
            </a:r>
          </a:p>
          <a:p>
            <a:pPr marL="126365" marR="705485" indent="107950">
              <a:lnSpc>
                <a:spcPct val="103000"/>
              </a:lnSpc>
              <a:spcAft>
                <a:spcPts val="0"/>
              </a:spcAft>
            </a:pPr>
            <a:r>
              <a:rPr lang="de-DE" sz="1800" dirty="0">
                <a:effectLst/>
                <a:ea typeface="Garamond" panose="02020404030301010803" pitchFamily="18" charset="0"/>
                <a:cs typeface="Garamond" panose="02020404030301010803" pitchFamily="18" charset="0"/>
              </a:rPr>
              <a:t> </a:t>
            </a:r>
            <a:endParaRPr lang="de-DE" dirty="0">
              <a:ea typeface="Garamond" panose="02020404030301010803" pitchFamily="18" charset="0"/>
              <a:cs typeface="Garamond" panose="02020404030301010803" pitchFamily="18" charset="0"/>
            </a:endParaRPr>
          </a:p>
          <a:p>
            <a:pPr marL="126365" marR="705485" indent="107950">
              <a:lnSpc>
                <a:spcPct val="103000"/>
              </a:lnSpc>
              <a:spcAft>
                <a:spcPts val="0"/>
              </a:spcAft>
            </a:pPr>
            <a:r>
              <a:rPr lang="de-DE" sz="2000" b="1" dirty="0">
                <a:effectLst/>
                <a:ea typeface="Garamond" panose="02020404030301010803" pitchFamily="18" charset="0"/>
                <a:cs typeface="Garamond" panose="02020404030301010803" pitchFamily="18" charset="0"/>
              </a:rPr>
              <a:t>Eliten</a:t>
            </a:r>
            <a:r>
              <a:rPr lang="de-DE" sz="1800" dirty="0">
                <a:effectLst/>
                <a:ea typeface="Garamond" panose="02020404030301010803" pitchFamily="18" charset="0"/>
                <a:cs typeface="Garamond" panose="02020404030301010803" pitchFamily="18" charset="0"/>
              </a:rPr>
              <a:t> gelten als korrupt, doppelzüngig,  eigennützig, abgehoben und arrogant. </a:t>
            </a:r>
          </a:p>
          <a:p>
            <a:pPr marL="126365" marR="705485" indent="107950">
              <a:lnSpc>
                <a:spcPct val="103000"/>
              </a:lnSpc>
              <a:spcAft>
                <a:spcPts val="0"/>
              </a:spcAft>
            </a:pPr>
            <a:r>
              <a:rPr lang="de-DE" sz="1800" dirty="0">
                <a:effectLst/>
                <a:ea typeface="Garamond" panose="02020404030301010803" pitchFamily="18" charset="0"/>
                <a:cs typeface="Garamond" panose="02020404030301010803" pitchFamily="18" charset="0"/>
              </a:rPr>
              <a:t>Das </a:t>
            </a:r>
            <a:r>
              <a:rPr lang="de-DE" sz="2000" b="1" dirty="0">
                <a:effectLst/>
                <a:ea typeface="Garamond" panose="02020404030301010803" pitchFamily="18" charset="0"/>
                <a:cs typeface="Garamond" panose="02020404030301010803" pitchFamily="18" charset="0"/>
              </a:rPr>
              <a:t>Volk</a:t>
            </a:r>
            <a:r>
              <a:rPr lang="de-DE" sz="1800" dirty="0">
                <a:effectLst/>
                <a:ea typeface="Garamond" panose="02020404030301010803" pitchFamily="18" charset="0"/>
                <a:cs typeface="Garamond" panose="02020404030301010803" pitchFamily="18" charset="0"/>
              </a:rPr>
              <a:t> </a:t>
            </a:r>
            <a:r>
              <a:rPr lang="de-DE" dirty="0">
                <a:ea typeface="Garamond" panose="02020404030301010803" pitchFamily="18" charset="0"/>
                <a:cs typeface="Garamond" panose="02020404030301010803" pitchFamily="18" charset="0"/>
              </a:rPr>
              <a:t>d</a:t>
            </a:r>
            <a:r>
              <a:rPr lang="de-DE" sz="1800" dirty="0">
                <a:effectLst/>
                <a:ea typeface="Garamond" panose="02020404030301010803" pitchFamily="18" charset="0"/>
                <a:cs typeface="Garamond" panose="02020404030301010803" pitchFamily="18" charset="0"/>
              </a:rPr>
              <a:t>agegen wisse immer was recht und falsch  </a:t>
            </a:r>
            <a:r>
              <a:rPr lang="de-DE" dirty="0">
                <a:ea typeface="Garamond" panose="02020404030301010803" pitchFamily="18" charset="0"/>
                <a:cs typeface="Garamond" panose="02020404030301010803" pitchFamily="18" charset="0"/>
              </a:rPr>
              <a:t>i</a:t>
            </a:r>
            <a:r>
              <a:rPr lang="de-DE" sz="1800" dirty="0">
                <a:effectLst/>
                <a:ea typeface="Garamond" panose="02020404030301010803" pitchFamily="18" charset="0"/>
                <a:cs typeface="Garamond" panose="02020404030301010803" pitchFamily="18" charset="0"/>
              </a:rPr>
              <a:t>st</a:t>
            </a:r>
            <a:r>
              <a:rPr lang="de-DE" dirty="0">
                <a:ea typeface="Garamond" panose="02020404030301010803" pitchFamily="18" charset="0"/>
                <a:cs typeface="Garamond" panose="02020404030301010803" pitchFamily="18" charset="0"/>
              </a:rPr>
              <a:t> (Hoheit der Stammtische).</a:t>
            </a:r>
          </a:p>
          <a:p>
            <a:pPr marL="126365" marR="705485" indent="107950">
              <a:lnSpc>
                <a:spcPct val="103000"/>
              </a:lnSpc>
              <a:spcAft>
                <a:spcPts val="0"/>
              </a:spcAft>
            </a:pPr>
            <a:endParaRPr lang="de-DE" sz="1800" dirty="0">
              <a:effectLst/>
              <a:ea typeface="Garamond" panose="02020404030301010803" pitchFamily="18" charset="0"/>
              <a:cs typeface="Garamond" panose="02020404030301010803" pitchFamily="18" charset="0"/>
            </a:endParaRPr>
          </a:p>
          <a:p>
            <a:pPr marL="126365" marR="705485" indent="107950">
              <a:lnSpc>
                <a:spcPct val="103000"/>
              </a:lnSpc>
              <a:spcAft>
                <a:spcPts val="0"/>
              </a:spcAft>
            </a:pPr>
            <a:r>
              <a:rPr lang="de-DE" dirty="0">
                <a:ea typeface="Garamond" panose="02020404030301010803" pitchFamily="18" charset="0"/>
                <a:cs typeface="Garamond" panose="02020404030301010803" pitchFamily="18" charset="0"/>
              </a:rPr>
              <a:t>Der </a:t>
            </a:r>
            <a:r>
              <a:rPr lang="de-DE" sz="1800" dirty="0">
                <a:effectLst/>
                <a:ea typeface="Garamond" panose="02020404030301010803" pitchFamily="18" charset="0"/>
                <a:cs typeface="Garamond" panose="02020404030301010803" pitchFamily="18" charset="0"/>
              </a:rPr>
              <a:t>Vorsitzende</a:t>
            </a:r>
            <a:r>
              <a:rPr lang="de-DE" sz="1800" spc="-15" dirty="0">
                <a:effectLst/>
                <a:ea typeface="Garamond" panose="02020404030301010803" pitchFamily="18" charset="0"/>
                <a:cs typeface="Garamond" panose="02020404030301010803" pitchFamily="18" charset="0"/>
              </a:rPr>
              <a:t> </a:t>
            </a:r>
            <a:r>
              <a:rPr lang="de-DE" sz="1800" dirty="0">
                <a:effectLst/>
                <a:ea typeface="Garamond" panose="02020404030301010803" pitchFamily="18" charset="0"/>
                <a:cs typeface="Garamond" panose="02020404030301010803" pitchFamily="18" charset="0"/>
              </a:rPr>
              <a:t>der FPÖ Heinz-­Christian Strache  </a:t>
            </a:r>
          </a:p>
          <a:p>
            <a:pPr marL="126365" marR="705485" indent="107950">
              <a:lnSpc>
                <a:spcPct val="103000"/>
              </a:lnSpc>
              <a:spcAft>
                <a:spcPts val="0"/>
              </a:spcAft>
            </a:pPr>
            <a:r>
              <a:rPr lang="de-DE" dirty="0">
                <a:ea typeface="Garamond" panose="02020404030301010803" pitchFamily="18" charset="0"/>
                <a:cs typeface="Garamond" panose="02020404030301010803" pitchFamily="18" charset="0"/>
              </a:rPr>
              <a:t>behauptete </a:t>
            </a:r>
            <a:r>
              <a:rPr lang="de-DE" sz="1800" dirty="0">
                <a:effectLst/>
                <a:ea typeface="Garamond" panose="02020404030301010803" pitchFamily="18" charset="0"/>
                <a:cs typeface="Garamond" panose="02020404030301010803" pitchFamily="18" charset="0"/>
              </a:rPr>
              <a:t>2008 im österreichischen   Nationalrat: </a:t>
            </a:r>
            <a:r>
              <a:rPr lang="de-DE" dirty="0">
                <a:ea typeface="Garamond" panose="02020404030301010803" pitchFamily="18" charset="0"/>
                <a:cs typeface="Garamond" panose="02020404030301010803" pitchFamily="18" charset="0"/>
              </a:rPr>
              <a:t>   </a:t>
            </a:r>
            <a:r>
              <a:rPr lang="de-DE" sz="1800" i="1" dirty="0">
                <a:effectLst/>
                <a:ea typeface="Garamond" panose="02020404030301010803" pitchFamily="18" charset="0"/>
                <a:cs typeface="Garamond" panose="02020404030301010803" pitchFamily="18" charset="0"/>
              </a:rPr>
              <a:t>“Sie entmündigen</a:t>
            </a:r>
            <a:r>
              <a:rPr lang="de-DE" i="1" spc="200" dirty="0">
                <a:ea typeface="Garamond" panose="02020404030301010803" pitchFamily="18" charset="0"/>
                <a:cs typeface="Garamond" panose="02020404030301010803" pitchFamily="18" charset="0"/>
              </a:rPr>
              <a:t> </a:t>
            </a:r>
            <a:r>
              <a:rPr lang="de-DE" sz="1800" i="1" dirty="0">
                <a:effectLst/>
                <a:ea typeface="Garamond" panose="02020404030301010803" pitchFamily="18" charset="0"/>
                <a:cs typeface="Garamond" panose="02020404030301010803" pitchFamily="18" charset="0"/>
              </a:rPr>
              <a:t>die Österreicher und sind abgehoben und präpo­tent, …das</a:t>
            </a:r>
            <a:r>
              <a:rPr lang="de-DE" sz="1800" i="1" spc="-40" dirty="0">
                <a:effectLst/>
                <a:ea typeface="Garamond" panose="02020404030301010803" pitchFamily="18" charset="0"/>
                <a:cs typeface="Garamond" panose="02020404030301010803" pitchFamily="18" charset="0"/>
              </a:rPr>
              <a:t> </a:t>
            </a:r>
            <a:r>
              <a:rPr lang="de-DE" sz="1800" i="1" dirty="0">
                <a:effectLst/>
                <a:ea typeface="Garamond" panose="02020404030301010803" pitchFamily="18" charset="0"/>
                <a:cs typeface="Garamond" panose="02020404030301010803" pitchFamily="18" charset="0"/>
              </a:rPr>
              <a:t>Volk</a:t>
            </a:r>
            <a:r>
              <a:rPr lang="de-DE" sz="1800" i="1" spc="-40" dirty="0">
                <a:effectLst/>
                <a:ea typeface="Garamond" panose="02020404030301010803" pitchFamily="18" charset="0"/>
                <a:cs typeface="Garamond" panose="02020404030301010803" pitchFamily="18" charset="0"/>
              </a:rPr>
              <a:t> </a:t>
            </a:r>
            <a:r>
              <a:rPr lang="de-DE" sz="1800" i="1" dirty="0">
                <a:effectLst/>
                <a:ea typeface="Garamond" panose="02020404030301010803" pitchFamily="18" charset="0"/>
                <a:cs typeface="Garamond" panose="02020404030301010803" pitchFamily="18" charset="0"/>
              </a:rPr>
              <a:t>hat</a:t>
            </a:r>
            <a:r>
              <a:rPr lang="de-DE" sz="1800" i="1" spc="-40" dirty="0">
                <a:effectLst/>
                <a:ea typeface="Garamond" panose="02020404030301010803" pitchFamily="18" charset="0"/>
                <a:cs typeface="Garamond" panose="02020404030301010803" pitchFamily="18" charset="0"/>
              </a:rPr>
              <a:t> </a:t>
            </a:r>
            <a:r>
              <a:rPr lang="de-DE" sz="1800" i="1" dirty="0">
                <a:effectLst/>
                <a:ea typeface="Garamond" panose="02020404030301010803" pitchFamily="18" charset="0"/>
                <a:cs typeface="Garamond" panose="02020404030301010803" pitchFamily="18" charset="0"/>
              </a:rPr>
              <a:t>aber</a:t>
            </a:r>
            <a:r>
              <a:rPr lang="de-DE" sz="1800" i="1" spc="-40" dirty="0">
                <a:effectLst/>
                <a:ea typeface="Garamond" panose="02020404030301010803" pitchFamily="18" charset="0"/>
                <a:cs typeface="Garamond" panose="02020404030301010803" pitchFamily="18" charset="0"/>
              </a:rPr>
              <a:t> </a:t>
            </a:r>
            <a:r>
              <a:rPr lang="de-DE" sz="1800" i="1" dirty="0">
                <a:effectLst/>
                <a:ea typeface="Garamond" panose="02020404030301010803" pitchFamily="18" charset="0"/>
                <a:cs typeface="Garamond" panose="02020404030301010803" pitchFamily="18" charset="0"/>
              </a:rPr>
              <a:t>ein</a:t>
            </a:r>
            <a:r>
              <a:rPr lang="de-DE" sz="1800" i="1" spc="-40" dirty="0">
                <a:effectLst/>
                <a:ea typeface="Garamond" panose="02020404030301010803" pitchFamily="18" charset="0"/>
                <a:cs typeface="Garamond" panose="02020404030301010803" pitchFamily="18" charset="0"/>
              </a:rPr>
              <a:t> </a:t>
            </a:r>
            <a:r>
              <a:rPr lang="de-DE" sz="1800" i="1" dirty="0">
                <a:effectLst/>
                <a:ea typeface="Garamond" panose="02020404030301010803" pitchFamily="18" charset="0"/>
                <a:cs typeface="Garamond" panose="02020404030301010803" pitchFamily="18" charset="0"/>
              </a:rPr>
              <a:t>gutes</a:t>
            </a:r>
            <a:r>
              <a:rPr lang="de-DE" sz="1800" i="1" spc="-40" dirty="0">
                <a:effectLst/>
                <a:ea typeface="Garamond" panose="02020404030301010803" pitchFamily="18" charset="0"/>
                <a:cs typeface="Garamond" panose="02020404030301010803" pitchFamily="18" charset="0"/>
              </a:rPr>
              <a:t> </a:t>
            </a:r>
            <a:r>
              <a:rPr lang="de-DE" sz="1800" i="1" dirty="0">
                <a:effectLst/>
                <a:ea typeface="Garamond" panose="02020404030301010803" pitchFamily="18" charset="0"/>
                <a:cs typeface="Garamond" panose="02020404030301010803" pitchFamily="18" charset="0"/>
              </a:rPr>
              <a:t>Gespür für Recht und Unrecht</a:t>
            </a:r>
            <a:r>
              <a:rPr lang="de-DE" sz="1800" i="1" spc="-5" dirty="0">
                <a:effectLst/>
                <a:ea typeface="Garamond" panose="02020404030301010803" pitchFamily="18" charset="0"/>
                <a:cs typeface="Garamond" panose="02020404030301010803" pitchFamily="18" charset="0"/>
              </a:rPr>
              <a:t>!</a:t>
            </a:r>
            <a:r>
              <a:rPr lang="de-DE" sz="1800" i="1" spc="-15" dirty="0">
                <a:effectLst/>
                <a:ea typeface="Garamond" panose="02020404030301010803" pitchFamily="18" charset="0"/>
                <a:cs typeface="Garamond" panose="02020404030301010803" pitchFamily="18" charset="0"/>
              </a:rPr>
              <a:t>“</a:t>
            </a:r>
            <a:endParaRPr lang="de-DE" sz="1800" i="1" dirty="0">
              <a:effectLst/>
              <a:ea typeface="Garamond" panose="02020404030301010803" pitchFamily="18" charset="0"/>
              <a:cs typeface="Garamond" panose="02020404030301010803" pitchFamily="18" charset="0"/>
            </a:endParaRPr>
          </a:p>
        </p:txBody>
      </p:sp>
      <p:pic>
        <p:nvPicPr>
          <p:cNvPr id="6" name="Grafik 5" descr="Ein Bild, das Text, Schrift, Kreis, Logo enthält.&#10;&#10;Automatisch generierte Beschreibung">
            <a:extLst>
              <a:ext uri="{FF2B5EF4-FFF2-40B4-BE49-F238E27FC236}">
                <a16:creationId xmlns:a16="http://schemas.microsoft.com/office/drawing/2014/main" id="{3182504C-27AB-415F-A87C-A4816725C0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1316" y="333046"/>
            <a:ext cx="2281410" cy="2281410"/>
          </a:xfrm>
          <a:prstGeom prst="rect">
            <a:avLst/>
          </a:prstGeom>
        </p:spPr>
      </p:pic>
    </p:spTree>
    <p:extLst>
      <p:ext uri="{BB962C8B-B14F-4D97-AF65-F5344CB8AC3E}">
        <p14:creationId xmlns:p14="http://schemas.microsoft.com/office/powerpoint/2010/main" val="2310319840"/>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95E57A3D-8DEE-4C0E-9CB2-D3E42E53BFC7}"/>
              </a:ext>
            </a:extLst>
          </p:cNvPr>
          <p:cNvSpPr txBox="1"/>
          <p:nvPr/>
        </p:nvSpPr>
        <p:spPr>
          <a:xfrm>
            <a:off x="3504197" y="1167009"/>
            <a:ext cx="6093994" cy="741870"/>
          </a:xfrm>
          <a:prstGeom prst="rect">
            <a:avLst/>
          </a:prstGeom>
          <a:noFill/>
        </p:spPr>
        <p:txBody>
          <a:bodyPr wrap="square">
            <a:spAutoFit/>
          </a:bodyPr>
          <a:lstStyle/>
          <a:p>
            <a:pPr marL="126365" marR="705485" indent="107950" algn="just">
              <a:lnSpc>
                <a:spcPct val="103000"/>
              </a:lnSpc>
              <a:spcAft>
                <a:spcPts val="0"/>
              </a:spcAft>
            </a:pPr>
            <a:r>
              <a:rPr lang="de-DE" sz="2400" b="1" dirty="0">
                <a:effectLst/>
                <a:ea typeface="Garamond" panose="02020404030301010803" pitchFamily="18" charset="0"/>
                <a:cs typeface="Garamond" panose="02020404030301010803" pitchFamily="18" charset="0"/>
              </a:rPr>
              <a:t>         ELITEN versus  VOLK</a:t>
            </a:r>
          </a:p>
          <a:p>
            <a:pPr marL="126365" marR="705485" indent="107950" algn="just">
              <a:lnSpc>
                <a:spcPct val="103000"/>
              </a:lnSpc>
              <a:spcAft>
                <a:spcPts val="0"/>
              </a:spcAft>
            </a:pPr>
            <a:endParaRPr lang="de-DE" dirty="0">
              <a:ea typeface="Garamond" panose="02020404030301010803" pitchFamily="18" charset="0"/>
              <a:cs typeface="Garamond" panose="02020404030301010803" pitchFamily="18" charset="0"/>
            </a:endParaRPr>
          </a:p>
        </p:txBody>
      </p:sp>
      <p:pic>
        <p:nvPicPr>
          <p:cNvPr id="6" name="Grafik 5" descr="Ein Bild, das Text, Schrift, Kreis, Logo enthält.&#10;&#10;Automatisch generierte Beschreibung">
            <a:extLst>
              <a:ext uri="{FF2B5EF4-FFF2-40B4-BE49-F238E27FC236}">
                <a16:creationId xmlns:a16="http://schemas.microsoft.com/office/drawing/2014/main" id="{3182504C-27AB-415F-A87C-A4816725C0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1316" y="333046"/>
            <a:ext cx="2281410" cy="2281410"/>
          </a:xfrm>
          <a:prstGeom prst="rect">
            <a:avLst/>
          </a:prstGeom>
        </p:spPr>
      </p:pic>
      <p:graphicFrame>
        <p:nvGraphicFramePr>
          <p:cNvPr id="4" name="Diagramm 3">
            <a:extLst>
              <a:ext uri="{FF2B5EF4-FFF2-40B4-BE49-F238E27FC236}">
                <a16:creationId xmlns:a16="http://schemas.microsoft.com/office/drawing/2014/main" id="{0664167F-EBFC-4455-8539-2DD27830469C}"/>
              </a:ext>
            </a:extLst>
          </p:cNvPr>
          <p:cNvGraphicFramePr/>
          <p:nvPr/>
        </p:nvGraphicFramePr>
        <p:xfrm>
          <a:off x="2922336" y="1908879"/>
          <a:ext cx="7220285" cy="33751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29827552"/>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95E57A3D-8DEE-4C0E-9CB2-D3E42E53BFC7}"/>
              </a:ext>
            </a:extLst>
          </p:cNvPr>
          <p:cNvSpPr txBox="1"/>
          <p:nvPr/>
        </p:nvSpPr>
        <p:spPr>
          <a:xfrm>
            <a:off x="3949365" y="866219"/>
            <a:ext cx="5519488" cy="7005829"/>
          </a:xfrm>
          <a:prstGeom prst="rect">
            <a:avLst/>
          </a:prstGeom>
          <a:noFill/>
        </p:spPr>
        <p:txBody>
          <a:bodyPr wrap="square">
            <a:spAutoFit/>
          </a:bodyPr>
          <a:lstStyle/>
          <a:p>
            <a:pPr marL="126365" marR="705485" indent="107950" algn="just">
              <a:lnSpc>
                <a:spcPct val="103000"/>
              </a:lnSpc>
              <a:spcAft>
                <a:spcPts val="0"/>
              </a:spcAft>
            </a:pPr>
            <a:r>
              <a:rPr lang="de-DE" sz="2400" b="1" dirty="0">
                <a:effectLst/>
                <a:ea typeface="Garamond" panose="02020404030301010803" pitchFamily="18" charset="0"/>
                <a:cs typeface="Garamond" panose="02020404030301010803" pitchFamily="18" charset="0"/>
              </a:rPr>
              <a:t>Der charismatische LEADER</a:t>
            </a:r>
          </a:p>
          <a:p>
            <a:pPr marL="126365" marR="705485" indent="107950" algn="just">
              <a:lnSpc>
                <a:spcPct val="103000"/>
              </a:lnSpc>
              <a:spcAft>
                <a:spcPts val="0"/>
              </a:spcAft>
            </a:pPr>
            <a:endParaRPr lang="de-DE" sz="2400" b="1" dirty="0">
              <a:effectLst/>
              <a:ea typeface="Garamond" panose="02020404030301010803" pitchFamily="18" charset="0"/>
              <a:cs typeface="Garamond" panose="02020404030301010803" pitchFamily="18" charset="0"/>
            </a:endParaRPr>
          </a:p>
          <a:p>
            <a:r>
              <a:rPr lang="de-DE" sz="1800" dirty="0">
                <a:effectLst/>
                <a:ea typeface="Garamond" panose="02020404030301010803" pitchFamily="18" charset="0"/>
                <a:cs typeface="Garamond" panose="02020404030301010803" pitchFamily="18" charset="0"/>
              </a:rPr>
              <a:t>Populistische Politiker und Politikerinnen </a:t>
            </a:r>
          </a:p>
          <a:p>
            <a:r>
              <a:rPr lang="de-DE" dirty="0">
                <a:ea typeface="Garamond" panose="02020404030301010803" pitchFamily="18" charset="0"/>
                <a:cs typeface="Garamond" panose="02020404030301010803" pitchFamily="18" charset="0"/>
              </a:rPr>
              <a:t>berufen sich stets </a:t>
            </a:r>
            <a:r>
              <a:rPr lang="de-DE" sz="1800" dirty="0">
                <a:effectLst/>
                <a:ea typeface="Garamond" panose="02020404030301010803" pitchFamily="18" charset="0"/>
                <a:cs typeface="Garamond" panose="02020404030301010803" pitchFamily="18" charset="0"/>
              </a:rPr>
              <a:t>auf das Volk. </a:t>
            </a:r>
          </a:p>
          <a:p>
            <a:endParaRPr lang="de-DE" sz="1800" dirty="0">
              <a:effectLst/>
              <a:ea typeface="Garamond" panose="02020404030301010803" pitchFamily="18" charset="0"/>
              <a:cs typeface="Garamond" panose="02020404030301010803" pitchFamily="18" charset="0"/>
            </a:endParaRPr>
          </a:p>
          <a:p>
            <a:r>
              <a:rPr lang="de-DE" dirty="0">
                <a:ea typeface="Garamond" panose="02020404030301010803" pitchFamily="18" charset="0"/>
                <a:cs typeface="Garamond" panose="02020404030301010803" pitchFamily="18" charset="0"/>
              </a:rPr>
              <a:t>D</a:t>
            </a:r>
            <a:r>
              <a:rPr lang="de-DE" sz="1800" dirty="0">
                <a:effectLst/>
                <a:ea typeface="Garamond" panose="02020404030301010803" pitchFamily="18" charset="0"/>
                <a:cs typeface="Garamond" panose="02020404030301010803" pitchFamily="18" charset="0"/>
              </a:rPr>
              <a:t>ie Idee einer Regierung </a:t>
            </a:r>
            <a:r>
              <a:rPr lang="de-DE" sz="1800" i="1" dirty="0">
                <a:effectLst/>
                <a:ea typeface="Garamond" panose="02020404030301010803" pitchFamily="18" charset="0"/>
                <a:cs typeface="Garamond" panose="02020404030301010803" pitchFamily="18" charset="0"/>
              </a:rPr>
              <a:t>durch </a:t>
            </a:r>
            <a:r>
              <a:rPr lang="de-DE" sz="1800" dirty="0">
                <a:effectLst/>
                <a:ea typeface="Garamond" panose="02020404030301010803" pitchFamily="18" charset="0"/>
                <a:cs typeface="Garamond" panose="02020404030301010803" pitchFamily="18" charset="0"/>
              </a:rPr>
              <a:t>das Volk wird  auf die Figur eines charismatischen </a:t>
            </a:r>
            <a:r>
              <a:rPr lang="de-DE" sz="1800" b="1" i="1" dirty="0">
                <a:effectLst/>
                <a:ea typeface="Garamond" panose="02020404030301010803" pitchFamily="18" charset="0"/>
                <a:cs typeface="Garamond" panose="02020404030301010803" pitchFamily="18" charset="0"/>
              </a:rPr>
              <a:t>Leader</a:t>
            </a:r>
            <a:r>
              <a:rPr lang="de-DE" sz="1800" i="1" dirty="0">
                <a:effectLst/>
                <a:ea typeface="Garamond" panose="02020404030301010803" pitchFamily="18" charset="0"/>
                <a:cs typeface="Garamond" panose="02020404030301010803" pitchFamily="18" charset="0"/>
              </a:rPr>
              <a:t>s</a:t>
            </a:r>
            <a:r>
              <a:rPr lang="de-DE" sz="1800" i="1" spc="-45" dirty="0">
                <a:effectLst/>
                <a:ea typeface="Garamond" panose="02020404030301010803" pitchFamily="18" charset="0"/>
                <a:cs typeface="Garamond" panose="02020404030301010803" pitchFamily="18" charset="0"/>
              </a:rPr>
              <a:t> </a:t>
            </a:r>
            <a:r>
              <a:rPr lang="de-DE" sz="1800" dirty="0">
                <a:effectLst/>
                <a:ea typeface="Garamond" panose="02020404030301010803" pitchFamily="18" charset="0"/>
                <a:cs typeface="Garamond" panose="02020404030301010803" pitchFamily="18" charset="0"/>
              </a:rPr>
              <a:t>verengt.</a:t>
            </a:r>
          </a:p>
          <a:p>
            <a:r>
              <a:rPr lang="de-DE" spc="-45" dirty="0">
                <a:ea typeface="Garamond" panose="02020404030301010803" pitchFamily="18" charset="0"/>
                <a:cs typeface="Garamond" panose="02020404030301010803" pitchFamily="18" charset="0"/>
              </a:rPr>
              <a:t>Er bringt </a:t>
            </a:r>
            <a:r>
              <a:rPr lang="de-DE" sz="1800" dirty="0">
                <a:effectLst/>
                <a:ea typeface="Garamond" panose="02020404030301010803" pitchFamily="18" charset="0"/>
                <a:cs typeface="Garamond" panose="02020404030301010803" pitchFamily="18" charset="0"/>
              </a:rPr>
              <a:t>den Gemeinwillen zum Ausdruck repräsentiert  das Volk. </a:t>
            </a:r>
          </a:p>
          <a:p>
            <a:endParaRPr lang="de-DE" sz="1800" dirty="0">
              <a:effectLst/>
              <a:ea typeface="Garamond" panose="02020404030301010803" pitchFamily="18" charset="0"/>
              <a:cs typeface="Garamond" panose="02020404030301010803" pitchFamily="18" charset="0"/>
            </a:endParaRPr>
          </a:p>
          <a:p>
            <a:r>
              <a:rPr lang="de-DE" sz="1800" dirty="0">
                <a:effectLst/>
                <a:ea typeface="Garamond" panose="02020404030301010803" pitchFamily="18" charset="0"/>
                <a:cs typeface="Garamond" panose="02020404030301010803" pitchFamily="18" charset="0"/>
              </a:rPr>
              <a:t>Das Volk soll </a:t>
            </a:r>
            <a:r>
              <a:rPr lang="de-DE" dirty="0">
                <a:ea typeface="Garamond" panose="02020404030301010803" pitchFamily="18" charset="0"/>
                <a:cs typeface="Garamond" panose="02020404030301010803" pitchFamily="18" charset="0"/>
              </a:rPr>
              <a:t>auf den </a:t>
            </a:r>
            <a:r>
              <a:rPr lang="de-DE" sz="1800" b="1" i="1" dirty="0">
                <a:effectLst/>
                <a:ea typeface="Garamond" panose="02020404030301010803" pitchFamily="18" charset="0"/>
                <a:cs typeface="Garamond" panose="02020404030301010803" pitchFamily="18" charset="0"/>
              </a:rPr>
              <a:t>Leader </a:t>
            </a:r>
            <a:r>
              <a:rPr lang="de-DE" sz="1800" dirty="0">
                <a:effectLst/>
                <a:ea typeface="Garamond" panose="02020404030301010803" pitchFamily="18" charset="0"/>
                <a:cs typeface="Garamond" panose="02020404030301010803" pitchFamily="18" charset="0"/>
              </a:rPr>
              <a:t>und seine Führungsfunktion vertrauen. </a:t>
            </a:r>
          </a:p>
          <a:p>
            <a:endParaRPr lang="de-DE" sz="1800" dirty="0">
              <a:effectLst/>
              <a:ea typeface="Garamond" panose="02020404030301010803" pitchFamily="18" charset="0"/>
              <a:cs typeface="Garamond" panose="02020404030301010803" pitchFamily="18" charset="0"/>
            </a:endParaRPr>
          </a:p>
          <a:p>
            <a:r>
              <a:rPr lang="de-DE" sz="1800" dirty="0">
                <a:effectLst/>
                <a:ea typeface="Garamond" panose="02020404030301010803" pitchFamily="18" charset="0"/>
                <a:cs typeface="Garamond" panose="02020404030301010803" pitchFamily="18" charset="0"/>
              </a:rPr>
              <a:t>Po­litik </a:t>
            </a:r>
            <a:r>
              <a:rPr lang="de-DE" dirty="0">
                <a:ea typeface="Garamond" panose="02020404030301010803" pitchFamily="18" charset="0"/>
                <a:cs typeface="Garamond" panose="02020404030301010803" pitchFamily="18" charset="0"/>
              </a:rPr>
              <a:t>wird personalisiert und </a:t>
            </a:r>
            <a:r>
              <a:rPr lang="de-DE" sz="1800" dirty="0">
                <a:effectLst/>
                <a:ea typeface="Garamond" panose="02020404030301010803" pitchFamily="18" charset="0"/>
                <a:cs typeface="Garamond" panose="02020404030301010803" pitchFamily="18" charset="0"/>
              </a:rPr>
              <a:t>beruht nur mehr auf der emotionalen Beziehung zwi­schen Volk und </a:t>
            </a:r>
            <a:r>
              <a:rPr lang="de-DE" sz="1800" i="1" dirty="0">
                <a:effectLst/>
                <a:ea typeface="Garamond" panose="02020404030301010803" pitchFamily="18" charset="0"/>
                <a:cs typeface="Garamond" panose="02020404030301010803" pitchFamily="18" charset="0"/>
              </a:rPr>
              <a:t>Leader</a:t>
            </a:r>
            <a:r>
              <a:rPr lang="de-DE" sz="1800" dirty="0">
                <a:effectLst/>
                <a:ea typeface="Garamond" panose="02020404030301010803" pitchFamily="18" charset="0"/>
                <a:cs typeface="Garamond" panose="02020404030301010803" pitchFamily="18" charset="0"/>
              </a:rPr>
              <a:t>. </a:t>
            </a:r>
            <a:endParaRPr lang="de-DE" sz="2400" b="1" dirty="0">
              <a:ea typeface="Garamond" panose="02020404030301010803" pitchFamily="18" charset="0"/>
              <a:cs typeface="Garamond" panose="02020404030301010803" pitchFamily="18" charset="0"/>
            </a:endParaRPr>
          </a:p>
          <a:p>
            <a:pPr marL="126365" marR="705485" indent="107950" algn="just">
              <a:lnSpc>
                <a:spcPct val="103000"/>
              </a:lnSpc>
              <a:spcAft>
                <a:spcPts val="0"/>
              </a:spcAft>
            </a:pPr>
            <a:endParaRPr lang="de-DE" sz="2400" b="1" dirty="0">
              <a:ea typeface="Garamond" panose="02020404030301010803" pitchFamily="18" charset="0"/>
              <a:cs typeface="Garamond" panose="02020404030301010803" pitchFamily="18" charset="0"/>
            </a:endParaRPr>
          </a:p>
          <a:p>
            <a:pPr marL="126365" marR="705485" indent="107950" algn="just">
              <a:lnSpc>
                <a:spcPct val="103000"/>
              </a:lnSpc>
              <a:spcAft>
                <a:spcPts val="0"/>
              </a:spcAft>
            </a:pPr>
            <a:endParaRPr lang="de-DE" sz="2400" b="1" dirty="0">
              <a:ea typeface="Garamond" panose="02020404030301010803" pitchFamily="18" charset="0"/>
              <a:cs typeface="Garamond" panose="02020404030301010803" pitchFamily="18" charset="0"/>
            </a:endParaRPr>
          </a:p>
          <a:p>
            <a:pPr marL="126365" marR="705485" indent="107950" algn="just">
              <a:lnSpc>
                <a:spcPct val="103000"/>
              </a:lnSpc>
              <a:spcAft>
                <a:spcPts val="0"/>
              </a:spcAft>
            </a:pPr>
            <a:endParaRPr lang="de-DE" sz="2400" b="1" dirty="0">
              <a:ea typeface="Garamond" panose="02020404030301010803" pitchFamily="18" charset="0"/>
              <a:cs typeface="Garamond" panose="02020404030301010803" pitchFamily="18" charset="0"/>
            </a:endParaRPr>
          </a:p>
          <a:p>
            <a:pPr marL="126365" marR="705485" indent="107950" algn="just">
              <a:lnSpc>
                <a:spcPct val="103000"/>
              </a:lnSpc>
              <a:spcAft>
                <a:spcPts val="0"/>
              </a:spcAft>
            </a:pPr>
            <a:endParaRPr lang="de-DE" sz="2400" b="1" dirty="0">
              <a:ea typeface="Garamond" panose="02020404030301010803" pitchFamily="18" charset="0"/>
              <a:cs typeface="Garamond" panose="02020404030301010803" pitchFamily="18" charset="0"/>
            </a:endParaRPr>
          </a:p>
          <a:p>
            <a:pPr marL="126365" marR="705485" indent="107950" algn="just">
              <a:lnSpc>
                <a:spcPct val="103000"/>
              </a:lnSpc>
              <a:spcAft>
                <a:spcPts val="0"/>
              </a:spcAft>
            </a:pPr>
            <a:endParaRPr lang="de-DE" sz="2400" b="1" dirty="0">
              <a:ea typeface="Garamond" panose="02020404030301010803" pitchFamily="18" charset="0"/>
              <a:cs typeface="Garamond" panose="02020404030301010803" pitchFamily="18" charset="0"/>
            </a:endParaRPr>
          </a:p>
          <a:p>
            <a:pPr marL="126365" marR="705485" indent="107950" algn="just">
              <a:lnSpc>
                <a:spcPct val="103000"/>
              </a:lnSpc>
              <a:spcAft>
                <a:spcPts val="0"/>
              </a:spcAft>
            </a:pPr>
            <a:endParaRPr lang="de-DE" sz="2400" b="1" dirty="0">
              <a:ea typeface="Garamond" panose="02020404030301010803" pitchFamily="18" charset="0"/>
              <a:cs typeface="Garamond" panose="02020404030301010803" pitchFamily="18" charset="0"/>
            </a:endParaRPr>
          </a:p>
          <a:p>
            <a:pPr marL="126365" marR="705485" indent="107950" algn="just">
              <a:lnSpc>
                <a:spcPct val="103000"/>
              </a:lnSpc>
              <a:spcAft>
                <a:spcPts val="0"/>
              </a:spcAft>
            </a:pPr>
            <a:endParaRPr lang="de-DE" dirty="0">
              <a:ea typeface="Garamond" panose="02020404030301010803" pitchFamily="18" charset="0"/>
              <a:cs typeface="Garamond" panose="02020404030301010803" pitchFamily="18" charset="0"/>
            </a:endParaRPr>
          </a:p>
        </p:txBody>
      </p:sp>
      <p:pic>
        <p:nvPicPr>
          <p:cNvPr id="6" name="Grafik 5" descr="Ein Bild, das Text, Schrift, Kreis, Logo enthält.&#10;&#10;Automatisch generierte Beschreibung">
            <a:extLst>
              <a:ext uri="{FF2B5EF4-FFF2-40B4-BE49-F238E27FC236}">
                <a16:creationId xmlns:a16="http://schemas.microsoft.com/office/drawing/2014/main" id="{3182504C-27AB-415F-A87C-A4816725C0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1316" y="333046"/>
            <a:ext cx="2281410" cy="2281410"/>
          </a:xfrm>
          <a:prstGeom prst="rect">
            <a:avLst/>
          </a:prstGeom>
        </p:spPr>
      </p:pic>
    </p:spTree>
    <p:extLst>
      <p:ext uri="{BB962C8B-B14F-4D97-AF65-F5344CB8AC3E}">
        <p14:creationId xmlns:p14="http://schemas.microsoft.com/office/powerpoint/2010/main" val="1306200135"/>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CD264D4B-BCC6-462C-9E6A-D203777C96F3}"/>
              </a:ext>
            </a:extLst>
          </p:cNvPr>
          <p:cNvSpPr txBox="1"/>
          <p:nvPr/>
        </p:nvSpPr>
        <p:spPr>
          <a:xfrm>
            <a:off x="2213889" y="1051795"/>
            <a:ext cx="7056784" cy="1477328"/>
          </a:xfrm>
          <a:prstGeom prst="rect">
            <a:avLst/>
          </a:prstGeom>
          <a:noFill/>
        </p:spPr>
        <p:txBody>
          <a:bodyPr wrap="square" rtlCol="0">
            <a:spAutoFit/>
          </a:bodyPr>
          <a:lstStyle/>
          <a:p>
            <a:endParaRPr lang="de-DE" dirty="0"/>
          </a:p>
          <a:p>
            <a:endParaRPr lang="de-DE" dirty="0"/>
          </a:p>
          <a:p>
            <a:pPr marL="285750" indent="-285750">
              <a:buFont typeface="Arial" panose="020B0604020202020204" pitchFamily="34" charset="0"/>
              <a:buChar char="•"/>
            </a:pPr>
            <a:endParaRPr lang="de-DE" dirty="0"/>
          </a:p>
          <a:p>
            <a:endParaRPr lang="de-DE" dirty="0"/>
          </a:p>
          <a:p>
            <a:endParaRPr lang="de-AT" dirty="0"/>
          </a:p>
        </p:txBody>
      </p:sp>
      <p:pic>
        <p:nvPicPr>
          <p:cNvPr id="10" name="Grafik 9" descr="Ein Bild, das Schwarz, Dunkelheit enthält.&#10;&#10;Automatisch generierte Beschreibung">
            <a:extLst>
              <a:ext uri="{FF2B5EF4-FFF2-40B4-BE49-F238E27FC236}">
                <a16:creationId xmlns:a16="http://schemas.microsoft.com/office/drawing/2014/main" id="{595C6D2B-84C3-43E4-B24E-B9DCF8F79F89}"/>
              </a:ext>
            </a:extLst>
          </p:cNvPr>
          <p:cNvPicPr>
            <a:picLocks noChangeAspect="1"/>
          </p:cNvPicPr>
          <p:nvPr/>
        </p:nvPicPr>
        <p:blipFill>
          <a:blip r:embed="rId2"/>
          <a:stretch>
            <a:fillRect/>
          </a:stretch>
        </p:blipFill>
        <p:spPr>
          <a:xfrm>
            <a:off x="3649882" y="2398905"/>
            <a:ext cx="5541744" cy="1731414"/>
          </a:xfrm>
          <a:prstGeom prst="rect">
            <a:avLst/>
          </a:prstGeom>
        </p:spPr>
      </p:pic>
      <p:pic>
        <p:nvPicPr>
          <p:cNvPr id="3" name="Grafik 2" descr="Ein Bild, das Wand, Person, Mann, drinnen enthält.&#10;&#10;Automatisch generierte Beschreibung">
            <a:extLst>
              <a:ext uri="{FF2B5EF4-FFF2-40B4-BE49-F238E27FC236}">
                <a16:creationId xmlns:a16="http://schemas.microsoft.com/office/drawing/2014/main" id="{CFC16B65-E0A6-4CD3-AE8E-242C34A3B1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930" y="2682448"/>
            <a:ext cx="1414585" cy="1857097"/>
          </a:xfrm>
          <a:prstGeom prst="rect">
            <a:avLst/>
          </a:prstGeom>
        </p:spPr>
      </p:pic>
      <p:sp>
        <p:nvSpPr>
          <p:cNvPr id="6" name="Textfeld 5"/>
          <p:cNvSpPr txBox="1"/>
          <p:nvPr/>
        </p:nvSpPr>
        <p:spPr>
          <a:xfrm>
            <a:off x="9351588" y="1045331"/>
            <a:ext cx="2520638" cy="1107996"/>
          </a:xfrm>
          <a:prstGeom prst="rect">
            <a:avLst/>
          </a:prstGeom>
          <a:noFill/>
        </p:spPr>
        <p:txBody>
          <a:bodyPr wrap="square" rtlCol="0">
            <a:spAutoFit/>
          </a:bodyPr>
          <a:lstStyle/>
          <a:p>
            <a:r>
              <a:rPr lang="de-DE" sz="2000" b="1" dirty="0">
                <a:latin typeface="Trebuchet MS" panose="020B0603020202020204" pitchFamily="34" charset="0"/>
              </a:rPr>
              <a:t>                                       </a:t>
            </a:r>
            <a:r>
              <a:rPr lang="de-DE" sz="1400" b="1" dirty="0"/>
              <a:t>Definition von HERRSCHAFT </a:t>
            </a:r>
            <a:endParaRPr lang="de-DE" sz="1200" dirty="0"/>
          </a:p>
          <a:p>
            <a:endParaRPr lang="de-DE" dirty="0">
              <a:latin typeface="Trebuchet MS" panose="020B0603020202020204" pitchFamily="34" charset="0"/>
            </a:endParaRPr>
          </a:p>
        </p:txBody>
      </p:sp>
      <p:sp>
        <p:nvSpPr>
          <p:cNvPr id="2" name="Textfeld 1">
            <a:extLst>
              <a:ext uri="{FF2B5EF4-FFF2-40B4-BE49-F238E27FC236}">
                <a16:creationId xmlns:a16="http://schemas.microsoft.com/office/drawing/2014/main" id="{0F134E69-6602-4FF9-89F5-167D8CA86935}"/>
              </a:ext>
            </a:extLst>
          </p:cNvPr>
          <p:cNvSpPr txBox="1"/>
          <p:nvPr/>
        </p:nvSpPr>
        <p:spPr>
          <a:xfrm>
            <a:off x="4735295" y="1511732"/>
            <a:ext cx="2771815" cy="1107996"/>
          </a:xfrm>
          <a:prstGeom prst="rect">
            <a:avLst/>
          </a:prstGeom>
          <a:noFill/>
        </p:spPr>
        <p:txBody>
          <a:bodyPr wrap="square" rtlCol="0">
            <a:spAutoFit/>
          </a:bodyPr>
          <a:lstStyle/>
          <a:p>
            <a:r>
              <a:rPr lang="de-DE" b="1" dirty="0"/>
              <a:t>CHARISMATISCHE HERRSCHAFT nach</a:t>
            </a:r>
          </a:p>
          <a:p>
            <a:r>
              <a:rPr lang="de-DE" sz="1200" i="1" dirty="0"/>
              <a:t>Max WEBER</a:t>
            </a:r>
          </a:p>
          <a:p>
            <a:r>
              <a:rPr lang="de-DE" b="1" dirty="0"/>
              <a:t> </a:t>
            </a:r>
          </a:p>
        </p:txBody>
      </p:sp>
      <p:grpSp>
        <p:nvGrpSpPr>
          <p:cNvPr id="12" name="Gruppieren 11">
            <a:extLst>
              <a:ext uri="{FF2B5EF4-FFF2-40B4-BE49-F238E27FC236}">
                <a16:creationId xmlns:a16="http://schemas.microsoft.com/office/drawing/2014/main" id="{E2EB1BE8-5C2F-44E6-A20C-ED069201E7FA}"/>
              </a:ext>
            </a:extLst>
          </p:cNvPr>
          <p:cNvGrpSpPr/>
          <p:nvPr/>
        </p:nvGrpSpPr>
        <p:grpSpPr>
          <a:xfrm>
            <a:off x="370179" y="4895408"/>
            <a:ext cx="2520638" cy="1638415"/>
            <a:chOff x="0" y="2524355"/>
            <a:chExt cx="2520638" cy="1638415"/>
          </a:xfrm>
        </p:grpSpPr>
        <p:sp>
          <p:nvSpPr>
            <p:cNvPr id="14" name="Rechteck: abgerundete Ecken 13">
              <a:extLst>
                <a:ext uri="{FF2B5EF4-FFF2-40B4-BE49-F238E27FC236}">
                  <a16:creationId xmlns:a16="http://schemas.microsoft.com/office/drawing/2014/main" id="{96E54881-09A5-4164-9F5A-793FDF8CCB16}"/>
                </a:ext>
              </a:extLst>
            </p:cNvPr>
            <p:cNvSpPr/>
            <p:nvPr/>
          </p:nvSpPr>
          <p:spPr>
            <a:xfrm>
              <a:off x="0" y="2524355"/>
              <a:ext cx="2520638" cy="1638415"/>
            </a:xfrm>
            <a:prstGeom prst="roundRect">
              <a:avLst/>
            </a:prstGeom>
            <a:pattFill prst="pct40">
              <a:fgClr>
                <a:schemeClr val="accent1">
                  <a:hueOff val="0"/>
                  <a:satOff val="0"/>
                  <a:lumOff val="0"/>
                </a:schemeClr>
              </a:fgClr>
              <a:bgClr>
                <a:schemeClr val="bg1"/>
              </a:bgClr>
            </a:patt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Rechteck: abgerundete Ecken 4">
              <a:extLst>
                <a:ext uri="{FF2B5EF4-FFF2-40B4-BE49-F238E27FC236}">
                  <a16:creationId xmlns:a16="http://schemas.microsoft.com/office/drawing/2014/main" id="{F4D8DDAA-7490-4D34-B2C0-4AEB5A073E84}"/>
                </a:ext>
              </a:extLst>
            </p:cNvPr>
            <p:cNvSpPr txBox="1"/>
            <p:nvPr/>
          </p:nvSpPr>
          <p:spPr>
            <a:xfrm>
              <a:off x="79981" y="2604336"/>
              <a:ext cx="2360676" cy="14784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b="1" kern="1200" dirty="0">
                  <a:solidFill>
                    <a:schemeClr val="tx1"/>
                  </a:solidFill>
                </a:rPr>
                <a:t>Charismatische Herrschaft des  “großen Mannes“ </a:t>
              </a:r>
              <a:endParaRPr lang="en-US" sz="1800" b="1" kern="1200" dirty="0">
                <a:solidFill>
                  <a:schemeClr val="tx1"/>
                </a:solidFill>
              </a:endParaRPr>
            </a:p>
          </p:txBody>
        </p:sp>
      </p:grpSp>
      <p:grpSp>
        <p:nvGrpSpPr>
          <p:cNvPr id="16" name="Gruppieren 15">
            <a:extLst>
              <a:ext uri="{FF2B5EF4-FFF2-40B4-BE49-F238E27FC236}">
                <a16:creationId xmlns:a16="http://schemas.microsoft.com/office/drawing/2014/main" id="{ACC65510-CD83-4310-9538-BEFA3AEBFB1B}"/>
              </a:ext>
            </a:extLst>
          </p:cNvPr>
          <p:cNvGrpSpPr/>
          <p:nvPr/>
        </p:nvGrpSpPr>
        <p:grpSpPr>
          <a:xfrm>
            <a:off x="370179" y="2971885"/>
            <a:ext cx="2520638" cy="1700988"/>
            <a:chOff x="2568078" y="3716511"/>
            <a:chExt cx="2520638" cy="1700988"/>
          </a:xfrm>
        </p:grpSpPr>
        <p:sp>
          <p:nvSpPr>
            <p:cNvPr id="17" name="Rechteck: abgerundete Ecken 16">
              <a:extLst>
                <a:ext uri="{FF2B5EF4-FFF2-40B4-BE49-F238E27FC236}">
                  <a16:creationId xmlns:a16="http://schemas.microsoft.com/office/drawing/2014/main" id="{69C620A0-AF95-41E2-8531-90EFA805EAC6}"/>
                </a:ext>
              </a:extLst>
            </p:cNvPr>
            <p:cNvSpPr/>
            <p:nvPr/>
          </p:nvSpPr>
          <p:spPr>
            <a:xfrm>
              <a:off x="2568078" y="3716511"/>
              <a:ext cx="2520638" cy="1638415"/>
            </a:xfrm>
            <a:prstGeom prst="roundRect">
              <a:avLst/>
            </a:prstGeom>
            <a:pattFill prst="pct40">
              <a:fgClr>
                <a:schemeClr val="accent1">
                  <a:hueOff val="0"/>
                  <a:satOff val="0"/>
                  <a:lumOff val="0"/>
                </a:schemeClr>
              </a:fgClr>
              <a:bgClr>
                <a:schemeClr val="bg1"/>
              </a:bgClr>
            </a:patt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8" name="Rechteck: abgerundete Ecken 4">
              <a:extLst>
                <a:ext uri="{FF2B5EF4-FFF2-40B4-BE49-F238E27FC236}">
                  <a16:creationId xmlns:a16="http://schemas.microsoft.com/office/drawing/2014/main" id="{F961478F-B6D0-44E9-88F6-23461B5EA51E}"/>
                </a:ext>
              </a:extLst>
            </p:cNvPr>
            <p:cNvSpPr txBox="1"/>
            <p:nvPr/>
          </p:nvSpPr>
          <p:spPr>
            <a:xfrm>
              <a:off x="2669877" y="3939046"/>
              <a:ext cx="2360676" cy="14784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b="1" kern="1200" dirty="0">
                  <a:solidFill>
                    <a:schemeClr val="tx1"/>
                  </a:solidFill>
                </a:rPr>
                <a:t>Formal-bürokratische Herrschaft</a:t>
              </a:r>
            </a:p>
            <a:p>
              <a:pPr marL="0" lvl="0" indent="0" algn="ctr" defTabSz="800100">
                <a:lnSpc>
                  <a:spcPct val="90000"/>
                </a:lnSpc>
                <a:spcBef>
                  <a:spcPct val="0"/>
                </a:spcBef>
                <a:spcAft>
                  <a:spcPct val="35000"/>
                </a:spcAft>
                <a:buNone/>
              </a:pPr>
              <a:r>
                <a:rPr lang="de-DE" sz="1800" b="1" kern="1200" dirty="0">
                  <a:solidFill>
                    <a:schemeClr val="tx1"/>
                  </a:solidFill>
                </a:rPr>
                <a:t>durch Verfassungsregeln  </a:t>
              </a:r>
              <a:endParaRPr lang="en-US" sz="1800" b="1" kern="1200" dirty="0">
                <a:solidFill>
                  <a:schemeClr val="tx1"/>
                </a:solidFill>
              </a:endParaRPr>
            </a:p>
          </p:txBody>
        </p:sp>
      </p:grpSp>
      <p:grpSp>
        <p:nvGrpSpPr>
          <p:cNvPr id="19" name="Gruppieren 18">
            <a:extLst>
              <a:ext uri="{FF2B5EF4-FFF2-40B4-BE49-F238E27FC236}">
                <a16:creationId xmlns:a16="http://schemas.microsoft.com/office/drawing/2014/main" id="{A71CD926-CFED-4144-9F28-6716A8A60170}"/>
              </a:ext>
            </a:extLst>
          </p:cNvPr>
          <p:cNvGrpSpPr/>
          <p:nvPr/>
        </p:nvGrpSpPr>
        <p:grpSpPr>
          <a:xfrm>
            <a:off x="370179" y="1019346"/>
            <a:ext cx="2520638" cy="1638415"/>
            <a:chOff x="5280227" y="2703773"/>
            <a:chExt cx="2520638" cy="1638415"/>
          </a:xfrm>
        </p:grpSpPr>
        <p:sp>
          <p:nvSpPr>
            <p:cNvPr id="20" name="Rechteck: abgerundete Ecken 19">
              <a:extLst>
                <a:ext uri="{FF2B5EF4-FFF2-40B4-BE49-F238E27FC236}">
                  <a16:creationId xmlns:a16="http://schemas.microsoft.com/office/drawing/2014/main" id="{D6275F61-1AD2-4D22-9642-25E012B79631}"/>
                </a:ext>
              </a:extLst>
            </p:cNvPr>
            <p:cNvSpPr/>
            <p:nvPr/>
          </p:nvSpPr>
          <p:spPr>
            <a:xfrm>
              <a:off x="5280227" y="2703773"/>
              <a:ext cx="2520638" cy="1638415"/>
            </a:xfrm>
            <a:prstGeom prst="roundRect">
              <a:avLst/>
            </a:prstGeom>
            <a:pattFill prst="pct40">
              <a:fgClr>
                <a:schemeClr val="accent1">
                  <a:hueOff val="0"/>
                  <a:satOff val="0"/>
                  <a:lumOff val="0"/>
                </a:schemeClr>
              </a:fgClr>
              <a:bgClr>
                <a:schemeClr val="bg1"/>
              </a:bgClr>
            </a:patt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1" name="Rechteck: abgerundete Ecken 4">
              <a:extLst>
                <a:ext uri="{FF2B5EF4-FFF2-40B4-BE49-F238E27FC236}">
                  <a16:creationId xmlns:a16="http://schemas.microsoft.com/office/drawing/2014/main" id="{81C6659C-D287-4AD9-87C1-ABE45868E96E}"/>
                </a:ext>
              </a:extLst>
            </p:cNvPr>
            <p:cNvSpPr txBox="1"/>
            <p:nvPr/>
          </p:nvSpPr>
          <p:spPr>
            <a:xfrm>
              <a:off x="5360208" y="2783754"/>
              <a:ext cx="2360676" cy="14784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b="1" kern="1200" dirty="0">
                  <a:solidFill>
                    <a:schemeClr val="tx1"/>
                  </a:solidFill>
                </a:rPr>
                <a:t>Traditionale Herrschaft</a:t>
              </a:r>
            </a:p>
            <a:p>
              <a:pPr marL="0" lvl="0" indent="0" algn="ctr" defTabSz="800100">
                <a:lnSpc>
                  <a:spcPct val="90000"/>
                </a:lnSpc>
                <a:spcBef>
                  <a:spcPct val="0"/>
                </a:spcBef>
                <a:spcAft>
                  <a:spcPct val="35000"/>
                </a:spcAft>
                <a:buNone/>
              </a:pPr>
              <a:r>
                <a:rPr lang="de-DE" sz="1800" b="1" kern="1200" dirty="0">
                  <a:solidFill>
                    <a:schemeClr val="tx1"/>
                  </a:solidFill>
                </a:rPr>
                <a:t> durch</a:t>
              </a:r>
            </a:p>
            <a:p>
              <a:pPr marL="0" lvl="0" indent="0" algn="ctr" defTabSz="800100">
                <a:lnSpc>
                  <a:spcPct val="90000"/>
                </a:lnSpc>
                <a:spcBef>
                  <a:spcPct val="0"/>
                </a:spcBef>
                <a:spcAft>
                  <a:spcPct val="35000"/>
                </a:spcAft>
                <a:buNone/>
              </a:pPr>
              <a:r>
                <a:rPr lang="de-DE" sz="1800" b="1" kern="1200" dirty="0">
                  <a:solidFill>
                    <a:schemeClr val="tx1"/>
                  </a:solidFill>
                </a:rPr>
                <a:t>Vererbung </a:t>
              </a:r>
              <a:endParaRPr lang="en-US" sz="1800" b="1" kern="1200" dirty="0">
                <a:solidFill>
                  <a:schemeClr val="tx1"/>
                </a:solidFill>
              </a:endParaRPr>
            </a:p>
          </p:txBody>
        </p:sp>
      </p:grpSp>
      <p:sp>
        <p:nvSpPr>
          <p:cNvPr id="7" name="Rechteck: abgerundete Ecken 6">
            <a:extLst>
              <a:ext uri="{FF2B5EF4-FFF2-40B4-BE49-F238E27FC236}">
                <a16:creationId xmlns:a16="http://schemas.microsoft.com/office/drawing/2014/main" id="{C29555FC-2F5D-4C81-9521-228DC2A626A8}"/>
              </a:ext>
            </a:extLst>
          </p:cNvPr>
          <p:cNvSpPr/>
          <p:nvPr/>
        </p:nvSpPr>
        <p:spPr>
          <a:xfrm>
            <a:off x="8931647" y="2111896"/>
            <a:ext cx="2890174" cy="21111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b="1" dirty="0">
              <a:solidFill>
                <a:schemeClr val="tx1"/>
              </a:solidFill>
            </a:endParaRPr>
          </a:p>
        </p:txBody>
      </p:sp>
      <p:grpSp>
        <p:nvGrpSpPr>
          <p:cNvPr id="23" name="Gruppieren 22">
            <a:extLst>
              <a:ext uri="{FF2B5EF4-FFF2-40B4-BE49-F238E27FC236}">
                <a16:creationId xmlns:a16="http://schemas.microsoft.com/office/drawing/2014/main" id="{441A6C60-96A6-400C-B1D4-B09927AC6C53}"/>
              </a:ext>
            </a:extLst>
          </p:cNvPr>
          <p:cNvGrpSpPr/>
          <p:nvPr/>
        </p:nvGrpSpPr>
        <p:grpSpPr>
          <a:xfrm>
            <a:off x="9085167" y="2319407"/>
            <a:ext cx="2520638" cy="1638415"/>
            <a:chOff x="5280227" y="2703773"/>
            <a:chExt cx="2520638" cy="1638415"/>
          </a:xfrm>
        </p:grpSpPr>
        <p:sp>
          <p:nvSpPr>
            <p:cNvPr id="24" name="Rechteck: abgerundete Ecken 23">
              <a:extLst>
                <a:ext uri="{FF2B5EF4-FFF2-40B4-BE49-F238E27FC236}">
                  <a16:creationId xmlns:a16="http://schemas.microsoft.com/office/drawing/2014/main" id="{CADDEFF2-2730-4669-8D9F-9AD753992173}"/>
                </a:ext>
              </a:extLst>
            </p:cNvPr>
            <p:cNvSpPr/>
            <p:nvPr/>
          </p:nvSpPr>
          <p:spPr>
            <a:xfrm>
              <a:off x="5280227" y="2703773"/>
              <a:ext cx="2520638" cy="1638415"/>
            </a:xfrm>
            <a:prstGeom prst="roundRect">
              <a:avLst/>
            </a:prstGeom>
            <a:pattFill prst="pct40">
              <a:fgClr>
                <a:schemeClr val="accent1">
                  <a:hueOff val="0"/>
                  <a:satOff val="0"/>
                  <a:lumOff val="0"/>
                </a:schemeClr>
              </a:fgClr>
              <a:bgClr>
                <a:schemeClr val="bg1"/>
              </a:bgClr>
            </a:patt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5" name="Rechteck: abgerundete Ecken 4">
              <a:extLst>
                <a:ext uri="{FF2B5EF4-FFF2-40B4-BE49-F238E27FC236}">
                  <a16:creationId xmlns:a16="http://schemas.microsoft.com/office/drawing/2014/main" id="{FFA38700-4E56-4032-8F0C-A3F53A41DFA2}"/>
                </a:ext>
              </a:extLst>
            </p:cNvPr>
            <p:cNvSpPr txBox="1"/>
            <p:nvPr/>
          </p:nvSpPr>
          <p:spPr>
            <a:xfrm>
              <a:off x="5360208" y="2783754"/>
              <a:ext cx="2360676" cy="14784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en-US" sz="1800" b="1" kern="1200" dirty="0">
                <a:solidFill>
                  <a:schemeClr val="tx1"/>
                </a:solidFill>
              </a:endParaRPr>
            </a:p>
          </p:txBody>
        </p:sp>
      </p:grpSp>
      <p:sp>
        <p:nvSpPr>
          <p:cNvPr id="26" name="Textfeld 25">
            <a:extLst>
              <a:ext uri="{FF2B5EF4-FFF2-40B4-BE49-F238E27FC236}">
                <a16:creationId xmlns:a16="http://schemas.microsoft.com/office/drawing/2014/main" id="{E727E5E3-DA37-4FD8-A24E-45AD761C52E9}"/>
              </a:ext>
            </a:extLst>
          </p:cNvPr>
          <p:cNvSpPr txBox="1"/>
          <p:nvPr/>
        </p:nvSpPr>
        <p:spPr>
          <a:xfrm>
            <a:off x="9138176" y="2407363"/>
            <a:ext cx="2621149" cy="1569660"/>
          </a:xfrm>
          <a:prstGeom prst="rect">
            <a:avLst/>
          </a:prstGeom>
          <a:noFill/>
        </p:spPr>
        <p:txBody>
          <a:bodyPr wrap="square">
            <a:spAutoFit/>
          </a:bodyPr>
          <a:lstStyle/>
          <a:p>
            <a:r>
              <a:rPr lang="de-DE" sz="1600" b="1" dirty="0">
                <a:solidFill>
                  <a:schemeClr val="tx1"/>
                </a:solidFill>
              </a:rPr>
              <a:t>Die Macht für einen Befehl bei Personen sofortigen Gehorsam zu finden… sie benötigt Legitimation und Verwaltung…</a:t>
            </a:r>
          </a:p>
        </p:txBody>
      </p:sp>
    </p:spTree>
    <p:extLst>
      <p:ext uri="{BB962C8B-B14F-4D97-AF65-F5344CB8AC3E}">
        <p14:creationId xmlns:p14="http://schemas.microsoft.com/office/powerpoint/2010/main" val="2093739068"/>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CD264D4B-BCC6-462C-9E6A-D203777C96F3}"/>
              </a:ext>
            </a:extLst>
          </p:cNvPr>
          <p:cNvSpPr txBox="1"/>
          <p:nvPr/>
        </p:nvSpPr>
        <p:spPr>
          <a:xfrm>
            <a:off x="4424488" y="737005"/>
            <a:ext cx="7056784" cy="1477328"/>
          </a:xfrm>
          <a:prstGeom prst="rect">
            <a:avLst/>
          </a:prstGeom>
          <a:noFill/>
        </p:spPr>
        <p:txBody>
          <a:bodyPr wrap="square" rtlCol="0">
            <a:spAutoFit/>
          </a:bodyPr>
          <a:lstStyle/>
          <a:p>
            <a:endParaRPr lang="de-DE" dirty="0"/>
          </a:p>
          <a:p>
            <a:endParaRPr lang="de-DE" dirty="0"/>
          </a:p>
          <a:p>
            <a:pPr marL="285750" indent="-285750">
              <a:buFont typeface="Arial" panose="020B0604020202020204" pitchFamily="34" charset="0"/>
              <a:buChar char="•"/>
            </a:pPr>
            <a:endParaRPr lang="de-DE" dirty="0"/>
          </a:p>
          <a:p>
            <a:endParaRPr lang="de-DE" dirty="0"/>
          </a:p>
          <a:p>
            <a:endParaRPr lang="de-AT" dirty="0"/>
          </a:p>
        </p:txBody>
      </p:sp>
      <p:sp>
        <p:nvSpPr>
          <p:cNvPr id="9" name="Textfeld 8">
            <a:extLst>
              <a:ext uri="{FF2B5EF4-FFF2-40B4-BE49-F238E27FC236}">
                <a16:creationId xmlns:a16="http://schemas.microsoft.com/office/drawing/2014/main" id="{736EE04D-36A2-4591-824A-E313721CC658}"/>
              </a:ext>
            </a:extLst>
          </p:cNvPr>
          <p:cNvSpPr txBox="1"/>
          <p:nvPr/>
        </p:nvSpPr>
        <p:spPr>
          <a:xfrm>
            <a:off x="1919536" y="1196752"/>
            <a:ext cx="5544616" cy="369332"/>
          </a:xfrm>
          <a:prstGeom prst="rect">
            <a:avLst/>
          </a:prstGeom>
          <a:noFill/>
        </p:spPr>
        <p:txBody>
          <a:bodyPr wrap="square" rtlCol="0">
            <a:spAutoFit/>
          </a:bodyPr>
          <a:lstStyle/>
          <a:p>
            <a:endParaRPr lang="de-AT" dirty="0"/>
          </a:p>
        </p:txBody>
      </p:sp>
      <p:pic>
        <p:nvPicPr>
          <p:cNvPr id="10" name="Grafik 9" descr="Ein Bild, das Schwarz, Dunkelheit enthält.&#10;&#10;Automatisch generierte Beschreibung">
            <a:extLst>
              <a:ext uri="{FF2B5EF4-FFF2-40B4-BE49-F238E27FC236}">
                <a16:creationId xmlns:a16="http://schemas.microsoft.com/office/drawing/2014/main" id="{595C6D2B-84C3-43E4-B24E-B9DCF8F79F89}"/>
              </a:ext>
            </a:extLst>
          </p:cNvPr>
          <p:cNvPicPr>
            <a:picLocks noChangeAspect="1"/>
          </p:cNvPicPr>
          <p:nvPr/>
        </p:nvPicPr>
        <p:blipFill>
          <a:blip r:embed="rId2"/>
          <a:stretch>
            <a:fillRect/>
          </a:stretch>
        </p:blipFill>
        <p:spPr>
          <a:xfrm>
            <a:off x="3649882" y="2398905"/>
            <a:ext cx="5541744" cy="1731414"/>
          </a:xfrm>
          <a:prstGeom prst="rect">
            <a:avLst/>
          </a:prstGeom>
        </p:spPr>
      </p:pic>
      <p:pic>
        <p:nvPicPr>
          <p:cNvPr id="13" name="Grafik 12" descr="Ein Bild, das Person, draußen, Militäruniform, Gruppe enthält.&#10;&#10;Automatisch generierte Beschreibung">
            <a:extLst>
              <a:ext uri="{FF2B5EF4-FFF2-40B4-BE49-F238E27FC236}">
                <a16:creationId xmlns:a16="http://schemas.microsoft.com/office/drawing/2014/main" id="{FD633FFC-C143-3A92-1119-D13899ADE3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9033" y="1543422"/>
            <a:ext cx="2265220" cy="1566632"/>
          </a:xfrm>
          <a:prstGeom prst="rect">
            <a:avLst/>
          </a:prstGeom>
        </p:spPr>
      </p:pic>
      <p:pic>
        <p:nvPicPr>
          <p:cNvPr id="14" name="Grafik 13" descr="Ein Bild, das Text, Person, darstellend, Gruppe enthält.&#10;&#10;Automatisch generierte Beschreibung">
            <a:extLst>
              <a:ext uri="{FF2B5EF4-FFF2-40B4-BE49-F238E27FC236}">
                <a16:creationId xmlns:a16="http://schemas.microsoft.com/office/drawing/2014/main" id="{0E0F9C9F-7EFF-C87D-EF11-30AD5AE3F2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7757" y="3402734"/>
            <a:ext cx="2265220" cy="1566633"/>
          </a:xfrm>
          <a:prstGeom prst="rect">
            <a:avLst/>
          </a:prstGeom>
        </p:spPr>
      </p:pic>
      <p:sp>
        <p:nvSpPr>
          <p:cNvPr id="2" name="Textfeld 1">
            <a:extLst>
              <a:ext uri="{FF2B5EF4-FFF2-40B4-BE49-F238E27FC236}">
                <a16:creationId xmlns:a16="http://schemas.microsoft.com/office/drawing/2014/main" id="{33489B4B-945E-4EF6-9DA6-99DE202CCDB2}"/>
              </a:ext>
            </a:extLst>
          </p:cNvPr>
          <p:cNvSpPr txBox="1"/>
          <p:nvPr/>
        </p:nvSpPr>
        <p:spPr>
          <a:xfrm>
            <a:off x="8866872" y="889843"/>
            <a:ext cx="3099881" cy="646331"/>
          </a:xfrm>
          <a:prstGeom prst="rect">
            <a:avLst/>
          </a:prstGeom>
          <a:noFill/>
        </p:spPr>
        <p:txBody>
          <a:bodyPr wrap="square" rtlCol="0">
            <a:spAutoFit/>
          </a:bodyPr>
          <a:lstStyle/>
          <a:p>
            <a:pPr marL="285750" indent="-285750">
              <a:buFont typeface="Arial" panose="020B0604020202020204" pitchFamily="34" charset="0"/>
              <a:buChar char="•"/>
            </a:pPr>
            <a:endParaRPr lang="de-DE" dirty="0">
              <a:latin typeface="Trebuchet MS" panose="020B0603020202020204" pitchFamily="34" charset="0"/>
            </a:endParaRPr>
          </a:p>
          <a:p>
            <a:endParaRPr lang="de-DE" dirty="0">
              <a:latin typeface="Trebuchet MS" panose="020B0603020202020204" pitchFamily="34" charset="0"/>
            </a:endParaRPr>
          </a:p>
        </p:txBody>
      </p:sp>
      <p:sp>
        <p:nvSpPr>
          <p:cNvPr id="3" name="Textfeld 2">
            <a:extLst>
              <a:ext uri="{FF2B5EF4-FFF2-40B4-BE49-F238E27FC236}">
                <a16:creationId xmlns:a16="http://schemas.microsoft.com/office/drawing/2014/main" id="{4D50B41D-EB4E-495F-A28A-7BDCBEA2F5CF}"/>
              </a:ext>
            </a:extLst>
          </p:cNvPr>
          <p:cNvSpPr txBox="1"/>
          <p:nvPr/>
        </p:nvSpPr>
        <p:spPr>
          <a:xfrm>
            <a:off x="3000374" y="203200"/>
            <a:ext cx="5409848" cy="400110"/>
          </a:xfrm>
          <a:prstGeom prst="rect">
            <a:avLst/>
          </a:prstGeom>
          <a:noFill/>
        </p:spPr>
        <p:txBody>
          <a:bodyPr wrap="square" rtlCol="0">
            <a:spAutoFit/>
          </a:bodyPr>
          <a:lstStyle/>
          <a:p>
            <a:r>
              <a:rPr lang="de-DE" sz="2000" b="1" dirty="0"/>
              <a:t>CHARISMATISCHE   HERRSCHAFT im 20.Jhd.</a:t>
            </a:r>
          </a:p>
        </p:txBody>
      </p:sp>
      <p:graphicFrame>
        <p:nvGraphicFramePr>
          <p:cNvPr id="16" name="Textfeld 5">
            <a:extLst>
              <a:ext uri="{FF2B5EF4-FFF2-40B4-BE49-F238E27FC236}">
                <a16:creationId xmlns:a16="http://schemas.microsoft.com/office/drawing/2014/main" id="{A1E621EF-153F-384C-453E-EC933DC282C0}"/>
              </a:ext>
            </a:extLst>
          </p:cNvPr>
          <p:cNvGraphicFramePr/>
          <p:nvPr/>
        </p:nvGraphicFramePr>
        <p:xfrm>
          <a:off x="379890" y="610786"/>
          <a:ext cx="5541745" cy="566308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2" name="Rechteck: abgerundete Ecken 11">
            <a:extLst>
              <a:ext uri="{FF2B5EF4-FFF2-40B4-BE49-F238E27FC236}">
                <a16:creationId xmlns:a16="http://schemas.microsoft.com/office/drawing/2014/main" id="{F755BEB6-C29A-44A6-BCAB-765FB699B3E5}"/>
              </a:ext>
            </a:extLst>
          </p:cNvPr>
          <p:cNvSpPr/>
          <p:nvPr/>
        </p:nvSpPr>
        <p:spPr>
          <a:xfrm>
            <a:off x="8744711" y="463424"/>
            <a:ext cx="1496438" cy="1593444"/>
          </a:xfrm>
          <a:prstGeom prst="roundRect">
            <a:avLst>
              <a:gd name="adj" fmla="val 10000"/>
            </a:avLst>
          </a:prstGeom>
          <a:blipFill>
            <a:blip r:embed="rId10"/>
            <a:tile tx="0" ty="0" sx="100000" sy="100000" flip="none" algn="tl"/>
          </a:bli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de-DE" dirty="0"/>
              <a:t> </a:t>
            </a:r>
          </a:p>
          <a:p>
            <a:endParaRPr lang="de-DE" sz="1200" b="1" dirty="0">
              <a:solidFill>
                <a:schemeClr val="tx1"/>
              </a:solidFill>
            </a:endParaRPr>
          </a:p>
          <a:p>
            <a:r>
              <a:rPr lang="de-DE" sz="1200" b="1" dirty="0">
                <a:solidFill>
                  <a:schemeClr val="tx1"/>
                </a:solidFill>
              </a:rPr>
              <a:t>…braucht Gefolgschaft</a:t>
            </a:r>
            <a:endParaRPr lang="de-DE" b="1" dirty="0">
              <a:solidFill>
                <a:schemeClr val="tx1"/>
              </a:solidFill>
            </a:endParaRPr>
          </a:p>
        </p:txBody>
      </p:sp>
      <p:sp>
        <p:nvSpPr>
          <p:cNvPr id="15" name="Rechteck: abgerundete Ecken 14">
            <a:extLst>
              <a:ext uri="{FF2B5EF4-FFF2-40B4-BE49-F238E27FC236}">
                <a16:creationId xmlns:a16="http://schemas.microsoft.com/office/drawing/2014/main" id="{8D1FA110-C288-448A-B1BD-E41513C8979C}"/>
              </a:ext>
            </a:extLst>
          </p:cNvPr>
          <p:cNvSpPr/>
          <p:nvPr/>
        </p:nvSpPr>
        <p:spPr>
          <a:xfrm>
            <a:off x="8866872" y="2429588"/>
            <a:ext cx="1496438" cy="1593444"/>
          </a:xfrm>
          <a:prstGeom prst="roundRect">
            <a:avLst>
              <a:gd name="adj" fmla="val 10000"/>
            </a:avLst>
          </a:prstGeom>
          <a:blipFill>
            <a:blip r:embed="rId10"/>
            <a:tile tx="0" ty="0" sx="100000" sy="100000" flip="none" algn="tl"/>
          </a:bli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de-DE" sz="1200" b="1" dirty="0">
                <a:solidFill>
                  <a:schemeClr val="tx1"/>
                </a:solidFill>
              </a:rPr>
              <a:t>…orientiert sich nicht nach herkömmlichen bürokratischen Regeln sondern nach Tat und Beispiel</a:t>
            </a:r>
          </a:p>
        </p:txBody>
      </p:sp>
      <p:sp>
        <p:nvSpPr>
          <p:cNvPr id="17" name="Rechteck: abgerundete Ecken 16">
            <a:extLst>
              <a:ext uri="{FF2B5EF4-FFF2-40B4-BE49-F238E27FC236}">
                <a16:creationId xmlns:a16="http://schemas.microsoft.com/office/drawing/2014/main" id="{07DEA9D6-9E36-436B-9A2A-503F37CB7DD0}"/>
              </a:ext>
            </a:extLst>
          </p:cNvPr>
          <p:cNvSpPr/>
          <p:nvPr/>
        </p:nvSpPr>
        <p:spPr>
          <a:xfrm>
            <a:off x="10581853" y="2398844"/>
            <a:ext cx="1384900" cy="1889727"/>
          </a:xfrm>
          <a:prstGeom prst="roundRect">
            <a:avLst>
              <a:gd name="adj" fmla="val 10000"/>
            </a:avLst>
          </a:prstGeom>
          <a:blipFill>
            <a:blip r:embed="rId10"/>
            <a:tile tx="0" ty="0" sx="100000" sy="100000" flip="none" algn="tl"/>
          </a:bli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de-DE" dirty="0"/>
              <a:t> </a:t>
            </a:r>
          </a:p>
          <a:p>
            <a:r>
              <a:rPr lang="de-DE" sz="1200" b="1" dirty="0">
                <a:solidFill>
                  <a:schemeClr val="tx1"/>
                </a:solidFill>
              </a:rPr>
              <a:t>…ist fragil: Das Charisma entflammt und packt die Menschen, aber es wirkt nur für eine bestimmte Zeit </a:t>
            </a:r>
          </a:p>
          <a:p>
            <a:endParaRPr lang="de-DE" sz="1200" dirty="0">
              <a:solidFill>
                <a:schemeClr val="tx1"/>
              </a:solidFill>
              <a:latin typeface="Trebuchet MS" panose="020B0603020202020204" pitchFamily="34" charset="0"/>
            </a:endParaRPr>
          </a:p>
          <a:p>
            <a:endParaRPr lang="de-DE" sz="1200" dirty="0">
              <a:solidFill>
                <a:schemeClr val="tx1"/>
              </a:solidFill>
              <a:latin typeface="Trebuchet MS" panose="020B0603020202020204" pitchFamily="34" charset="0"/>
            </a:endParaRPr>
          </a:p>
        </p:txBody>
      </p:sp>
      <p:sp>
        <p:nvSpPr>
          <p:cNvPr id="18" name="Rechteck: abgerundete Ecken 17">
            <a:extLst>
              <a:ext uri="{FF2B5EF4-FFF2-40B4-BE49-F238E27FC236}">
                <a16:creationId xmlns:a16="http://schemas.microsoft.com/office/drawing/2014/main" id="{DE223455-3CB0-4687-BA90-BC5666F19EF1}"/>
              </a:ext>
            </a:extLst>
          </p:cNvPr>
          <p:cNvSpPr/>
          <p:nvPr/>
        </p:nvSpPr>
        <p:spPr>
          <a:xfrm>
            <a:off x="8920373" y="4527551"/>
            <a:ext cx="1661479" cy="1746324"/>
          </a:xfrm>
          <a:prstGeom prst="roundRect">
            <a:avLst>
              <a:gd name="adj" fmla="val 10000"/>
            </a:avLst>
          </a:prstGeom>
          <a:blipFill>
            <a:blip r:embed="rId10"/>
            <a:tile tx="0" ty="0" sx="100000" sy="100000" flip="none" algn="tl"/>
          </a:bli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de-DE" sz="1200" b="1" dirty="0">
                <a:solidFill>
                  <a:schemeClr val="tx1"/>
                </a:solidFill>
              </a:rPr>
              <a:t>…Führer kann nur solange mit Zustimmung rechnen, wie er in den Augen seiner “Anhänger“ Erfolg hat</a:t>
            </a:r>
          </a:p>
        </p:txBody>
      </p:sp>
    </p:spTree>
    <p:extLst>
      <p:ext uri="{BB962C8B-B14F-4D97-AF65-F5344CB8AC3E}">
        <p14:creationId xmlns:p14="http://schemas.microsoft.com/office/powerpoint/2010/main" val="1247081494"/>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CD264D4B-BCC6-462C-9E6A-D203777C96F3}"/>
              </a:ext>
            </a:extLst>
          </p:cNvPr>
          <p:cNvSpPr txBox="1"/>
          <p:nvPr/>
        </p:nvSpPr>
        <p:spPr>
          <a:xfrm>
            <a:off x="2213889" y="1051795"/>
            <a:ext cx="7056784" cy="1477328"/>
          </a:xfrm>
          <a:prstGeom prst="rect">
            <a:avLst/>
          </a:prstGeom>
          <a:noFill/>
        </p:spPr>
        <p:txBody>
          <a:bodyPr wrap="square" rtlCol="0">
            <a:spAutoFit/>
          </a:bodyPr>
          <a:lstStyle/>
          <a:p>
            <a:endParaRPr lang="de-DE" dirty="0"/>
          </a:p>
          <a:p>
            <a:endParaRPr lang="de-DE" dirty="0"/>
          </a:p>
          <a:p>
            <a:pPr marL="285750" indent="-285750">
              <a:buFont typeface="Arial" panose="020B0604020202020204" pitchFamily="34" charset="0"/>
              <a:buChar char="•"/>
            </a:pPr>
            <a:endParaRPr lang="de-DE" dirty="0"/>
          </a:p>
          <a:p>
            <a:endParaRPr lang="de-DE" dirty="0"/>
          </a:p>
          <a:p>
            <a:endParaRPr lang="de-AT" dirty="0"/>
          </a:p>
        </p:txBody>
      </p:sp>
      <p:pic>
        <p:nvPicPr>
          <p:cNvPr id="10" name="Grafik 9">
            <a:extLst>
              <a:ext uri="{FF2B5EF4-FFF2-40B4-BE49-F238E27FC236}">
                <a16:creationId xmlns:a16="http://schemas.microsoft.com/office/drawing/2014/main" id="{595C6D2B-84C3-43E4-B24E-B9DCF8F79F89}"/>
              </a:ext>
            </a:extLst>
          </p:cNvPr>
          <p:cNvPicPr>
            <a:picLocks noChangeAspect="1"/>
          </p:cNvPicPr>
          <p:nvPr/>
        </p:nvPicPr>
        <p:blipFill>
          <a:blip r:embed="rId2"/>
          <a:stretch>
            <a:fillRect/>
          </a:stretch>
        </p:blipFill>
        <p:spPr>
          <a:xfrm>
            <a:off x="3649882" y="2398905"/>
            <a:ext cx="5541744" cy="1731414"/>
          </a:xfrm>
          <a:prstGeom prst="rect">
            <a:avLst/>
          </a:prstGeom>
        </p:spPr>
      </p:pic>
      <p:sp>
        <p:nvSpPr>
          <p:cNvPr id="2" name="Textfeld 1">
            <a:extLst>
              <a:ext uri="{FF2B5EF4-FFF2-40B4-BE49-F238E27FC236}">
                <a16:creationId xmlns:a16="http://schemas.microsoft.com/office/drawing/2014/main" id="{0F134E69-6602-4FF9-89F5-167D8CA86935}"/>
              </a:ext>
            </a:extLst>
          </p:cNvPr>
          <p:cNvSpPr txBox="1"/>
          <p:nvPr/>
        </p:nvSpPr>
        <p:spPr>
          <a:xfrm>
            <a:off x="4382912" y="1447289"/>
            <a:ext cx="4267200" cy="954107"/>
          </a:xfrm>
          <a:prstGeom prst="rect">
            <a:avLst/>
          </a:prstGeom>
          <a:noFill/>
        </p:spPr>
        <p:txBody>
          <a:bodyPr wrap="square" rtlCol="0">
            <a:spAutoFit/>
          </a:bodyPr>
          <a:lstStyle/>
          <a:p>
            <a:r>
              <a:rPr lang="de-DE" sz="2800" b="1" dirty="0"/>
              <a:t>POPULISTEN und mediale PRÄSENZ</a:t>
            </a:r>
          </a:p>
        </p:txBody>
      </p:sp>
      <p:sp>
        <p:nvSpPr>
          <p:cNvPr id="12" name="Rectangle 2">
            <a:extLst>
              <a:ext uri="{FF2B5EF4-FFF2-40B4-BE49-F238E27FC236}">
                <a16:creationId xmlns:a16="http://schemas.microsoft.com/office/drawing/2014/main" id="{DEC1DF9D-57F5-4C9E-A13C-D0D32CC4FAC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622104" rIns="228528" bIns="774456" numCol="1" anchor="ctr" anchorCtr="0" compatLnSpc="1">
            <a:prstTxWarp prst="textNoShape">
              <a:avLst/>
            </a:prstTxWarp>
            <a:spAutoFit/>
          </a:bodyPr>
          <a:lstStyle/>
          <a:p>
            <a:endParaRPr lang="de-DE"/>
          </a:p>
        </p:txBody>
      </p:sp>
      <p:sp>
        <p:nvSpPr>
          <p:cNvPr id="15" name="Rectangle 5">
            <a:extLst>
              <a:ext uri="{FF2B5EF4-FFF2-40B4-BE49-F238E27FC236}">
                <a16:creationId xmlns:a16="http://schemas.microsoft.com/office/drawing/2014/main" id="{E66A1509-DD11-4D7E-B9EC-3E1742D0357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8" name="Textfeld 17">
            <a:extLst>
              <a:ext uri="{FF2B5EF4-FFF2-40B4-BE49-F238E27FC236}">
                <a16:creationId xmlns:a16="http://schemas.microsoft.com/office/drawing/2014/main" id="{D0D15A73-9C2E-4960-992F-AB2C030AE440}"/>
              </a:ext>
            </a:extLst>
          </p:cNvPr>
          <p:cNvSpPr txBox="1"/>
          <p:nvPr/>
        </p:nvSpPr>
        <p:spPr>
          <a:xfrm>
            <a:off x="3649882" y="2523553"/>
            <a:ext cx="5758813" cy="2308324"/>
          </a:xfrm>
          <a:prstGeom prst="rect">
            <a:avLst/>
          </a:prstGeom>
          <a:noFill/>
        </p:spPr>
        <p:txBody>
          <a:bodyPr wrap="square" rtlCol="0">
            <a:spAutoFit/>
          </a:bodyPr>
          <a:lstStyle/>
          <a:p>
            <a:r>
              <a:rPr lang="de-DE" dirty="0"/>
              <a:t>Populistische Politiker des 21. Jhd. haben ein besonderes </a:t>
            </a:r>
          </a:p>
          <a:p>
            <a:r>
              <a:rPr lang="de-DE" dirty="0"/>
              <a:t>Nahverhältnis zu den Medien.</a:t>
            </a:r>
          </a:p>
          <a:p>
            <a:r>
              <a:rPr lang="de-DE" sz="1800" dirty="0">
                <a:effectLst/>
                <a:ea typeface="Garamond" panose="02020404030301010803" pitchFamily="18" charset="0"/>
                <a:cs typeface="Garamond" panose="02020404030301010803" pitchFamily="18" charset="0"/>
              </a:rPr>
              <a:t>Die Grenzen</a:t>
            </a:r>
            <a:r>
              <a:rPr lang="de-DE" sz="1800" spc="400" dirty="0">
                <a:effectLst/>
                <a:ea typeface="Garamond" panose="02020404030301010803" pitchFamily="18" charset="0"/>
                <a:cs typeface="Garamond" panose="02020404030301010803" pitchFamily="18" charset="0"/>
              </a:rPr>
              <a:t> </a:t>
            </a:r>
            <a:r>
              <a:rPr lang="de-DE" sz="1800" dirty="0">
                <a:effectLst/>
                <a:ea typeface="Garamond" panose="02020404030301010803" pitchFamily="18" charset="0"/>
                <a:cs typeface="Garamond" panose="02020404030301010803" pitchFamily="18" charset="0"/>
              </a:rPr>
              <a:t>des </a:t>
            </a:r>
            <a:r>
              <a:rPr lang="de-DE" sz="1800" b="1" dirty="0">
                <a:effectLst/>
                <a:ea typeface="Garamond" panose="02020404030301010803" pitchFamily="18" charset="0"/>
                <a:cs typeface="Garamond" panose="02020404030301010803" pitchFamily="18" charset="0"/>
              </a:rPr>
              <a:t>Populismus</a:t>
            </a:r>
            <a:r>
              <a:rPr lang="de-DE" sz="1800" dirty="0">
                <a:effectLst/>
                <a:ea typeface="Garamond" panose="02020404030301010803" pitchFamily="18" charset="0"/>
                <a:cs typeface="Garamond" panose="02020404030301010803" pitchFamily="18" charset="0"/>
              </a:rPr>
              <a:t> zum </a:t>
            </a:r>
            <a:r>
              <a:rPr lang="de-DE" sz="1800" b="1" i="1" dirty="0">
                <a:effectLst/>
                <a:ea typeface="Garamond" panose="02020404030301010803" pitchFamily="18" charset="0"/>
                <a:cs typeface="Garamond" panose="02020404030301010803" pitchFamily="18" charset="0"/>
              </a:rPr>
              <a:t>Politainment</a:t>
            </a:r>
            <a:r>
              <a:rPr lang="de-DE" sz="1800" i="1" dirty="0">
                <a:effectLst/>
                <a:ea typeface="Garamond" panose="02020404030301010803" pitchFamily="18" charset="0"/>
                <a:cs typeface="Garamond" panose="02020404030301010803" pitchFamily="18" charset="0"/>
              </a:rPr>
              <a:t> </a:t>
            </a:r>
            <a:r>
              <a:rPr lang="de-DE" sz="1800" dirty="0">
                <a:effectLst/>
                <a:ea typeface="Garamond" panose="02020404030301010803" pitchFamily="18" charset="0"/>
                <a:cs typeface="Garamond" panose="02020404030301010803" pitchFamily="18" charset="0"/>
              </a:rPr>
              <a:t>sind </a:t>
            </a:r>
          </a:p>
          <a:p>
            <a:r>
              <a:rPr lang="de-DE" sz="1800" dirty="0">
                <a:effectLst/>
                <a:ea typeface="Garamond" panose="02020404030301010803" pitchFamily="18" charset="0"/>
                <a:cs typeface="Garamond" panose="02020404030301010803" pitchFamily="18" charset="0"/>
              </a:rPr>
              <a:t>flie­ßend geworden.</a:t>
            </a:r>
            <a:r>
              <a:rPr lang="de-DE" sz="1800" dirty="0">
                <a:effectLst/>
                <a:latin typeface="Garamond" panose="02020404030301010803" pitchFamily="18" charset="0"/>
                <a:ea typeface="Garamond" panose="02020404030301010803" pitchFamily="18" charset="0"/>
                <a:cs typeface="Garamond" panose="02020404030301010803" pitchFamily="18" charset="0"/>
              </a:rPr>
              <a:t> </a:t>
            </a:r>
            <a:r>
              <a:rPr lang="de-DE" sz="1800" dirty="0">
                <a:effectLst/>
                <a:ea typeface="Garamond" panose="02020404030301010803" pitchFamily="18" charset="0"/>
                <a:cs typeface="Garamond" panose="02020404030301010803" pitchFamily="18" charset="0"/>
              </a:rPr>
              <a:t>Neben dem</a:t>
            </a:r>
            <a:r>
              <a:rPr lang="de-DE" sz="1800" spc="-10" dirty="0">
                <a:effectLst/>
                <a:ea typeface="Garamond" panose="02020404030301010803" pitchFamily="18" charset="0"/>
                <a:cs typeface="Garamond" panose="02020404030301010803" pitchFamily="18" charset="0"/>
              </a:rPr>
              <a:t> </a:t>
            </a:r>
            <a:r>
              <a:rPr lang="de-DE" sz="1800" dirty="0">
                <a:effectLst/>
                <a:ea typeface="Garamond" panose="02020404030301010803" pitchFamily="18" charset="0"/>
                <a:cs typeface="Garamond" panose="02020404030301010803" pitchFamily="18" charset="0"/>
              </a:rPr>
              <a:t>Aktualitätsgebot</a:t>
            </a:r>
            <a:r>
              <a:rPr lang="de-DE" sz="1800" spc="-10" dirty="0">
                <a:effectLst/>
                <a:ea typeface="Garamond" panose="02020404030301010803" pitchFamily="18" charset="0"/>
                <a:cs typeface="Garamond" panose="02020404030301010803" pitchFamily="18" charset="0"/>
              </a:rPr>
              <a:t> </a:t>
            </a:r>
            <a:r>
              <a:rPr lang="de-DE" sz="1800" dirty="0">
                <a:effectLst/>
                <a:ea typeface="Garamond" panose="02020404030301010803" pitchFamily="18" charset="0"/>
                <a:cs typeface="Garamond" panose="02020404030301010803" pitchFamily="18" charset="0"/>
              </a:rPr>
              <a:t>sind</a:t>
            </a:r>
            <a:r>
              <a:rPr lang="de-DE" sz="1800" spc="-10" dirty="0">
                <a:effectLst/>
                <a:ea typeface="Garamond" panose="02020404030301010803" pitchFamily="18" charset="0"/>
                <a:cs typeface="Garamond" panose="02020404030301010803" pitchFamily="18" charset="0"/>
              </a:rPr>
              <a:t> </a:t>
            </a:r>
            <a:r>
              <a:rPr lang="de-DE" sz="1800" dirty="0">
                <a:effectLst/>
                <a:ea typeface="Garamond" panose="02020404030301010803" pitchFamily="18" charset="0"/>
                <a:cs typeface="Garamond" panose="02020404030301010803" pitchFamily="18" charset="0"/>
              </a:rPr>
              <a:t>Massenmedien</a:t>
            </a:r>
            <a:r>
              <a:rPr lang="de-DE" sz="1800" spc="-10" dirty="0">
                <a:effectLst/>
                <a:ea typeface="Garamond" panose="02020404030301010803" pitchFamily="18" charset="0"/>
                <a:cs typeface="Garamond" panose="02020404030301010803" pitchFamily="18" charset="0"/>
              </a:rPr>
              <a:t> wie Populisten </a:t>
            </a:r>
            <a:r>
              <a:rPr lang="de-DE" sz="1800" dirty="0">
                <a:effectLst/>
                <a:ea typeface="Garamond" panose="02020404030301010803" pitchFamily="18" charset="0"/>
                <a:cs typeface="Garamond" panose="02020404030301010803" pitchFamily="18" charset="0"/>
              </a:rPr>
              <a:t>auf die Aufmerksamkeit des Publikums angewie­sen.</a:t>
            </a:r>
          </a:p>
          <a:p>
            <a:r>
              <a:rPr lang="de-DE" dirty="0"/>
              <a:t>Der ständige Auftritt in so genannten “Polit-</a:t>
            </a:r>
            <a:r>
              <a:rPr lang="de-DE" dirty="0" err="1"/>
              <a:t>Talkhows</a:t>
            </a:r>
            <a:r>
              <a:rPr lang="de-DE" dirty="0"/>
              <a:t>“ ist ein raffiniertes Mittel zur Ideenverbreitung.</a:t>
            </a:r>
          </a:p>
        </p:txBody>
      </p:sp>
      <p:pic>
        <p:nvPicPr>
          <p:cNvPr id="19" name="Grafik 18" descr="Ein Bild, das Text, Schrift, Kreis, Logo enthält.&#10;&#10;Automatisch generierte Beschreibung">
            <a:extLst>
              <a:ext uri="{FF2B5EF4-FFF2-40B4-BE49-F238E27FC236}">
                <a16:creationId xmlns:a16="http://schemas.microsoft.com/office/drawing/2014/main" id="{D2432317-EB46-449C-A402-47B8B11537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316" y="333046"/>
            <a:ext cx="2281410" cy="2281410"/>
          </a:xfrm>
          <a:prstGeom prst="rect">
            <a:avLst/>
          </a:prstGeom>
        </p:spPr>
      </p:pic>
      <p:pic>
        <p:nvPicPr>
          <p:cNvPr id="9" name="Grafik 8">
            <a:extLst>
              <a:ext uri="{FF2B5EF4-FFF2-40B4-BE49-F238E27FC236}">
                <a16:creationId xmlns:a16="http://schemas.microsoft.com/office/drawing/2014/main" id="{53DA8930-5533-4203-AF0A-C17BB6A73DD4}"/>
              </a:ext>
            </a:extLst>
          </p:cNvPr>
          <p:cNvPicPr>
            <a:picLocks noChangeAspect="1"/>
          </p:cNvPicPr>
          <p:nvPr/>
        </p:nvPicPr>
        <p:blipFill>
          <a:blip r:embed="rId4"/>
          <a:stretch>
            <a:fillRect/>
          </a:stretch>
        </p:blipFill>
        <p:spPr>
          <a:xfrm>
            <a:off x="871610" y="2947502"/>
            <a:ext cx="1817268" cy="1700963"/>
          </a:xfrm>
          <a:prstGeom prst="rect">
            <a:avLst/>
          </a:prstGeom>
        </p:spPr>
      </p:pic>
      <p:pic>
        <p:nvPicPr>
          <p:cNvPr id="11" name="Picture 2" descr="Bildergebnis für Berlusconi in einer Fernsehshow">
            <a:extLst>
              <a:ext uri="{FF2B5EF4-FFF2-40B4-BE49-F238E27FC236}">
                <a16:creationId xmlns:a16="http://schemas.microsoft.com/office/drawing/2014/main" id="{717A8F55-999A-45C0-88CF-DDCA6739D1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58782" y="2947502"/>
            <a:ext cx="1480502" cy="2220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273846"/>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CD264D4B-BCC6-462C-9E6A-D203777C96F3}"/>
              </a:ext>
            </a:extLst>
          </p:cNvPr>
          <p:cNvSpPr txBox="1"/>
          <p:nvPr/>
        </p:nvSpPr>
        <p:spPr>
          <a:xfrm>
            <a:off x="2213889" y="1051795"/>
            <a:ext cx="7056784" cy="1477328"/>
          </a:xfrm>
          <a:prstGeom prst="rect">
            <a:avLst/>
          </a:prstGeom>
          <a:noFill/>
        </p:spPr>
        <p:txBody>
          <a:bodyPr wrap="square" rtlCol="0">
            <a:spAutoFit/>
          </a:bodyPr>
          <a:lstStyle/>
          <a:p>
            <a:endParaRPr lang="de-DE" dirty="0"/>
          </a:p>
          <a:p>
            <a:endParaRPr lang="de-DE" dirty="0"/>
          </a:p>
          <a:p>
            <a:pPr marL="285750" indent="-285750">
              <a:buFont typeface="Arial" panose="020B0604020202020204" pitchFamily="34" charset="0"/>
              <a:buChar char="•"/>
            </a:pPr>
            <a:endParaRPr lang="de-DE" dirty="0"/>
          </a:p>
          <a:p>
            <a:endParaRPr lang="de-DE" dirty="0"/>
          </a:p>
          <a:p>
            <a:endParaRPr lang="de-AT" dirty="0"/>
          </a:p>
        </p:txBody>
      </p:sp>
      <p:pic>
        <p:nvPicPr>
          <p:cNvPr id="10" name="Grafik 9">
            <a:extLst>
              <a:ext uri="{FF2B5EF4-FFF2-40B4-BE49-F238E27FC236}">
                <a16:creationId xmlns:a16="http://schemas.microsoft.com/office/drawing/2014/main" id="{595C6D2B-84C3-43E4-B24E-B9DCF8F79F89}"/>
              </a:ext>
            </a:extLst>
          </p:cNvPr>
          <p:cNvPicPr>
            <a:picLocks noChangeAspect="1"/>
          </p:cNvPicPr>
          <p:nvPr/>
        </p:nvPicPr>
        <p:blipFill>
          <a:blip r:embed="rId2"/>
          <a:stretch>
            <a:fillRect/>
          </a:stretch>
        </p:blipFill>
        <p:spPr>
          <a:xfrm>
            <a:off x="3649882" y="2398905"/>
            <a:ext cx="5541744" cy="1731414"/>
          </a:xfrm>
          <a:prstGeom prst="rect">
            <a:avLst/>
          </a:prstGeom>
        </p:spPr>
      </p:pic>
      <p:sp>
        <p:nvSpPr>
          <p:cNvPr id="2" name="Textfeld 1">
            <a:extLst>
              <a:ext uri="{FF2B5EF4-FFF2-40B4-BE49-F238E27FC236}">
                <a16:creationId xmlns:a16="http://schemas.microsoft.com/office/drawing/2014/main" id="{0F134E69-6602-4FF9-89F5-167D8CA86935}"/>
              </a:ext>
            </a:extLst>
          </p:cNvPr>
          <p:cNvSpPr txBox="1"/>
          <p:nvPr/>
        </p:nvSpPr>
        <p:spPr>
          <a:xfrm>
            <a:off x="4202932" y="890042"/>
            <a:ext cx="5386236" cy="1384995"/>
          </a:xfrm>
          <a:prstGeom prst="rect">
            <a:avLst/>
          </a:prstGeom>
          <a:noFill/>
        </p:spPr>
        <p:txBody>
          <a:bodyPr wrap="square" rtlCol="0">
            <a:spAutoFit/>
          </a:bodyPr>
          <a:lstStyle/>
          <a:p>
            <a:r>
              <a:rPr lang="de-DE" sz="2800" b="1" dirty="0"/>
              <a:t>Kurze Geschichte der  medialen Präsenz von Populisten   Teil I</a:t>
            </a:r>
          </a:p>
        </p:txBody>
      </p:sp>
      <p:sp>
        <p:nvSpPr>
          <p:cNvPr id="12" name="Rectangle 2">
            <a:extLst>
              <a:ext uri="{FF2B5EF4-FFF2-40B4-BE49-F238E27FC236}">
                <a16:creationId xmlns:a16="http://schemas.microsoft.com/office/drawing/2014/main" id="{DEC1DF9D-57F5-4C9E-A13C-D0D32CC4FAC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622104" rIns="228528" bIns="774456" numCol="1" anchor="ctr" anchorCtr="0" compatLnSpc="1">
            <a:prstTxWarp prst="textNoShape">
              <a:avLst/>
            </a:prstTxWarp>
            <a:spAutoFit/>
          </a:bodyPr>
          <a:lstStyle/>
          <a:p>
            <a:endParaRPr lang="de-DE"/>
          </a:p>
        </p:txBody>
      </p:sp>
      <p:sp>
        <p:nvSpPr>
          <p:cNvPr id="15" name="Rectangle 5">
            <a:extLst>
              <a:ext uri="{FF2B5EF4-FFF2-40B4-BE49-F238E27FC236}">
                <a16:creationId xmlns:a16="http://schemas.microsoft.com/office/drawing/2014/main" id="{E66A1509-DD11-4D7E-B9EC-3E1742D0357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8" name="Textfeld 17">
            <a:extLst>
              <a:ext uri="{FF2B5EF4-FFF2-40B4-BE49-F238E27FC236}">
                <a16:creationId xmlns:a16="http://schemas.microsoft.com/office/drawing/2014/main" id="{D0D15A73-9C2E-4960-992F-AB2C030AE440}"/>
              </a:ext>
            </a:extLst>
          </p:cNvPr>
          <p:cNvSpPr txBox="1"/>
          <p:nvPr/>
        </p:nvSpPr>
        <p:spPr>
          <a:xfrm>
            <a:off x="3324779" y="2529123"/>
            <a:ext cx="5758813" cy="3539430"/>
          </a:xfrm>
          <a:prstGeom prst="rect">
            <a:avLst/>
          </a:prstGeom>
          <a:noFill/>
        </p:spPr>
        <p:txBody>
          <a:bodyPr wrap="square" rtlCol="0">
            <a:spAutoFit/>
          </a:bodyPr>
          <a:lstStyle/>
          <a:p>
            <a:r>
              <a:rPr lang="de-DE" sz="1600" b="1" dirty="0"/>
              <a:t>Evita PERON </a:t>
            </a:r>
            <a:r>
              <a:rPr lang="de-DE" sz="1600" dirty="0"/>
              <a:t>war in den 1950er Jahren des 20.Jhd. </a:t>
            </a:r>
            <a:r>
              <a:rPr lang="de-DE" sz="1600" dirty="0">
                <a:effectLst/>
                <a:ea typeface="Garamond" panose="02020404030301010803" pitchFamily="18" charset="0"/>
                <a:cs typeface="Garamond" panose="02020404030301010803" pitchFamily="18" charset="0"/>
              </a:rPr>
              <a:t>berühmt für ihre Reden vor der Arbeitergewerkschaft, für ihre Tref­fen mit Vertretern der Arbeiter und für ihre Sprechstunde im Arbeitsministerium, bei der sie unter anderem Besuche aus den ärmeren Schichten der Bevölkerung empfing. Diese Situationen</a:t>
            </a:r>
            <a:r>
              <a:rPr lang="de-DE" sz="1600" spc="-35" dirty="0">
                <a:effectLst/>
                <a:ea typeface="Garamond" panose="02020404030301010803" pitchFamily="18" charset="0"/>
                <a:cs typeface="Garamond" panose="02020404030301010803" pitchFamily="18" charset="0"/>
              </a:rPr>
              <a:t> </a:t>
            </a:r>
            <a:r>
              <a:rPr lang="de-DE" sz="1600" dirty="0">
                <a:effectLst/>
                <a:ea typeface="Garamond" panose="02020404030301010803" pitchFamily="18" charset="0"/>
                <a:cs typeface="Garamond" panose="02020404030301010803" pitchFamily="18" charset="0"/>
              </a:rPr>
              <a:t>waren</a:t>
            </a:r>
            <a:r>
              <a:rPr lang="de-DE" sz="1600" spc="-35" dirty="0">
                <a:effectLst/>
                <a:ea typeface="Garamond" panose="02020404030301010803" pitchFamily="18" charset="0"/>
                <a:cs typeface="Garamond" panose="02020404030301010803" pitchFamily="18" charset="0"/>
              </a:rPr>
              <a:t> </a:t>
            </a:r>
            <a:r>
              <a:rPr lang="de-DE" sz="1600" dirty="0">
                <a:effectLst/>
                <a:ea typeface="Garamond" panose="02020404030301010803" pitchFamily="18" charset="0"/>
                <a:cs typeface="Garamond" panose="02020404030301010803" pitchFamily="18" charset="0"/>
              </a:rPr>
              <a:t>von</a:t>
            </a:r>
            <a:r>
              <a:rPr lang="de-DE" sz="1600" spc="-35" dirty="0">
                <a:effectLst/>
                <a:ea typeface="Garamond" panose="02020404030301010803" pitchFamily="18" charset="0"/>
                <a:cs typeface="Garamond" panose="02020404030301010803" pitchFamily="18" charset="0"/>
              </a:rPr>
              <a:t> </a:t>
            </a:r>
            <a:r>
              <a:rPr lang="de-DE" sz="1600" dirty="0">
                <a:effectLst/>
                <a:ea typeface="Garamond" panose="02020404030301010803" pitchFamily="18" charset="0"/>
                <a:cs typeface="Garamond" panose="02020404030301010803" pitchFamily="18" charset="0"/>
              </a:rPr>
              <a:t>Nähe</a:t>
            </a:r>
            <a:r>
              <a:rPr lang="de-DE" sz="1600" spc="-35" dirty="0">
                <a:effectLst/>
                <a:ea typeface="Garamond" panose="02020404030301010803" pitchFamily="18" charset="0"/>
                <a:cs typeface="Garamond" panose="02020404030301010803" pitchFamily="18" charset="0"/>
              </a:rPr>
              <a:t> </a:t>
            </a:r>
            <a:r>
              <a:rPr lang="de-DE" sz="1600" dirty="0">
                <a:effectLst/>
                <a:ea typeface="Garamond" panose="02020404030301010803" pitchFamily="18" charset="0"/>
                <a:cs typeface="Garamond" panose="02020404030301010803" pitchFamily="18" charset="0"/>
              </a:rPr>
              <a:t>geprägt</a:t>
            </a:r>
            <a:r>
              <a:rPr lang="de-DE" sz="1600" spc="-35" dirty="0">
                <a:effectLst/>
                <a:ea typeface="Garamond" panose="02020404030301010803" pitchFamily="18" charset="0"/>
                <a:cs typeface="Garamond" panose="02020404030301010803" pitchFamily="18" charset="0"/>
              </a:rPr>
              <a:t> </a:t>
            </a:r>
            <a:r>
              <a:rPr lang="de-DE" sz="1600" dirty="0">
                <a:effectLst/>
                <a:ea typeface="Garamond" panose="02020404030301010803" pitchFamily="18" charset="0"/>
                <a:cs typeface="Garamond" panose="02020404030301010803" pitchFamily="18" charset="0"/>
              </a:rPr>
              <a:t>und</a:t>
            </a:r>
            <a:r>
              <a:rPr lang="de-DE" sz="1600" spc="-35" dirty="0">
                <a:effectLst/>
                <a:ea typeface="Garamond" panose="02020404030301010803" pitchFamily="18" charset="0"/>
                <a:cs typeface="Garamond" panose="02020404030301010803" pitchFamily="18" charset="0"/>
              </a:rPr>
              <a:t> </a:t>
            </a:r>
            <a:r>
              <a:rPr lang="de-DE" sz="1600" dirty="0">
                <a:effectLst/>
                <a:ea typeface="Garamond" panose="02020404030301010803" pitchFamily="18" charset="0"/>
                <a:cs typeface="Garamond" panose="02020404030301010803" pitchFamily="18" charset="0"/>
              </a:rPr>
              <a:t>sug­gerierten, dass die Fragen und Forderungen des Volkes Gehör finden.</a:t>
            </a:r>
            <a:r>
              <a:rPr lang="de-DE" sz="1600" dirty="0"/>
              <a:t> </a:t>
            </a:r>
          </a:p>
          <a:p>
            <a:endParaRPr lang="de-DE" sz="1600" dirty="0"/>
          </a:p>
          <a:p>
            <a:r>
              <a:rPr lang="de-DE" sz="1600" b="1" dirty="0"/>
              <a:t>Hugo CHAVEZ </a:t>
            </a:r>
            <a:r>
              <a:rPr lang="de-DE" sz="1600" dirty="0">
                <a:effectLst/>
                <a:ea typeface="Garamond" panose="02020404030301010803" pitchFamily="18" charset="0"/>
                <a:cs typeface="Garamond" panose="02020404030301010803" pitchFamily="18" charset="0"/>
              </a:rPr>
              <a:t>sich</a:t>
            </a:r>
            <a:r>
              <a:rPr lang="de-DE" sz="1600" spc="-20" dirty="0">
                <a:effectLst/>
                <a:ea typeface="Garamond" panose="02020404030301010803" pitchFamily="18" charset="0"/>
                <a:cs typeface="Garamond" panose="02020404030301010803" pitchFamily="18" charset="0"/>
              </a:rPr>
              <a:t> </a:t>
            </a:r>
            <a:r>
              <a:rPr lang="de-DE" sz="1600" dirty="0">
                <a:effectLst/>
                <a:ea typeface="Garamond" panose="02020404030301010803" pitchFamily="18" charset="0"/>
                <a:cs typeface="Garamond" panose="02020404030301010803" pitchFamily="18" charset="0"/>
              </a:rPr>
              <a:t>ebenfalls</a:t>
            </a:r>
            <a:r>
              <a:rPr lang="de-DE" sz="1600" spc="-20" dirty="0">
                <a:effectLst/>
                <a:ea typeface="Garamond" panose="02020404030301010803" pitchFamily="18" charset="0"/>
                <a:cs typeface="Garamond" panose="02020404030301010803" pitchFamily="18" charset="0"/>
              </a:rPr>
              <a:t> </a:t>
            </a:r>
            <a:r>
              <a:rPr lang="de-DE" sz="1600" dirty="0">
                <a:effectLst/>
                <a:ea typeface="Garamond" panose="02020404030301010803" pitchFamily="18" charset="0"/>
                <a:cs typeface="Garamond" panose="02020404030301010803" pitchFamily="18" charset="0"/>
              </a:rPr>
              <a:t>um</a:t>
            </a:r>
            <a:r>
              <a:rPr lang="de-DE" sz="1600" spc="-20" dirty="0">
                <a:effectLst/>
                <a:ea typeface="Garamond" panose="02020404030301010803" pitchFamily="18" charset="0"/>
                <a:cs typeface="Garamond" panose="02020404030301010803" pitchFamily="18" charset="0"/>
              </a:rPr>
              <a:t> </a:t>
            </a:r>
            <a:r>
              <a:rPr lang="de-DE" sz="1600" dirty="0">
                <a:effectLst/>
                <a:ea typeface="Garamond" panose="02020404030301010803" pitchFamily="18" charset="0"/>
                <a:cs typeface="Garamond" panose="02020404030301010803" pitchFamily="18" charset="0"/>
              </a:rPr>
              <a:t>das</a:t>
            </a:r>
            <a:r>
              <a:rPr lang="de-DE" sz="1600" spc="-20" dirty="0">
                <a:effectLst/>
                <a:ea typeface="Garamond" panose="02020404030301010803" pitchFamily="18" charset="0"/>
                <a:cs typeface="Garamond" panose="02020404030301010803" pitchFamily="18" charset="0"/>
              </a:rPr>
              <a:t> </a:t>
            </a:r>
            <a:r>
              <a:rPr lang="de-DE" sz="1600" dirty="0">
                <a:effectLst/>
                <a:ea typeface="Garamond" panose="02020404030301010803" pitchFamily="18" charset="0"/>
                <a:cs typeface="Garamond" panose="02020404030301010803" pitchFamily="18" charset="0"/>
              </a:rPr>
              <a:t>Gefühl</a:t>
            </a:r>
            <a:r>
              <a:rPr lang="de-DE" sz="1600" spc="-20" dirty="0">
                <a:effectLst/>
                <a:ea typeface="Garamond" panose="02020404030301010803" pitchFamily="18" charset="0"/>
                <a:cs typeface="Garamond" panose="02020404030301010803" pitchFamily="18" charset="0"/>
              </a:rPr>
              <a:t> </a:t>
            </a:r>
            <a:r>
              <a:rPr lang="de-DE" sz="1600" dirty="0">
                <a:effectLst/>
                <a:ea typeface="Garamond" panose="02020404030301010803" pitchFamily="18" charset="0"/>
                <a:cs typeface="Garamond" panose="02020404030301010803" pitchFamily="18" charset="0"/>
              </a:rPr>
              <a:t>einer</a:t>
            </a:r>
            <a:r>
              <a:rPr lang="de-DE" sz="1600" spc="-20" dirty="0">
                <a:effectLst/>
                <a:ea typeface="Garamond" panose="02020404030301010803" pitchFamily="18" charset="0"/>
                <a:cs typeface="Garamond" panose="02020404030301010803" pitchFamily="18" charset="0"/>
              </a:rPr>
              <a:t> </a:t>
            </a:r>
            <a:r>
              <a:rPr lang="de-DE" sz="1600" dirty="0">
                <a:effectLst/>
                <a:ea typeface="Garamond" panose="02020404030301010803" pitchFamily="18" charset="0"/>
                <a:cs typeface="Garamond" panose="02020404030301010803" pitchFamily="18" charset="0"/>
              </a:rPr>
              <a:t>engen</a:t>
            </a:r>
            <a:r>
              <a:rPr lang="de-DE" sz="1600" spc="-20" dirty="0">
                <a:effectLst/>
                <a:ea typeface="Garamond" panose="02020404030301010803" pitchFamily="18" charset="0"/>
                <a:cs typeface="Garamond" panose="02020404030301010803" pitchFamily="18" charset="0"/>
              </a:rPr>
              <a:t> </a:t>
            </a:r>
            <a:r>
              <a:rPr lang="de-DE" sz="1600" dirty="0">
                <a:effectLst/>
                <a:ea typeface="Garamond" panose="02020404030301010803" pitchFamily="18" charset="0"/>
                <a:cs typeface="Garamond" panose="02020404030301010803" pitchFamily="18" charset="0"/>
              </a:rPr>
              <a:t>und unmittelbaren Beziehung zum Volk. Seine Sprache</a:t>
            </a:r>
            <a:r>
              <a:rPr lang="de-DE" sz="1600" spc="-70" dirty="0">
                <a:effectLst/>
                <a:ea typeface="Garamond" panose="02020404030301010803" pitchFamily="18" charset="0"/>
                <a:cs typeface="Garamond" panose="02020404030301010803" pitchFamily="18" charset="0"/>
              </a:rPr>
              <a:t> </a:t>
            </a:r>
            <a:r>
              <a:rPr lang="de-DE" sz="1600" dirty="0">
                <a:effectLst/>
                <a:ea typeface="Garamond" panose="02020404030301010803" pitchFamily="18" charset="0"/>
                <a:cs typeface="Garamond" panose="02020404030301010803" pitchFamily="18" charset="0"/>
              </a:rPr>
              <a:t>deutet  auf einen guten Bekannten hin,</a:t>
            </a:r>
            <a:r>
              <a:rPr lang="de-DE" sz="1600" spc="-60" dirty="0">
                <a:effectLst/>
                <a:ea typeface="Garamond" panose="02020404030301010803" pitchFamily="18" charset="0"/>
                <a:cs typeface="Garamond" panose="02020404030301010803" pitchFamily="18" charset="0"/>
              </a:rPr>
              <a:t> </a:t>
            </a:r>
            <a:r>
              <a:rPr lang="de-DE" sz="1600" dirty="0">
                <a:effectLst/>
                <a:ea typeface="Garamond" panose="02020404030301010803" pitchFamily="18" charset="0"/>
                <a:cs typeface="Garamond" panose="02020404030301010803" pitchFamily="18" charset="0"/>
              </a:rPr>
              <a:t>der</a:t>
            </a:r>
            <a:r>
              <a:rPr lang="de-DE" sz="1600" spc="-60" dirty="0">
                <a:effectLst/>
                <a:ea typeface="Garamond" panose="02020404030301010803" pitchFamily="18" charset="0"/>
                <a:cs typeface="Garamond" panose="02020404030301010803" pitchFamily="18" charset="0"/>
              </a:rPr>
              <a:t> </a:t>
            </a:r>
            <a:r>
              <a:rPr lang="de-DE" sz="1600" dirty="0">
                <a:effectLst/>
                <a:ea typeface="Garamond" panose="02020404030301010803" pitchFamily="18" charset="0"/>
                <a:cs typeface="Garamond" panose="02020404030301010803" pitchFamily="18" charset="0"/>
              </a:rPr>
              <a:t>die</a:t>
            </a:r>
            <a:r>
              <a:rPr lang="de-DE" sz="1600" spc="-60" dirty="0">
                <a:effectLst/>
                <a:ea typeface="Garamond" panose="02020404030301010803" pitchFamily="18" charset="0"/>
                <a:cs typeface="Garamond" panose="02020404030301010803" pitchFamily="18" charset="0"/>
              </a:rPr>
              <a:t> </a:t>
            </a:r>
            <a:r>
              <a:rPr lang="de-DE" sz="1600" dirty="0">
                <a:effectLst/>
                <a:ea typeface="Garamond" panose="02020404030301010803" pitchFamily="18" charset="0"/>
                <a:cs typeface="Garamond" panose="02020404030301010803" pitchFamily="18" charset="0"/>
              </a:rPr>
              <a:t>Staatsangelegenheiten</a:t>
            </a:r>
            <a:r>
              <a:rPr lang="de-DE" sz="1600" spc="-60" dirty="0">
                <a:effectLst/>
                <a:ea typeface="Garamond" panose="02020404030301010803" pitchFamily="18" charset="0"/>
                <a:cs typeface="Garamond" panose="02020404030301010803" pitchFamily="18" charset="0"/>
              </a:rPr>
              <a:t> </a:t>
            </a:r>
            <a:r>
              <a:rPr lang="de-DE" sz="1600" dirty="0">
                <a:effectLst/>
                <a:ea typeface="Garamond" panose="02020404030301010803" pitchFamily="18" charset="0"/>
                <a:cs typeface="Garamond" panose="02020404030301010803" pitchFamily="18" charset="0"/>
              </a:rPr>
              <a:t>in</a:t>
            </a:r>
            <a:r>
              <a:rPr lang="de-DE" sz="1600" spc="-60" dirty="0">
                <a:effectLst/>
                <a:ea typeface="Garamond" panose="02020404030301010803" pitchFamily="18" charset="0"/>
                <a:cs typeface="Garamond" panose="02020404030301010803" pitchFamily="18" charset="0"/>
              </a:rPr>
              <a:t> </a:t>
            </a:r>
            <a:r>
              <a:rPr lang="de-DE" sz="1600" dirty="0">
                <a:effectLst/>
                <a:ea typeface="Garamond" panose="02020404030301010803" pitchFamily="18" charset="0"/>
                <a:cs typeface="Garamond" panose="02020404030301010803" pitchFamily="18" charset="0"/>
              </a:rPr>
              <a:t>einfacher Form</a:t>
            </a:r>
            <a:r>
              <a:rPr lang="de-DE" sz="1600" spc="-40" dirty="0">
                <a:effectLst/>
                <a:ea typeface="Garamond" panose="02020404030301010803" pitchFamily="18" charset="0"/>
                <a:cs typeface="Garamond" panose="02020404030301010803" pitchFamily="18" charset="0"/>
              </a:rPr>
              <a:t> </a:t>
            </a:r>
            <a:r>
              <a:rPr lang="de-DE" sz="1600" dirty="0">
                <a:effectLst/>
                <a:ea typeface="Garamond" panose="02020404030301010803" pitchFamily="18" charset="0"/>
                <a:cs typeface="Garamond" panose="02020404030301010803" pitchFamily="18" charset="0"/>
              </a:rPr>
              <a:t>erklärt.</a:t>
            </a:r>
            <a:r>
              <a:rPr lang="de-DE" sz="1600" spc="-40" dirty="0">
                <a:effectLst/>
                <a:ea typeface="Garamond" panose="02020404030301010803" pitchFamily="18" charset="0"/>
                <a:cs typeface="Garamond" panose="02020404030301010803" pitchFamily="18" charset="0"/>
              </a:rPr>
              <a:t> </a:t>
            </a:r>
            <a:r>
              <a:rPr lang="de-DE" sz="1600" dirty="0">
                <a:effectLst/>
                <a:ea typeface="Garamond" panose="02020404030301010803" pitchFamily="18" charset="0"/>
                <a:cs typeface="Garamond" panose="02020404030301010803" pitchFamily="18" charset="0"/>
              </a:rPr>
              <a:t>Dazu</a:t>
            </a:r>
            <a:r>
              <a:rPr lang="de-DE" sz="1600" spc="-40" dirty="0">
                <a:effectLst/>
                <a:ea typeface="Garamond" panose="02020404030301010803" pitchFamily="18" charset="0"/>
                <a:cs typeface="Garamond" panose="02020404030301010803" pitchFamily="18" charset="0"/>
              </a:rPr>
              <a:t> </a:t>
            </a:r>
            <a:r>
              <a:rPr lang="de-DE" sz="1600" dirty="0">
                <a:effectLst/>
                <a:ea typeface="Garamond" panose="02020404030301010803" pitchFamily="18" charset="0"/>
                <a:cs typeface="Garamond" panose="02020404030301010803" pitchFamily="18" charset="0"/>
              </a:rPr>
              <a:t>gehört</a:t>
            </a:r>
            <a:r>
              <a:rPr lang="de-DE" sz="1600" spc="-40" dirty="0">
                <a:effectLst/>
                <a:ea typeface="Garamond" panose="02020404030301010803" pitchFamily="18" charset="0"/>
                <a:cs typeface="Garamond" panose="02020404030301010803" pitchFamily="18" charset="0"/>
              </a:rPr>
              <a:t> </a:t>
            </a:r>
            <a:r>
              <a:rPr lang="de-DE" sz="1600" dirty="0">
                <a:effectLst/>
                <a:ea typeface="Garamond" panose="02020404030301010803" pitchFamily="18" charset="0"/>
                <a:cs typeface="Garamond" panose="02020404030301010803" pitchFamily="18" charset="0"/>
              </a:rPr>
              <a:t>auch</a:t>
            </a:r>
            <a:r>
              <a:rPr lang="de-DE" sz="1600" spc="-40" dirty="0">
                <a:effectLst/>
                <a:ea typeface="Garamond" panose="02020404030301010803" pitchFamily="18" charset="0"/>
                <a:cs typeface="Garamond" panose="02020404030301010803" pitchFamily="18" charset="0"/>
              </a:rPr>
              <a:t> </a:t>
            </a:r>
            <a:r>
              <a:rPr lang="de-DE" sz="1600" dirty="0">
                <a:effectLst/>
                <a:ea typeface="Garamond" panose="02020404030301010803" pitchFamily="18" charset="0"/>
                <a:cs typeface="Garamond" panose="02020404030301010803" pitchFamily="18" charset="0"/>
              </a:rPr>
              <a:t>eine</a:t>
            </a:r>
            <a:r>
              <a:rPr lang="de-DE" sz="1600" spc="-40" dirty="0">
                <a:effectLst/>
                <a:ea typeface="Garamond" panose="02020404030301010803" pitchFamily="18" charset="0"/>
                <a:cs typeface="Garamond" panose="02020404030301010803" pitchFamily="18" charset="0"/>
              </a:rPr>
              <a:t> </a:t>
            </a:r>
            <a:r>
              <a:rPr lang="de-DE" sz="1600" dirty="0">
                <a:effectLst/>
                <a:ea typeface="Garamond" panose="02020404030301010803" pitchFamily="18" charset="0"/>
                <a:cs typeface="Garamond" panose="02020404030301010803" pitchFamily="18" charset="0"/>
              </a:rPr>
              <a:t>Rhetorik der</a:t>
            </a:r>
            <a:r>
              <a:rPr lang="de-DE" sz="1600" spc="-70" dirty="0">
                <a:effectLst/>
                <a:ea typeface="Garamond" panose="02020404030301010803" pitchFamily="18" charset="0"/>
                <a:cs typeface="Garamond" panose="02020404030301010803" pitchFamily="18" charset="0"/>
              </a:rPr>
              <a:t> </a:t>
            </a:r>
            <a:r>
              <a:rPr lang="de-DE" sz="1600" dirty="0">
                <a:effectLst/>
                <a:ea typeface="Garamond" panose="02020404030301010803" pitchFamily="18" charset="0"/>
                <a:cs typeface="Garamond" panose="02020404030301010803" pitchFamily="18" charset="0"/>
              </a:rPr>
              <a:t>Gleichheit,</a:t>
            </a:r>
            <a:r>
              <a:rPr lang="de-DE" sz="1600" spc="-65" dirty="0">
                <a:effectLst/>
                <a:ea typeface="Garamond" panose="02020404030301010803" pitchFamily="18" charset="0"/>
                <a:cs typeface="Garamond" panose="02020404030301010803" pitchFamily="18" charset="0"/>
              </a:rPr>
              <a:t> </a:t>
            </a:r>
            <a:r>
              <a:rPr lang="de-DE" sz="1600" dirty="0">
                <a:effectLst/>
                <a:ea typeface="Garamond" panose="02020404030301010803" pitchFamily="18" charset="0"/>
                <a:cs typeface="Garamond" panose="02020404030301010803" pitchFamily="18" charset="0"/>
              </a:rPr>
              <a:t>welche</a:t>
            </a:r>
            <a:r>
              <a:rPr lang="de-DE" sz="1600" spc="-65" dirty="0">
                <a:effectLst/>
                <a:ea typeface="Garamond" panose="02020404030301010803" pitchFamily="18" charset="0"/>
                <a:cs typeface="Garamond" panose="02020404030301010803" pitchFamily="18" charset="0"/>
              </a:rPr>
              <a:t> </a:t>
            </a:r>
            <a:r>
              <a:rPr lang="de-DE" sz="1600" dirty="0">
                <a:effectLst/>
                <a:ea typeface="Garamond" panose="02020404030301010803" pitchFamily="18" charset="0"/>
                <a:cs typeface="Garamond" panose="02020404030301010803" pitchFamily="18" charset="0"/>
              </a:rPr>
              <a:t>die</a:t>
            </a:r>
            <a:r>
              <a:rPr lang="de-DE" sz="1600" spc="-65" dirty="0">
                <a:effectLst/>
                <a:ea typeface="Garamond" panose="02020404030301010803" pitchFamily="18" charset="0"/>
                <a:cs typeface="Garamond" panose="02020404030301010803" pitchFamily="18" charset="0"/>
              </a:rPr>
              <a:t> </a:t>
            </a:r>
            <a:r>
              <a:rPr lang="de-DE" sz="1600" dirty="0">
                <a:effectLst/>
                <a:ea typeface="Garamond" panose="02020404030301010803" pitchFamily="18" charset="0"/>
                <a:cs typeface="Garamond" panose="02020404030301010803" pitchFamily="18" charset="0"/>
              </a:rPr>
              <a:t>populistische</a:t>
            </a:r>
            <a:r>
              <a:rPr lang="de-DE" sz="1600" spc="-65" dirty="0">
                <a:effectLst/>
                <a:ea typeface="Garamond" panose="02020404030301010803" pitchFamily="18" charset="0"/>
                <a:cs typeface="Garamond" panose="02020404030301010803" pitchFamily="18" charset="0"/>
              </a:rPr>
              <a:t> </a:t>
            </a:r>
            <a:r>
              <a:rPr lang="de-DE" sz="1600" dirty="0">
                <a:effectLst/>
                <a:ea typeface="Garamond" panose="02020404030301010803" pitchFamily="18" charset="0"/>
                <a:cs typeface="Garamond" panose="02020404030301010803" pitchFamily="18" charset="0"/>
              </a:rPr>
              <a:t>Kom­munikation prägt.</a:t>
            </a:r>
            <a:endParaRPr lang="de-DE" sz="1600" dirty="0"/>
          </a:p>
          <a:p>
            <a:endParaRPr lang="de-DE" sz="1600" dirty="0"/>
          </a:p>
        </p:txBody>
      </p:sp>
      <p:pic>
        <p:nvPicPr>
          <p:cNvPr id="4" name="Grafik 3" descr="Ein Bild, das Menschliches Gesicht, Person, Kleidung, Mann enthält.&#10;&#10;Automatisch generierte Beschreibung">
            <a:extLst>
              <a:ext uri="{FF2B5EF4-FFF2-40B4-BE49-F238E27FC236}">
                <a16:creationId xmlns:a16="http://schemas.microsoft.com/office/drawing/2014/main" id="{FD4E8FD0-8398-47F1-8BC9-C89EAD5BD6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6707" y="2544066"/>
            <a:ext cx="1771714" cy="1332167"/>
          </a:xfrm>
          <a:prstGeom prst="rect">
            <a:avLst/>
          </a:prstGeom>
        </p:spPr>
      </p:pic>
      <p:sp>
        <p:nvSpPr>
          <p:cNvPr id="5" name="Textfeld 4">
            <a:extLst>
              <a:ext uri="{FF2B5EF4-FFF2-40B4-BE49-F238E27FC236}">
                <a16:creationId xmlns:a16="http://schemas.microsoft.com/office/drawing/2014/main" id="{48E1FCD8-E9E4-40A0-A775-D0097DD69251}"/>
              </a:ext>
            </a:extLst>
          </p:cNvPr>
          <p:cNvSpPr txBox="1"/>
          <p:nvPr/>
        </p:nvSpPr>
        <p:spPr>
          <a:xfrm>
            <a:off x="8946707" y="3876233"/>
            <a:ext cx="2218598" cy="523220"/>
          </a:xfrm>
          <a:prstGeom prst="rect">
            <a:avLst/>
          </a:prstGeom>
          <a:noFill/>
        </p:spPr>
        <p:txBody>
          <a:bodyPr wrap="square" rtlCol="0">
            <a:spAutoFit/>
          </a:bodyPr>
          <a:lstStyle/>
          <a:p>
            <a:r>
              <a:rPr lang="de-DE" sz="1400" dirty="0"/>
              <a:t>“</a:t>
            </a:r>
            <a:r>
              <a:rPr lang="de-DE" sz="1400" dirty="0" err="1"/>
              <a:t>Don`t</a:t>
            </a:r>
            <a:r>
              <a:rPr lang="de-DE" sz="1400" dirty="0"/>
              <a:t> </a:t>
            </a:r>
            <a:r>
              <a:rPr lang="de-DE" sz="1400" dirty="0" err="1"/>
              <a:t>cry</a:t>
            </a:r>
            <a:r>
              <a:rPr lang="de-DE" sz="1400" dirty="0"/>
              <a:t> </a:t>
            </a:r>
            <a:r>
              <a:rPr lang="de-DE" sz="1400" dirty="0" err="1"/>
              <a:t>for</a:t>
            </a:r>
            <a:r>
              <a:rPr lang="de-DE" sz="1400" dirty="0"/>
              <a:t> </a:t>
            </a:r>
            <a:r>
              <a:rPr lang="de-DE" sz="1400" dirty="0" err="1"/>
              <a:t>me</a:t>
            </a:r>
            <a:r>
              <a:rPr lang="de-DE" sz="1400" dirty="0"/>
              <a:t> </a:t>
            </a:r>
            <a:r>
              <a:rPr lang="de-DE" sz="1400" dirty="0" err="1"/>
              <a:t>argentina</a:t>
            </a:r>
            <a:r>
              <a:rPr lang="de-DE" sz="1400" dirty="0"/>
              <a:t>…“</a:t>
            </a:r>
          </a:p>
        </p:txBody>
      </p:sp>
      <p:pic>
        <p:nvPicPr>
          <p:cNvPr id="7" name="Grafik 6" descr="Ein Bild, das Person, Kleidung, Menschliches Gesicht, draußen enthält.&#10;&#10;Automatisch generierte Beschreibung">
            <a:extLst>
              <a:ext uri="{FF2B5EF4-FFF2-40B4-BE49-F238E27FC236}">
                <a16:creationId xmlns:a16="http://schemas.microsoft.com/office/drawing/2014/main" id="{4BE4A377-88A5-42E4-B1C1-2F907D4B29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1150" y="4532835"/>
            <a:ext cx="1774696" cy="1343945"/>
          </a:xfrm>
          <a:prstGeom prst="rect">
            <a:avLst/>
          </a:prstGeom>
        </p:spPr>
      </p:pic>
      <p:pic>
        <p:nvPicPr>
          <p:cNvPr id="13" name="Grafik 12" descr="Ein Bild, das Text, Schrift, Kreis, Logo enthält.&#10;&#10;Automatisch generierte Beschreibung">
            <a:extLst>
              <a:ext uri="{FF2B5EF4-FFF2-40B4-BE49-F238E27FC236}">
                <a16:creationId xmlns:a16="http://schemas.microsoft.com/office/drawing/2014/main" id="{A68C9FE1-58CD-4D33-A8F5-82AD8A2D59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1316" y="333046"/>
            <a:ext cx="2281410" cy="2281410"/>
          </a:xfrm>
          <a:prstGeom prst="rect">
            <a:avLst/>
          </a:prstGeom>
        </p:spPr>
      </p:pic>
    </p:spTree>
    <p:extLst>
      <p:ext uri="{BB962C8B-B14F-4D97-AF65-F5344CB8AC3E}">
        <p14:creationId xmlns:p14="http://schemas.microsoft.com/office/powerpoint/2010/main" val="1433813951"/>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CD264D4B-BCC6-462C-9E6A-D203777C96F3}"/>
              </a:ext>
            </a:extLst>
          </p:cNvPr>
          <p:cNvSpPr txBox="1"/>
          <p:nvPr/>
        </p:nvSpPr>
        <p:spPr>
          <a:xfrm>
            <a:off x="2249984" y="1051795"/>
            <a:ext cx="7056784" cy="1477328"/>
          </a:xfrm>
          <a:prstGeom prst="rect">
            <a:avLst/>
          </a:prstGeom>
          <a:noFill/>
        </p:spPr>
        <p:txBody>
          <a:bodyPr wrap="square" rtlCol="0">
            <a:spAutoFit/>
          </a:bodyPr>
          <a:lstStyle/>
          <a:p>
            <a:endParaRPr lang="de-DE" dirty="0"/>
          </a:p>
          <a:p>
            <a:endParaRPr lang="de-DE" dirty="0"/>
          </a:p>
          <a:p>
            <a:pPr marL="285750" indent="-285750">
              <a:buFont typeface="Arial" panose="020B0604020202020204" pitchFamily="34" charset="0"/>
              <a:buChar char="•"/>
            </a:pPr>
            <a:endParaRPr lang="de-DE" dirty="0"/>
          </a:p>
          <a:p>
            <a:endParaRPr lang="de-DE" dirty="0"/>
          </a:p>
          <a:p>
            <a:endParaRPr lang="de-AT" dirty="0"/>
          </a:p>
        </p:txBody>
      </p:sp>
      <p:pic>
        <p:nvPicPr>
          <p:cNvPr id="10" name="Grafik 9">
            <a:extLst>
              <a:ext uri="{FF2B5EF4-FFF2-40B4-BE49-F238E27FC236}">
                <a16:creationId xmlns:a16="http://schemas.microsoft.com/office/drawing/2014/main" id="{595C6D2B-84C3-43E4-B24E-B9DCF8F79F89}"/>
              </a:ext>
            </a:extLst>
          </p:cNvPr>
          <p:cNvPicPr>
            <a:picLocks noChangeAspect="1"/>
          </p:cNvPicPr>
          <p:nvPr/>
        </p:nvPicPr>
        <p:blipFill>
          <a:blip r:embed="rId2"/>
          <a:stretch>
            <a:fillRect/>
          </a:stretch>
        </p:blipFill>
        <p:spPr>
          <a:xfrm>
            <a:off x="3649882" y="2398905"/>
            <a:ext cx="5541744" cy="1731414"/>
          </a:xfrm>
          <a:prstGeom prst="rect">
            <a:avLst/>
          </a:prstGeom>
        </p:spPr>
      </p:pic>
      <p:sp>
        <p:nvSpPr>
          <p:cNvPr id="2" name="Textfeld 1">
            <a:extLst>
              <a:ext uri="{FF2B5EF4-FFF2-40B4-BE49-F238E27FC236}">
                <a16:creationId xmlns:a16="http://schemas.microsoft.com/office/drawing/2014/main" id="{0F134E69-6602-4FF9-89F5-167D8CA86935}"/>
              </a:ext>
            </a:extLst>
          </p:cNvPr>
          <p:cNvSpPr txBox="1"/>
          <p:nvPr/>
        </p:nvSpPr>
        <p:spPr>
          <a:xfrm>
            <a:off x="4202932" y="716612"/>
            <a:ext cx="5386236" cy="1384995"/>
          </a:xfrm>
          <a:prstGeom prst="rect">
            <a:avLst/>
          </a:prstGeom>
          <a:noFill/>
        </p:spPr>
        <p:txBody>
          <a:bodyPr wrap="square" rtlCol="0">
            <a:spAutoFit/>
          </a:bodyPr>
          <a:lstStyle/>
          <a:p>
            <a:r>
              <a:rPr lang="de-DE" sz="2800" b="1" dirty="0"/>
              <a:t>Kurze Geschichte der  medialen Präsenz von Populisten   Teil II</a:t>
            </a:r>
          </a:p>
        </p:txBody>
      </p:sp>
      <p:sp>
        <p:nvSpPr>
          <p:cNvPr id="12" name="Rectangle 2">
            <a:extLst>
              <a:ext uri="{FF2B5EF4-FFF2-40B4-BE49-F238E27FC236}">
                <a16:creationId xmlns:a16="http://schemas.microsoft.com/office/drawing/2014/main" id="{DEC1DF9D-57F5-4C9E-A13C-D0D32CC4FAC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622104" rIns="228528" bIns="774456" numCol="1" anchor="ctr" anchorCtr="0" compatLnSpc="1">
            <a:prstTxWarp prst="textNoShape">
              <a:avLst/>
            </a:prstTxWarp>
            <a:spAutoFit/>
          </a:bodyPr>
          <a:lstStyle/>
          <a:p>
            <a:endParaRPr lang="de-DE"/>
          </a:p>
        </p:txBody>
      </p:sp>
      <p:sp>
        <p:nvSpPr>
          <p:cNvPr id="15" name="Rectangle 5">
            <a:extLst>
              <a:ext uri="{FF2B5EF4-FFF2-40B4-BE49-F238E27FC236}">
                <a16:creationId xmlns:a16="http://schemas.microsoft.com/office/drawing/2014/main" id="{E66A1509-DD11-4D7E-B9EC-3E1742D0357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8" name="Textfeld 17">
            <a:extLst>
              <a:ext uri="{FF2B5EF4-FFF2-40B4-BE49-F238E27FC236}">
                <a16:creationId xmlns:a16="http://schemas.microsoft.com/office/drawing/2014/main" id="{D0D15A73-9C2E-4960-992F-AB2C030AE440}"/>
              </a:ext>
            </a:extLst>
          </p:cNvPr>
          <p:cNvSpPr txBox="1"/>
          <p:nvPr/>
        </p:nvSpPr>
        <p:spPr>
          <a:xfrm>
            <a:off x="3297891" y="2221923"/>
            <a:ext cx="5758813" cy="3785652"/>
          </a:xfrm>
          <a:prstGeom prst="rect">
            <a:avLst/>
          </a:prstGeom>
          <a:noFill/>
        </p:spPr>
        <p:txBody>
          <a:bodyPr wrap="square" rtlCol="0">
            <a:spAutoFit/>
          </a:bodyPr>
          <a:lstStyle/>
          <a:p>
            <a:r>
              <a:rPr lang="de-DE" sz="1600" b="1" dirty="0">
                <a:effectLst/>
                <a:ea typeface="Garamond" panose="02020404030301010803" pitchFamily="18" charset="0"/>
                <a:cs typeface="Garamond" panose="02020404030301010803" pitchFamily="18" charset="0"/>
              </a:rPr>
              <a:t>Jörg HAIDER </a:t>
            </a:r>
            <a:r>
              <a:rPr lang="de-DE" sz="1600" dirty="0">
                <a:effectLst/>
                <a:ea typeface="Garamond" panose="02020404030301010803" pitchFamily="18" charset="0"/>
                <a:cs typeface="Garamond" panose="02020404030301010803" pitchFamily="18" charset="0"/>
              </a:rPr>
              <a:t>Dramatisierung und Zuspitzung von Konflikten</a:t>
            </a:r>
            <a:r>
              <a:rPr lang="de-DE" sz="1600" spc="-70" dirty="0">
                <a:effectLst/>
                <a:ea typeface="Garamond" panose="02020404030301010803" pitchFamily="18" charset="0"/>
                <a:cs typeface="Garamond" panose="02020404030301010803" pitchFamily="18" charset="0"/>
              </a:rPr>
              <a:t> </a:t>
            </a:r>
            <a:r>
              <a:rPr lang="de-DE" sz="1600" dirty="0">
                <a:effectLst/>
                <a:ea typeface="Garamond" panose="02020404030301010803" pitchFamily="18" charset="0"/>
                <a:cs typeface="Garamond" panose="02020404030301010803" pitchFamily="18" charset="0"/>
              </a:rPr>
              <a:t>gehörten</a:t>
            </a:r>
            <a:r>
              <a:rPr lang="de-DE" sz="1600" spc="-65" dirty="0">
                <a:effectLst/>
                <a:ea typeface="Garamond" panose="02020404030301010803" pitchFamily="18" charset="0"/>
                <a:cs typeface="Garamond" panose="02020404030301010803" pitchFamily="18" charset="0"/>
              </a:rPr>
              <a:t> </a:t>
            </a:r>
            <a:r>
              <a:rPr lang="de-DE" sz="1600" dirty="0">
                <a:effectLst/>
                <a:ea typeface="Garamond" panose="02020404030301010803" pitchFamily="18" charset="0"/>
                <a:cs typeface="Garamond" panose="02020404030301010803" pitchFamily="18" charset="0"/>
              </a:rPr>
              <a:t>zum</a:t>
            </a:r>
            <a:r>
              <a:rPr lang="de-DE" sz="1600" spc="-65" dirty="0">
                <a:effectLst/>
                <a:ea typeface="Garamond" panose="02020404030301010803" pitchFamily="18" charset="0"/>
                <a:cs typeface="Garamond" panose="02020404030301010803" pitchFamily="18" charset="0"/>
              </a:rPr>
              <a:t> seinem Standard</a:t>
            </a:r>
            <a:r>
              <a:rPr lang="de-DE" sz="1600" spc="-65" dirty="0">
                <a:ea typeface="Garamond" panose="02020404030301010803" pitchFamily="18" charset="0"/>
                <a:cs typeface="Garamond" panose="02020404030301010803" pitchFamily="18" charset="0"/>
              </a:rPr>
              <a:t>r</a:t>
            </a:r>
            <a:r>
              <a:rPr lang="de-DE" sz="1600" dirty="0">
                <a:effectLst/>
                <a:ea typeface="Garamond" panose="02020404030301010803" pitchFamily="18" charset="0"/>
                <a:cs typeface="Garamond" panose="02020404030301010803" pitchFamily="18" charset="0"/>
              </a:rPr>
              <a:t>epertoire.</a:t>
            </a:r>
            <a:r>
              <a:rPr lang="de-DE" sz="1600" spc="-65" dirty="0">
                <a:effectLst/>
                <a:ea typeface="Garamond" panose="02020404030301010803" pitchFamily="18" charset="0"/>
                <a:cs typeface="Garamond" panose="02020404030301010803" pitchFamily="18" charset="0"/>
              </a:rPr>
              <a:t> </a:t>
            </a:r>
            <a:endParaRPr lang="de-DE" sz="1600" dirty="0">
              <a:effectLst/>
              <a:ea typeface="Garamond" panose="02020404030301010803" pitchFamily="18" charset="0"/>
              <a:cs typeface="Garamond" panose="02020404030301010803" pitchFamily="18" charset="0"/>
            </a:endParaRPr>
          </a:p>
          <a:p>
            <a:r>
              <a:rPr lang="de-DE" sz="1600" dirty="0">
                <a:effectLst/>
                <a:ea typeface="Garamond" panose="02020404030301010803" pitchFamily="18" charset="0"/>
                <a:cs typeface="Garamond" panose="02020404030301010803" pitchFamily="18" charset="0"/>
              </a:rPr>
              <a:t>So ist die kalkulierte Überfüllung von Räumen beim Auftritt </a:t>
            </a:r>
          </a:p>
          <a:p>
            <a:r>
              <a:rPr lang="de-DE" sz="1600" dirty="0">
                <a:effectLst/>
                <a:ea typeface="Garamond" panose="02020404030301010803" pitchFamily="18" charset="0"/>
                <a:cs typeface="Garamond" panose="02020404030301010803" pitchFamily="18" charset="0"/>
              </a:rPr>
              <a:t>po­pulistischer Politikerinnen und Politiker eine effektive Art, ein massenmediales Event zu produzieren und Spannung zu erzeugen. Jörg Haiders Entscheidung einen  klei­nen Saal eines Wiener Hotels für </a:t>
            </a:r>
            <a:r>
              <a:rPr lang="de-DE" sz="1600" dirty="0">
                <a:ea typeface="Garamond" panose="02020404030301010803" pitchFamily="18" charset="0"/>
                <a:cs typeface="Garamond" panose="02020404030301010803" pitchFamily="18" charset="0"/>
              </a:rPr>
              <a:t>eine </a:t>
            </a:r>
            <a:r>
              <a:rPr lang="de-DE" sz="1600" dirty="0">
                <a:effectLst/>
                <a:ea typeface="Garamond" panose="02020404030301010803" pitchFamily="18" charset="0"/>
                <a:cs typeface="Garamond" panose="02020404030301010803" pitchFamily="18" charset="0"/>
              </a:rPr>
              <a:t>Wahl­versammlung der FPÖ im Jahr 1986 zu mieten  ist dafür Beispiel. </a:t>
            </a:r>
          </a:p>
          <a:p>
            <a:endParaRPr lang="de-DE" sz="1600" dirty="0">
              <a:effectLst/>
              <a:ea typeface="Garamond" panose="02020404030301010803" pitchFamily="18" charset="0"/>
              <a:cs typeface="Garamond" panose="02020404030301010803" pitchFamily="18" charset="0"/>
            </a:endParaRPr>
          </a:p>
          <a:p>
            <a:r>
              <a:rPr lang="de-DE" sz="1600" b="1" dirty="0"/>
              <a:t>HC STRACHE </a:t>
            </a:r>
            <a:r>
              <a:rPr lang="de-DE" sz="1600" dirty="0"/>
              <a:t>zeigte </a:t>
            </a:r>
            <a:r>
              <a:rPr lang="de-DE" sz="1600" dirty="0">
                <a:effectLst/>
                <a:ea typeface="Garamond" panose="02020404030301010803" pitchFamily="18" charset="0"/>
                <a:cs typeface="Garamond" panose="02020404030301010803" pitchFamily="18" charset="0"/>
              </a:rPr>
              <a:t>sich mit </a:t>
            </a:r>
            <a:r>
              <a:rPr lang="de-DE" sz="1600" dirty="0" err="1">
                <a:effectLst/>
                <a:ea typeface="Garamond" panose="02020404030301010803" pitchFamily="18" charset="0"/>
                <a:cs typeface="Garamond" panose="02020404030301010803" pitchFamily="18" charset="0"/>
              </a:rPr>
              <a:t>Che­Guevara­-Müt­ze</a:t>
            </a:r>
            <a:r>
              <a:rPr lang="de-DE" sz="1600" dirty="0">
                <a:effectLst/>
                <a:ea typeface="Garamond" panose="02020404030301010803" pitchFamily="18" charset="0"/>
                <a:cs typeface="Garamond" panose="02020404030301010803" pitchFamily="18" charset="0"/>
              </a:rPr>
              <a:t> und seine Plakate waren mit typografischen Veränderungen</a:t>
            </a:r>
            <a:r>
              <a:rPr lang="de-DE" sz="1600" spc="-15" dirty="0">
                <a:effectLst/>
                <a:ea typeface="Garamond" panose="02020404030301010803" pitchFamily="18" charset="0"/>
                <a:cs typeface="Garamond" panose="02020404030301010803" pitchFamily="18" charset="0"/>
              </a:rPr>
              <a:t> </a:t>
            </a:r>
            <a:r>
              <a:rPr lang="de-DE" sz="1600" dirty="0">
                <a:effectLst/>
                <a:ea typeface="Garamond" panose="02020404030301010803" pitchFamily="18" charset="0"/>
                <a:cs typeface="Garamond" panose="02020404030301010803" pitchFamily="18" charset="0"/>
              </a:rPr>
              <a:t>der</a:t>
            </a:r>
            <a:r>
              <a:rPr lang="de-DE" sz="1600" spc="-15" dirty="0">
                <a:effectLst/>
                <a:ea typeface="Garamond" panose="02020404030301010803" pitchFamily="18" charset="0"/>
                <a:cs typeface="Garamond" panose="02020404030301010803" pitchFamily="18" charset="0"/>
              </a:rPr>
              <a:t> </a:t>
            </a:r>
            <a:r>
              <a:rPr lang="de-DE" sz="1600" dirty="0">
                <a:effectLst/>
                <a:ea typeface="Garamond" panose="02020404030301010803" pitchFamily="18" charset="0"/>
                <a:cs typeface="Garamond" panose="02020404030301010803" pitchFamily="18" charset="0"/>
              </a:rPr>
              <a:t>Buchstaben</a:t>
            </a:r>
            <a:r>
              <a:rPr lang="de-DE" sz="1600" spc="-15" dirty="0">
                <a:effectLst/>
                <a:ea typeface="Garamond" panose="02020404030301010803" pitchFamily="18" charset="0"/>
                <a:cs typeface="Garamond" panose="02020404030301010803" pitchFamily="18" charset="0"/>
              </a:rPr>
              <a:t> </a:t>
            </a:r>
            <a:r>
              <a:rPr lang="de-DE" sz="1600" dirty="0">
                <a:effectLst/>
                <a:ea typeface="Garamond" panose="02020404030301010803" pitchFamily="18" charset="0"/>
                <a:cs typeface="Garamond" panose="02020404030301010803" pitchFamily="18" charset="0"/>
              </a:rPr>
              <a:t>CHE</a:t>
            </a:r>
            <a:r>
              <a:rPr lang="de-DE" sz="1600" spc="-15" dirty="0">
                <a:effectLst/>
                <a:ea typeface="Garamond" panose="02020404030301010803" pitchFamily="18" charset="0"/>
                <a:cs typeface="Garamond" panose="02020404030301010803" pitchFamily="18" charset="0"/>
              </a:rPr>
              <a:t> </a:t>
            </a:r>
            <a:r>
              <a:rPr lang="de-DE" sz="1600" dirty="0">
                <a:effectLst/>
                <a:ea typeface="Garamond" panose="02020404030301010803" pitchFamily="18" charset="0"/>
                <a:cs typeface="Garamond" panose="02020404030301010803" pitchFamily="18" charset="0"/>
              </a:rPr>
              <a:t>aus</a:t>
            </a:r>
            <a:r>
              <a:rPr lang="de-DE" sz="1600" spc="-15" dirty="0">
                <a:effectLst/>
                <a:ea typeface="Garamond" panose="02020404030301010803" pitchFamily="18" charset="0"/>
                <a:cs typeface="Garamond" panose="02020404030301010803" pitchFamily="18" charset="0"/>
              </a:rPr>
              <a:t> </a:t>
            </a:r>
            <a:r>
              <a:rPr lang="de-DE" sz="1600" dirty="0">
                <a:effectLst/>
                <a:ea typeface="Garamond" panose="02020404030301010803" pitchFamily="18" charset="0"/>
                <a:cs typeface="Garamond" panose="02020404030301010803" pitchFamily="18" charset="0"/>
              </a:rPr>
              <a:t>sei­nem Namen ausgestaltet. Postmodern </a:t>
            </a:r>
            <a:r>
              <a:rPr lang="de-DE" sz="1600" dirty="0">
                <a:ea typeface="Garamond" panose="02020404030301010803" pitchFamily="18" charset="0"/>
                <a:cs typeface="Garamond" panose="02020404030301010803" pitchFamily="18" charset="0"/>
              </a:rPr>
              <a:t>war </a:t>
            </a:r>
            <a:r>
              <a:rPr lang="de-DE" sz="1600" dirty="0">
                <a:effectLst/>
                <a:ea typeface="Garamond" panose="02020404030301010803" pitchFamily="18" charset="0"/>
                <a:cs typeface="Garamond" panose="02020404030301010803" pitchFamily="18" charset="0"/>
              </a:rPr>
              <a:t>Strache auch insofern, als er unterschied­liche Symbole mit verschiedenen Ursprün­gen kombinierte und divergente Lebensstile ansprach. So knüpft er an die Technoszene an</a:t>
            </a:r>
            <a:r>
              <a:rPr lang="de-DE" sz="1600" spc="200" dirty="0">
                <a:effectLst/>
                <a:ea typeface="Garamond" panose="02020404030301010803" pitchFamily="18" charset="0"/>
                <a:cs typeface="Garamond" panose="02020404030301010803" pitchFamily="18" charset="0"/>
              </a:rPr>
              <a:t> </a:t>
            </a:r>
            <a:r>
              <a:rPr lang="de-DE" sz="1600" dirty="0">
                <a:effectLst/>
                <a:ea typeface="Garamond" panose="02020404030301010803" pitchFamily="18" charset="0"/>
                <a:cs typeface="Garamond" panose="02020404030301010803" pitchFamily="18" charset="0"/>
              </a:rPr>
              <a:t>und</a:t>
            </a:r>
            <a:r>
              <a:rPr lang="de-DE" sz="1600" spc="200" dirty="0">
                <a:effectLst/>
                <a:ea typeface="Garamond" panose="02020404030301010803" pitchFamily="18" charset="0"/>
                <a:cs typeface="Garamond" panose="02020404030301010803" pitchFamily="18" charset="0"/>
              </a:rPr>
              <a:t> </a:t>
            </a:r>
            <a:r>
              <a:rPr lang="de-DE" sz="1600" dirty="0">
                <a:effectLst/>
                <a:ea typeface="Garamond" panose="02020404030301010803" pitchFamily="18" charset="0"/>
                <a:cs typeface="Garamond" panose="02020404030301010803" pitchFamily="18" charset="0"/>
              </a:rPr>
              <a:t>zeigt</a:t>
            </a:r>
            <a:r>
              <a:rPr lang="de-DE" sz="1600" spc="200" dirty="0">
                <a:effectLst/>
                <a:ea typeface="Garamond" panose="02020404030301010803" pitchFamily="18" charset="0"/>
                <a:cs typeface="Garamond" panose="02020404030301010803" pitchFamily="18" charset="0"/>
              </a:rPr>
              <a:t> </a:t>
            </a:r>
            <a:r>
              <a:rPr lang="de-DE" sz="1600" dirty="0">
                <a:effectLst/>
                <a:ea typeface="Garamond" panose="02020404030301010803" pitchFamily="18" charset="0"/>
                <a:cs typeface="Garamond" panose="02020404030301010803" pitchFamily="18" charset="0"/>
              </a:rPr>
              <a:t>sich</a:t>
            </a:r>
            <a:r>
              <a:rPr lang="de-DE" sz="1600" spc="200" dirty="0">
                <a:effectLst/>
                <a:ea typeface="Garamond" panose="02020404030301010803" pitchFamily="18" charset="0"/>
                <a:cs typeface="Garamond" panose="02020404030301010803" pitchFamily="18" charset="0"/>
              </a:rPr>
              <a:t> </a:t>
            </a:r>
            <a:r>
              <a:rPr lang="de-DE" sz="1600" dirty="0">
                <a:effectLst/>
                <a:ea typeface="Garamond" panose="02020404030301010803" pitchFamily="18" charset="0"/>
                <a:cs typeface="Garamond" panose="02020404030301010803" pitchFamily="18" charset="0"/>
              </a:rPr>
              <a:t>als</a:t>
            </a:r>
            <a:r>
              <a:rPr lang="de-DE" sz="1600" spc="200" dirty="0">
                <a:effectLst/>
                <a:ea typeface="Garamond" panose="02020404030301010803" pitchFamily="18" charset="0"/>
                <a:cs typeface="Garamond" panose="02020404030301010803" pitchFamily="18" charset="0"/>
              </a:rPr>
              <a:t> </a:t>
            </a:r>
            <a:r>
              <a:rPr lang="de-DE" sz="1600" dirty="0">
                <a:effectLst/>
                <a:ea typeface="Garamond" panose="02020404030301010803" pitchFamily="18" charset="0"/>
                <a:cs typeface="Garamond" panose="02020404030301010803" pitchFamily="18" charset="0"/>
              </a:rPr>
              <a:t>Party­-Besucher.</a:t>
            </a:r>
            <a:r>
              <a:rPr lang="de-DE" sz="1600" spc="200" dirty="0">
                <a:effectLst/>
                <a:ea typeface="Garamond" panose="02020404030301010803" pitchFamily="18" charset="0"/>
                <a:cs typeface="Garamond" panose="02020404030301010803" pitchFamily="18" charset="0"/>
              </a:rPr>
              <a:t> </a:t>
            </a:r>
            <a:endParaRPr lang="de-DE" sz="1600" dirty="0"/>
          </a:p>
        </p:txBody>
      </p:sp>
      <p:pic>
        <p:nvPicPr>
          <p:cNvPr id="6" name="Grafik 5" descr="Ein Bild, das Menschliches Gesicht, Person, Kleidung, Mann enthält.&#10;&#10;Automatisch generierte Beschreibung">
            <a:extLst>
              <a:ext uri="{FF2B5EF4-FFF2-40B4-BE49-F238E27FC236}">
                <a16:creationId xmlns:a16="http://schemas.microsoft.com/office/drawing/2014/main" id="{690CADBB-8938-4847-B6DC-95BE051C15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6704" y="2382774"/>
            <a:ext cx="2012350" cy="1349255"/>
          </a:xfrm>
          <a:prstGeom prst="rect">
            <a:avLst/>
          </a:prstGeom>
        </p:spPr>
      </p:pic>
      <p:pic>
        <p:nvPicPr>
          <p:cNvPr id="11" name="Grafik 10" descr="Ein Bild, das Menschliches Gesicht, Person, Anzug, Lächeln enthält.&#10;&#10;Automatisch generierte Beschreibung">
            <a:extLst>
              <a:ext uri="{FF2B5EF4-FFF2-40B4-BE49-F238E27FC236}">
                <a16:creationId xmlns:a16="http://schemas.microsoft.com/office/drawing/2014/main" id="{05D6BDEE-507F-4065-A791-03651E2305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6704" y="3852481"/>
            <a:ext cx="1621539" cy="1993306"/>
          </a:xfrm>
          <a:prstGeom prst="rect">
            <a:avLst/>
          </a:prstGeom>
        </p:spPr>
      </p:pic>
      <p:pic>
        <p:nvPicPr>
          <p:cNvPr id="13" name="Grafik 12" descr="Ein Bild, das Text, Schrift, Kreis, Logo enthält.&#10;&#10;Automatisch generierte Beschreibung">
            <a:extLst>
              <a:ext uri="{FF2B5EF4-FFF2-40B4-BE49-F238E27FC236}">
                <a16:creationId xmlns:a16="http://schemas.microsoft.com/office/drawing/2014/main" id="{78558299-1E14-47EF-81B5-1A2FB7E1FB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1316" y="333046"/>
            <a:ext cx="2281410" cy="2281410"/>
          </a:xfrm>
          <a:prstGeom prst="rect">
            <a:avLst/>
          </a:prstGeom>
        </p:spPr>
      </p:pic>
    </p:spTree>
    <p:extLst>
      <p:ext uri="{BB962C8B-B14F-4D97-AF65-F5344CB8AC3E}">
        <p14:creationId xmlns:p14="http://schemas.microsoft.com/office/powerpoint/2010/main" val="101062030"/>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CD264D4B-BCC6-462C-9E6A-D203777C96F3}"/>
              </a:ext>
            </a:extLst>
          </p:cNvPr>
          <p:cNvSpPr txBox="1"/>
          <p:nvPr/>
        </p:nvSpPr>
        <p:spPr>
          <a:xfrm>
            <a:off x="2249984" y="1051795"/>
            <a:ext cx="7056784" cy="1477328"/>
          </a:xfrm>
          <a:prstGeom prst="rect">
            <a:avLst/>
          </a:prstGeom>
          <a:noFill/>
        </p:spPr>
        <p:txBody>
          <a:bodyPr wrap="square" rtlCol="0">
            <a:spAutoFit/>
          </a:bodyPr>
          <a:lstStyle/>
          <a:p>
            <a:endParaRPr lang="de-DE" dirty="0"/>
          </a:p>
          <a:p>
            <a:endParaRPr lang="de-DE" dirty="0"/>
          </a:p>
          <a:p>
            <a:pPr marL="285750" indent="-285750">
              <a:buFont typeface="Arial" panose="020B0604020202020204" pitchFamily="34" charset="0"/>
              <a:buChar char="•"/>
            </a:pPr>
            <a:endParaRPr lang="de-DE" dirty="0"/>
          </a:p>
          <a:p>
            <a:endParaRPr lang="de-DE" dirty="0"/>
          </a:p>
          <a:p>
            <a:endParaRPr lang="de-AT" dirty="0"/>
          </a:p>
        </p:txBody>
      </p:sp>
      <p:pic>
        <p:nvPicPr>
          <p:cNvPr id="10" name="Grafik 9">
            <a:extLst>
              <a:ext uri="{FF2B5EF4-FFF2-40B4-BE49-F238E27FC236}">
                <a16:creationId xmlns:a16="http://schemas.microsoft.com/office/drawing/2014/main" id="{595C6D2B-84C3-43E4-B24E-B9DCF8F79F89}"/>
              </a:ext>
            </a:extLst>
          </p:cNvPr>
          <p:cNvPicPr>
            <a:picLocks noChangeAspect="1"/>
          </p:cNvPicPr>
          <p:nvPr/>
        </p:nvPicPr>
        <p:blipFill>
          <a:blip r:embed="rId2"/>
          <a:stretch>
            <a:fillRect/>
          </a:stretch>
        </p:blipFill>
        <p:spPr>
          <a:xfrm>
            <a:off x="3649882" y="2398905"/>
            <a:ext cx="5541744" cy="1731414"/>
          </a:xfrm>
          <a:prstGeom prst="rect">
            <a:avLst/>
          </a:prstGeom>
        </p:spPr>
      </p:pic>
      <p:sp>
        <p:nvSpPr>
          <p:cNvPr id="2" name="Textfeld 1">
            <a:extLst>
              <a:ext uri="{FF2B5EF4-FFF2-40B4-BE49-F238E27FC236}">
                <a16:creationId xmlns:a16="http://schemas.microsoft.com/office/drawing/2014/main" id="{0F134E69-6602-4FF9-89F5-167D8CA86935}"/>
              </a:ext>
            </a:extLst>
          </p:cNvPr>
          <p:cNvSpPr txBox="1"/>
          <p:nvPr/>
        </p:nvSpPr>
        <p:spPr>
          <a:xfrm>
            <a:off x="4202932" y="716612"/>
            <a:ext cx="5386236" cy="1384995"/>
          </a:xfrm>
          <a:prstGeom prst="rect">
            <a:avLst/>
          </a:prstGeom>
          <a:noFill/>
        </p:spPr>
        <p:txBody>
          <a:bodyPr wrap="square" rtlCol="0">
            <a:spAutoFit/>
          </a:bodyPr>
          <a:lstStyle/>
          <a:p>
            <a:r>
              <a:rPr lang="de-DE" sz="2800" b="1" dirty="0"/>
              <a:t>Kurze Geschichte der  medialen Präsenz von Populisten   Teil III</a:t>
            </a:r>
          </a:p>
        </p:txBody>
      </p:sp>
      <p:sp>
        <p:nvSpPr>
          <p:cNvPr id="12" name="Rectangle 2">
            <a:extLst>
              <a:ext uri="{FF2B5EF4-FFF2-40B4-BE49-F238E27FC236}">
                <a16:creationId xmlns:a16="http://schemas.microsoft.com/office/drawing/2014/main" id="{DEC1DF9D-57F5-4C9E-A13C-D0D32CC4FAC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622104" rIns="228528" bIns="774456" numCol="1" anchor="ctr" anchorCtr="0" compatLnSpc="1">
            <a:prstTxWarp prst="textNoShape">
              <a:avLst/>
            </a:prstTxWarp>
            <a:spAutoFit/>
          </a:bodyPr>
          <a:lstStyle/>
          <a:p>
            <a:endParaRPr lang="de-DE"/>
          </a:p>
        </p:txBody>
      </p:sp>
      <p:sp>
        <p:nvSpPr>
          <p:cNvPr id="15" name="Rectangle 5">
            <a:extLst>
              <a:ext uri="{FF2B5EF4-FFF2-40B4-BE49-F238E27FC236}">
                <a16:creationId xmlns:a16="http://schemas.microsoft.com/office/drawing/2014/main" id="{E66A1509-DD11-4D7E-B9EC-3E1742D0357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8" name="Textfeld 17">
            <a:extLst>
              <a:ext uri="{FF2B5EF4-FFF2-40B4-BE49-F238E27FC236}">
                <a16:creationId xmlns:a16="http://schemas.microsoft.com/office/drawing/2014/main" id="{D0D15A73-9C2E-4960-992F-AB2C030AE440}"/>
              </a:ext>
            </a:extLst>
          </p:cNvPr>
          <p:cNvSpPr txBox="1"/>
          <p:nvPr/>
        </p:nvSpPr>
        <p:spPr>
          <a:xfrm>
            <a:off x="3297891" y="2221923"/>
            <a:ext cx="5758813" cy="3712363"/>
          </a:xfrm>
          <a:prstGeom prst="rect">
            <a:avLst/>
          </a:prstGeom>
          <a:noFill/>
        </p:spPr>
        <p:txBody>
          <a:bodyPr wrap="square" rtlCol="0">
            <a:spAutoFit/>
          </a:bodyPr>
          <a:lstStyle/>
          <a:p>
            <a:pPr marL="935990" algn="just">
              <a:lnSpc>
                <a:spcPct val="103000"/>
              </a:lnSpc>
              <a:spcBef>
                <a:spcPts val="575"/>
              </a:spcBef>
              <a:spcAft>
                <a:spcPts val="0"/>
              </a:spcAft>
            </a:pPr>
            <a:r>
              <a:rPr lang="de-DE" sz="1800" b="1" dirty="0">
                <a:effectLst/>
                <a:ea typeface="Garamond" panose="02020404030301010803" pitchFamily="18" charset="0"/>
                <a:cs typeface="Garamond" panose="02020404030301010803" pitchFamily="18" charset="0"/>
              </a:rPr>
              <a:t>Silvio BERLUSCONI </a:t>
            </a:r>
            <a:r>
              <a:rPr lang="de-DE" sz="1600" dirty="0">
                <a:effectLst/>
                <a:ea typeface="Garamond" panose="02020404030301010803" pitchFamily="18" charset="0"/>
                <a:cs typeface="Garamond" panose="02020404030301010803" pitchFamily="18" charset="0"/>
              </a:rPr>
              <a:t>war der  Illusionskünstler unter den europäischen Populisten.</a:t>
            </a:r>
          </a:p>
          <a:p>
            <a:pPr marL="935990" algn="just">
              <a:lnSpc>
                <a:spcPct val="103000"/>
              </a:lnSpc>
              <a:spcBef>
                <a:spcPts val="575"/>
              </a:spcBef>
              <a:spcAft>
                <a:spcPts val="0"/>
              </a:spcAft>
            </a:pPr>
            <a:r>
              <a:rPr lang="de-DE" sz="1600" dirty="0">
                <a:ea typeface="Garamond" panose="02020404030301010803" pitchFamily="18" charset="0"/>
                <a:cs typeface="Garamond" panose="02020404030301010803" pitchFamily="18" charset="0"/>
              </a:rPr>
              <a:t>Er trat ständig in Polit-Talkshows auf. </a:t>
            </a:r>
            <a:r>
              <a:rPr lang="de-DE" sz="1600" dirty="0">
                <a:effectLst/>
                <a:ea typeface="Garamond" panose="02020404030301010803" pitchFamily="18" charset="0"/>
                <a:cs typeface="Garamond" panose="02020404030301010803" pitchFamily="18" charset="0"/>
              </a:rPr>
              <a:t>Dem Publikum wurde der Unterschied zwi­schen Berlusconi als Unterhalter und Berlus</a:t>
            </a:r>
            <a:r>
              <a:rPr lang="de-DE" sz="1600" dirty="0">
                <a:ea typeface="Garamond" panose="02020404030301010803" pitchFamily="18" charset="0"/>
                <a:cs typeface="Garamond" panose="02020404030301010803" pitchFamily="18" charset="0"/>
              </a:rPr>
              <a:t>c</a:t>
            </a:r>
            <a:r>
              <a:rPr lang="de-DE" sz="1600" dirty="0">
                <a:effectLst/>
                <a:ea typeface="Garamond" panose="02020404030301010803" pitchFamily="18" charset="0"/>
                <a:cs typeface="Garamond" panose="02020404030301010803" pitchFamily="18" charset="0"/>
              </a:rPr>
              <a:t>oni als Politiker nicht deutlich gemacht. </a:t>
            </a:r>
          </a:p>
          <a:p>
            <a:pPr marL="935990" algn="just">
              <a:lnSpc>
                <a:spcPct val="103000"/>
              </a:lnSpc>
              <a:spcBef>
                <a:spcPts val="575"/>
              </a:spcBef>
              <a:spcAft>
                <a:spcPts val="0"/>
              </a:spcAft>
            </a:pPr>
            <a:r>
              <a:rPr lang="de-DE" sz="1600" dirty="0">
                <a:effectLst/>
                <a:ea typeface="Garamond" panose="02020404030301010803" pitchFamily="18" charset="0"/>
                <a:cs typeface="Garamond" panose="02020404030301010803" pitchFamily="18" charset="0"/>
              </a:rPr>
              <a:t>So </a:t>
            </a:r>
            <a:r>
              <a:rPr lang="de-DE" sz="1600" dirty="0">
                <a:ea typeface="Garamond" panose="02020404030301010803" pitchFamily="18" charset="0"/>
                <a:cs typeface="Garamond" panose="02020404030301010803" pitchFamily="18" charset="0"/>
              </a:rPr>
              <a:t>war </a:t>
            </a:r>
            <a:r>
              <a:rPr lang="de-DE" sz="1600" dirty="0">
                <a:effectLst/>
                <a:ea typeface="Garamond" panose="02020404030301010803" pitchFamily="18" charset="0"/>
                <a:cs typeface="Garamond" panose="02020404030301010803" pitchFamily="18" charset="0"/>
              </a:rPr>
              <a:t>Berlusconi imstande, seine eigene politi­sche Rede zu unterbrechen und an der Stelle einen</a:t>
            </a:r>
            <a:r>
              <a:rPr lang="de-DE" sz="1600" spc="-5" dirty="0">
                <a:effectLst/>
                <a:ea typeface="Garamond" panose="02020404030301010803" pitchFamily="18" charset="0"/>
                <a:cs typeface="Garamond" panose="02020404030301010803" pitchFamily="18" charset="0"/>
              </a:rPr>
              <a:t> </a:t>
            </a:r>
            <a:r>
              <a:rPr lang="de-DE" sz="1600" dirty="0">
                <a:effectLst/>
                <a:ea typeface="Garamond" panose="02020404030301010803" pitchFamily="18" charset="0"/>
                <a:cs typeface="Garamond" panose="02020404030301010803" pitchFamily="18" charset="0"/>
              </a:rPr>
              <a:t>Witz</a:t>
            </a:r>
            <a:r>
              <a:rPr lang="de-DE" sz="1600" spc="-5" dirty="0">
                <a:effectLst/>
                <a:ea typeface="Garamond" panose="02020404030301010803" pitchFamily="18" charset="0"/>
                <a:cs typeface="Garamond" panose="02020404030301010803" pitchFamily="18" charset="0"/>
              </a:rPr>
              <a:t> </a:t>
            </a:r>
            <a:r>
              <a:rPr lang="de-DE" sz="1600" dirty="0">
                <a:effectLst/>
                <a:ea typeface="Garamond" panose="02020404030301010803" pitchFamily="18" charset="0"/>
                <a:cs typeface="Garamond" panose="02020404030301010803" pitchFamily="18" charset="0"/>
              </a:rPr>
              <a:t>über</a:t>
            </a:r>
            <a:r>
              <a:rPr lang="de-DE" sz="1600" spc="-5" dirty="0">
                <a:effectLst/>
                <a:ea typeface="Garamond" panose="02020404030301010803" pitchFamily="18" charset="0"/>
                <a:cs typeface="Garamond" panose="02020404030301010803" pitchFamily="18" charset="0"/>
              </a:rPr>
              <a:t> </a:t>
            </a:r>
            <a:r>
              <a:rPr lang="de-DE" sz="1600" dirty="0">
                <a:effectLst/>
                <a:ea typeface="Garamond" panose="02020404030301010803" pitchFamily="18" charset="0"/>
                <a:cs typeface="Garamond" panose="02020404030301010803" pitchFamily="18" charset="0"/>
              </a:rPr>
              <a:t>sich</a:t>
            </a:r>
            <a:r>
              <a:rPr lang="de-DE" sz="1600" spc="-5" dirty="0">
                <a:effectLst/>
                <a:ea typeface="Garamond" panose="02020404030301010803" pitchFamily="18" charset="0"/>
                <a:cs typeface="Garamond" panose="02020404030301010803" pitchFamily="18" charset="0"/>
              </a:rPr>
              <a:t> </a:t>
            </a:r>
            <a:r>
              <a:rPr lang="de-DE" sz="1600" dirty="0">
                <a:effectLst/>
                <a:ea typeface="Garamond" panose="02020404030301010803" pitchFamily="18" charset="0"/>
                <a:cs typeface="Garamond" panose="02020404030301010803" pitchFamily="18" charset="0"/>
              </a:rPr>
              <a:t>selbst zu machen.</a:t>
            </a:r>
            <a:endParaRPr lang="de-DE" sz="1600" dirty="0">
              <a:ea typeface="Garamond" panose="02020404030301010803" pitchFamily="18" charset="0"/>
              <a:cs typeface="Garamond" panose="02020404030301010803" pitchFamily="18" charset="0"/>
            </a:endParaRPr>
          </a:p>
          <a:p>
            <a:pPr marL="935990" algn="just">
              <a:lnSpc>
                <a:spcPct val="103000"/>
              </a:lnSpc>
              <a:spcBef>
                <a:spcPts val="575"/>
              </a:spcBef>
            </a:pPr>
            <a:r>
              <a:rPr lang="de-DE" sz="1600" dirty="0">
                <a:effectLst/>
                <a:ea typeface="Garamond" panose="02020404030301010803" pitchFamily="18" charset="0"/>
                <a:cs typeface="Garamond" panose="02020404030301010803" pitchFamily="18" charset="0"/>
              </a:rPr>
              <a:t>Kritiker wie Roberto Saviano bezeichneten ihn daher als Gaukler von Jahrmarkt oder Zirkusformat.</a:t>
            </a:r>
          </a:p>
          <a:p>
            <a:pPr marL="935990" algn="just">
              <a:lnSpc>
                <a:spcPct val="103000"/>
              </a:lnSpc>
              <a:spcBef>
                <a:spcPts val="575"/>
              </a:spcBef>
              <a:spcAft>
                <a:spcPts val="0"/>
              </a:spcAft>
            </a:pPr>
            <a:endParaRPr lang="de-DE" sz="1600" dirty="0">
              <a:effectLst/>
              <a:ea typeface="Garamond" panose="02020404030301010803" pitchFamily="18" charset="0"/>
              <a:cs typeface="Garamond" panose="02020404030301010803" pitchFamily="18" charset="0"/>
            </a:endParaRPr>
          </a:p>
        </p:txBody>
      </p:sp>
      <p:pic>
        <p:nvPicPr>
          <p:cNvPr id="14" name="Grafik 13" descr="Ein Bild, das Menschliches Gesicht, Person, Lächeln, Krawatte enthält.&#10;&#10;Automatisch generierte Beschreibung">
            <a:extLst>
              <a:ext uri="{FF2B5EF4-FFF2-40B4-BE49-F238E27FC236}">
                <a16:creationId xmlns:a16="http://schemas.microsoft.com/office/drawing/2014/main" id="{50F2AA71-2EB6-43BA-BC5A-D1BC492334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1626" y="2375631"/>
            <a:ext cx="2430933" cy="1634593"/>
          </a:xfrm>
          <a:prstGeom prst="rect">
            <a:avLst/>
          </a:prstGeom>
        </p:spPr>
      </p:pic>
      <p:pic>
        <p:nvPicPr>
          <p:cNvPr id="19" name="Grafik 18" descr="Ein Bild, das Text, Schrift, Kreis, Logo enthält.&#10;&#10;Automatisch generierte Beschreibung">
            <a:extLst>
              <a:ext uri="{FF2B5EF4-FFF2-40B4-BE49-F238E27FC236}">
                <a16:creationId xmlns:a16="http://schemas.microsoft.com/office/drawing/2014/main" id="{07EE73BB-E8DD-4F7D-A7B5-46635E64A9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316" y="333046"/>
            <a:ext cx="2281410" cy="2281410"/>
          </a:xfrm>
          <a:prstGeom prst="rect">
            <a:avLst/>
          </a:prstGeom>
        </p:spPr>
      </p:pic>
    </p:spTree>
    <p:extLst>
      <p:ext uri="{BB962C8B-B14F-4D97-AF65-F5344CB8AC3E}">
        <p14:creationId xmlns:p14="http://schemas.microsoft.com/office/powerpoint/2010/main" val="3346221861"/>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CD264D4B-BCC6-462C-9E6A-D203777C96F3}"/>
              </a:ext>
            </a:extLst>
          </p:cNvPr>
          <p:cNvSpPr txBox="1"/>
          <p:nvPr/>
        </p:nvSpPr>
        <p:spPr>
          <a:xfrm>
            <a:off x="2249984" y="1051795"/>
            <a:ext cx="7056784" cy="1477328"/>
          </a:xfrm>
          <a:prstGeom prst="rect">
            <a:avLst/>
          </a:prstGeom>
          <a:noFill/>
        </p:spPr>
        <p:txBody>
          <a:bodyPr wrap="square" rtlCol="0">
            <a:spAutoFit/>
          </a:bodyPr>
          <a:lstStyle/>
          <a:p>
            <a:endParaRPr lang="de-DE" dirty="0"/>
          </a:p>
          <a:p>
            <a:endParaRPr lang="de-DE" dirty="0"/>
          </a:p>
          <a:p>
            <a:pPr marL="285750" indent="-285750">
              <a:buFont typeface="Arial" panose="020B0604020202020204" pitchFamily="34" charset="0"/>
              <a:buChar char="•"/>
            </a:pPr>
            <a:endParaRPr lang="de-DE" dirty="0"/>
          </a:p>
          <a:p>
            <a:endParaRPr lang="de-DE" dirty="0"/>
          </a:p>
          <a:p>
            <a:endParaRPr lang="de-AT" dirty="0"/>
          </a:p>
        </p:txBody>
      </p:sp>
      <p:pic>
        <p:nvPicPr>
          <p:cNvPr id="10" name="Grafik 9">
            <a:extLst>
              <a:ext uri="{FF2B5EF4-FFF2-40B4-BE49-F238E27FC236}">
                <a16:creationId xmlns:a16="http://schemas.microsoft.com/office/drawing/2014/main" id="{595C6D2B-84C3-43E4-B24E-B9DCF8F79F89}"/>
              </a:ext>
            </a:extLst>
          </p:cNvPr>
          <p:cNvPicPr>
            <a:picLocks noChangeAspect="1"/>
          </p:cNvPicPr>
          <p:nvPr/>
        </p:nvPicPr>
        <p:blipFill>
          <a:blip r:embed="rId3"/>
          <a:stretch>
            <a:fillRect/>
          </a:stretch>
        </p:blipFill>
        <p:spPr>
          <a:xfrm>
            <a:off x="3649882" y="2398905"/>
            <a:ext cx="5541744" cy="1731414"/>
          </a:xfrm>
          <a:prstGeom prst="rect">
            <a:avLst/>
          </a:prstGeom>
        </p:spPr>
      </p:pic>
      <p:sp>
        <p:nvSpPr>
          <p:cNvPr id="2" name="Textfeld 1">
            <a:extLst>
              <a:ext uri="{FF2B5EF4-FFF2-40B4-BE49-F238E27FC236}">
                <a16:creationId xmlns:a16="http://schemas.microsoft.com/office/drawing/2014/main" id="{0F134E69-6602-4FF9-89F5-167D8CA86935}"/>
              </a:ext>
            </a:extLst>
          </p:cNvPr>
          <p:cNvSpPr txBox="1"/>
          <p:nvPr/>
        </p:nvSpPr>
        <p:spPr>
          <a:xfrm>
            <a:off x="4202932" y="716612"/>
            <a:ext cx="5386236" cy="523220"/>
          </a:xfrm>
          <a:prstGeom prst="rect">
            <a:avLst/>
          </a:prstGeom>
          <a:noFill/>
        </p:spPr>
        <p:txBody>
          <a:bodyPr wrap="square" rtlCol="0">
            <a:spAutoFit/>
          </a:bodyPr>
          <a:lstStyle/>
          <a:p>
            <a:r>
              <a:rPr lang="de-DE" sz="2800" b="1" dirty="0"/>
              <a:t>VOLK und VOLKSWILLE</a:t>
            </a:r>
          </a:p>
        </p:txBody>
      </p:sp>
      <p:sp>
        <p:nvSpPr>
          <p:cNvPr id="12" name="Rectangle 2">
            <a:extLst>
              <a:ext uri="{FF2B5EF4-FFF2-40B4-BE49-F238E27FC236}">
                <a16:creationId xmlns:a16="http://schemas.microsoft.com/office/drawing/2014/main" id="{DEC1DF9D-57F5-4C9E-A13C-D0D32CC4FAC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622104" rIns="228528" bIns="774456" numCol="1" anchor="ctr" anchorCtr="0" compatLnSpc="1">
            <a:prstTxWarp prst="textNoShape">
              <a:avLst/>
            </a:prstTxWarp>
            <a:spAutoFit/>
          </a:bodyPr>
          <a:lstStyle/>
          <a:p>
            <a:endParaRPr lang="de-DE"/>
          </a:p>
        </p:txBody>
      </p:sp>
      <p:sp>
        <p:nvSpPr>
          <p:cNvPr id="15" name="Rectangle 5">
            <a:extLst>
              <a:ext uri="{FF2B5EF4-FFF2-40B4-BE49-F238E27FC236}">
                <a16:creationId xmlns:a16="http://schemas.microsoft.com/office/drawing/2014/main" id="{E66A1509-DD11-4D7E-B9EC-3E1742D0357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8" name="Textfeld 17">
            <a:extLst>
              <a:ext uri="{FF2B5EF4-FFF2-40B4-BE49-F238E27FC236}">
                <a16:creationId xmlns:a16="http://schemas.microsoft.com/office/drawing/2014/main" id="{D0D15A73-9C2E-4960-992F-AB2C030AE440}"/>
              </a:ext>
            </a:extLst>
          </p:cNvPr>
          <p:cNvSpPr txBox="1"/>
          <p:nvPr/>
        </p:nvSpPr>
        <p:spPr>
          <a:xfrm>
            <a:off x="3401988" y="1758125"/>
            <a:ext cx="5758813" cy="3341749"/>
          </a:xfrm>
          <a:prstGeom prst="rect">
            <a:avLst/>
          </a:prstGeom>
          <a:noFill/>
        </p:spPr>
        <p:txBody>
          <a:bodyPr wrap="square" rtlCol="0">
            <a:spAutoFit/>
          </a:bodyPr>
          <a:lstStyle/>
          <a:p>
            <a:pPr marL="126365" marR="705485" indent="107950">
              <a:lnSpc>
                <a:spcPct val="102000"/>
              </a:lnSpc>
              <a:spcAft>
                <a:spcPts val="0"/>
              </a:spcAft>
            </a:pPr>
            <a:r>
              <a:rPr lang="de-DE" sz="1600" dirty="0">
                <a:effectLst/>
                <a:ea typeface="Garamond" panose="02020404030301010803" pitchFamily="18" charset="0"/>
                <a:cs typeface="Garamond" panose="02020404030301010803" pitchFamily="18" charset="0"/>
              </a:rPr>
              <a:t>Ein wichtiges Element der populistischen Logik ist der    Begriff </a:t>
            </a:r>
            <a:r>
              <a:rPr lang="de-DE" sz="1600" b="1" dirty="0">
                <a:effectLst/>
                <a:ea typeface="Garamond" panose="02020404030301010803" pitchFamily="18" charset="0"/>
                <a:cs typeface="Garamond" panose="02020404030301010803" pitchFamily="18" charset="0"/>
              </a:rPr>
              <a:t>Gemeinwille</a:t>
            </a:r>
            <a:r>
              <a:rPr lang="de-DE" sz="1600" dirty="0">
                <a:effectLst/>
                <a:ea typeface="Garamond" panose="02020404030301010803" pitchFamily="18" charset="0"/>
                <a:cs typeface="Garamond" panose="02020404030301010803" pitchFamily="18" charset="0"/>
              </a:rPr>
              <a:t>. Er wird mit der Meinung der eigenen Klientel  gleichgesetzt. Die Populisten bejahen plebiszitäre Verfahren. </a:t>
            </a:r>
          </a:p>
          <a:p>
            <a:pPr marL="126365" marR="705485" indent="107950">
              <a:lnSpc>
                <a:spcPct val="102000"/>
              </a:lnSpc>
              <a:spcAft>
                <a:spcPts val="0"/>
              </a:spcAft>
            </a:pPr>
            <a:endParaRPr lang="de-DE" sz="1600" dirty="0">
              <a:effectLst/>
              <a:ea typeface="Garamond" panose="02020404030301010803" pitchFamily="18" charset="0"/>
              <a:cs typeface="Garamond" panose="02020404030301010803" pitchFamily="18" charset="0"/>
            </a:endParaRPr>
          </a:p>
          <a:p>
            <a:pPr marL="126365" marR="705485" indent="107950">
              <a:lnSpc>
                <a:spcPct val="102000"/>
              </a:lnSpc>
              <a:spcAft>
                <a:spcPts val="0"/>
              </a:spcAft>
            </a:pPr>
            <a:r>
              <a:rPr lang="de-DE" sz="1600" dirty="0">
                <a:effectLst/>
                <a:ea typeface="Garamond" panose="02020404030301010803" pitchFamily="18" charset="0"/>
                <a:cs typeface="Garamond" panose="02020404030301010803" pitchFamily="18" charset="0"/>
              </a:rPr>
              <a:t>Der Gedanke, das Volk müsse näher an die politischen Entscheidun­gen rücken, begünstigt ihre antiinstitutionelle Haltung. Um</a:t>
            </a:r>
            <a:r>
              <a:rPr lang="de-DE" sz="1600" spc="-30" dirty="0">
                <a:effectLst/>
                <a:ea typeface="Garamond" panose="02020404030301010803" pitchFamily="18" charset="0"/>
                <a:cs typeface="Garamond" panose="02020404030301010803" pitchFamily="18" charset="0"/>
              </a:rPr>
              <a:t> </a:t>
            </a:r>
            <a:r>
              <a:rPr lang="de-DE" sz="1600" dirty="0">
                <a:effectLst/>
                <a:ea typeface="Garamond" panose="02020404030301010803" pitchFamily="18" charset="0"/>
                <a:cs typeface="Garamond" panose="02020404030301010803" pitchFamily="18" charset="0"/>
              </a:rPr>
              <a:t>sich</a:t>
            </a:r>
            <a:r>
              <a:rPr lang="de-DE" sz="1600" spc="-30" dirty="0">
                <a:effectLst/>
                <a:ea typeface="Garamond" panose="02020404030301010803" pitchFamily="18" charset="0"/>
                <a:cs typeface="Garamond" panose="02020404030301010803" pitchFamily="18" charset="0"/>
              </a:rPr>
              <a:t> </a:t>
            </a:r>
            <a:r>
              <a:rPr lang="de-DE" sz="1600" dirty="0">
                <a:effectLst/>
                <a:ea typeface="Garamond" panose="02020404030301010803" pitchFamily="18" charset="0"/>
                <a:cs typeface="Garamond" panose="02020404030301010803" pitchFamily="18" charset="0"/>
              </a:rPr>
              <a:t>zu</a:t>
            </a:r>
            <a:r>
              <a:rPr lang="de-DE" sz="1600" spc="-25" dirty="0">
                <a:effectLst/>
                <a:ea typeface="Garamond" panose="02020404030301010803" pitchFamily="18" charset="0"/>
                <a:cs typeface="Garamond" panose="02020404030301010803" pitchFamily="18" charset="0"/>
              </a:rPr>
              <a:t> </a:t>
            </a:r>
            <a:r>
              <a:rPr lang="de-DE" sz="1600" dirty="0">
                <a:effectLst/>
                <a:ea typeface="Garamond" panose="02020404030301010803" pitchFamily="18" charset="0"/>
                <a:cs typeface="Garamond" panose="02020404030301010803" pitchFamily="18" charset="0"/>
              </a:rPr>
              <a:t>legitimieren,</a:t>
            </a:r>
            <a:r>
              <a:rPr lang="de-DE" sz="1600" spc="-30" dirty="0">
                <a:effectLst/>
                <a:ea typeface="Garamond" panose="02020404030301010803" pitchFamily="18" charset="0"/>
                <a:cs typeface="Garamond" panose="02020404030301010803" pitchFamily="18" charset="0"/>
              </a:rPr>
              <a:t> </a:t>
            </a:r>
            <a:r>
              <a:rPr lang="de-DE" sz="1600" dirty="0">
                <a:effectLst/>
                <a:ea typeface="Garamond" panose="02020404030301010803" pitchFamily="18" charset="0"/>
                <a:cs typeface="Garamond" panose="02020404030301010803" pitchFamily="18" charset="0"/>
              </a:rPr>
              <a:t>müssen</a:t>
            </a:r>
            <a:r>
              <a:rPr lang="de-DE" sz="1600" spc="-30" dirty="0">
                <a:effectLst/>
                <a:ea typeface="Garamond" panose="02020404030301010803" pitchFamily="18" charset="0"/>
                <a:cs typeface="Garamond" panose="02020404030301010803" pitchFamily="18" charset="0"/>
              </a:rPr>
              <a:t> </a:t>
            </a:r>
            <a:r>
              <a:rPr lang="de-DE" sz="1600" dirty="0">
                <a:effectLst/>
                <a:ea typeface="Garamond" panose="02020404030301010803" pitchFamily="18" charset="0"/>
                <a:cs typeface="Garamond" panose="02020404030301010803" pitchFamily="18" charset="0"/>
              </a:rPr>
              <a:t>sich</a:t>
            </a:r>
            <a:r>
              <a:rPr lang="de-DE" sz="1600" spc="-25" dirty="0">
                <a:effectLst/>
                <a:ea typeface="Garamond" panose="02020404030301010803" pitchFamily="18" charset="0"/>
                <a:cs typeface="Garamond" panose="02020404030301010803" pitchFamily="18" charset="0"/>
              </a:rPr>
              <a:t> </a:t>
            </a:r>
            <a:r>
              <a:rPr lang="de-DE" sz="1600" dirty="0">
                <a:effectLst/>
                <a:ea typeface="Garamond" panose="02020404030301010803" pitchFamily="18" charset="0"/>
                <a:cs typeface="Garamond" panose="02020404030301010803" pitchFamily="18" charset="0"/>
              </a:rPr>
              <a:t>Po­pulisten auf das Volk berufen. </a:t>
            </a:r>
          </a:p>
          <a:p>
            <a:pPr marL="126365" marR="705485" indent="107950">
              <a:lnSpc>
                <a:spcPct val="102000"/>
              </a:lnSpc>
              <a:spcAft>
                <a:spcPts val="0"/>
              </a:spcAft>
            </a:pPr>
            <a:endParaRPr lang="de-DE" sz="1600" dirty="0">
              <a:effectLst/>
              <a:ea typeface="Garamond" panose="02020404030301010803" pitchFamily="18" charset="0"/>
              <a:cs typeface="Garamond" panose="02020404030301010803" pitchFamily="18" charset="0"/>
            </a:endParaRPr>
          </a:p>
          <a:p>
            <a:pPr marL="126365" marR="705485" indent="107950">
              <a:lnSpc>
                <a:spcPct val="102000"/>
              </a:lnSpc>
              <a:spcAft>
                <a:spcPts val="0"/>
              </a:spcAft>
            </a:pPr>
            <a:r>
              <a:rPr lang="de-DE" sz="1600" dirty="0">
                <a:effectLst/>
                <a:ea typeface="Garamond" panose="02020404030301010803" pitchFamily="18" charset="0"/>
                <a:cs typeface="Garamond" panose="02020404030301010803" pitchFamily="18" charset="0"/>
              </a:rPr>
              <a:t>Sie geben an, das Volk besonders gut zu verstehen und es auf </a:t>
            </a:r>
            <a:r>
              <a:rPr lang="de-DE" sz="1600" dirty="0">
                <a:ea typeface="Garamond" panose="02020404030301010803" pitchFamily="18" charset="0"/>
                <a:cs typeface="Garamond" panose="02020404030301010803" pitchFamily="18" charset="0"/>
              </a:rPr>
              <a:t> ehrliche </a:t>
            </a:r>
            <a:r>
              <a:rPr lang="de-DE" sz="1600" dirty="0">
                <a:effectLst/>
                <a:ea typeface="Garamond" panose="02020404030301010803" pitchFamily="18" charset="0"/>
                <a:cs typeface="Garamond" panose="02020404030301010803" pitchFamily="18" charset="0"/>
              </a:rPr>
              <a:t>Weise zu vertreten.</a:t>
            </a:r>
            <a:endParaRPr lang="de-DE" sz="1800" dirty="0">
              <a:effectLst/>
              <a:ea typeface="Garamond" panose="02020404030301010803" pitchFamily="18" charset="0"/>
              <a:cs typeface="Garamond" panose="02020404030301010803" pitchFamily="18" charset="0"/>
            </a:endParaRPr>
          </a:p>
        </p:txBody>
      </p:sp>
      <p:pic>
        <p:nvPicPr>
          <p:cNvPr id="4" name="Grafik 3" descr="Ein Bild, das Text, Screenshot, Schnee, Schrift enthält.&#10;&#10;Automatisch generierte Beschreibung">
            <a:extLst>
              <a:ext uri="{FF2B5EF4-FFF2-40B4-BE49-F238E27FC236}">
                <a16:creationId xmlns:a16="http://schemas.microsoft.com/office/drawing/2014/main" id="{AC011DBA-540F-4400-B765-2574FC5333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12907" y="2502276"/>
            <a:ext cx="3022419" cy="2182982"/>
          </a:xfrm>
          <a:prstGeom prst="rect">
            <a:avLst/>
          </a:prstGeom>
        </p:spPr>
      </p:pic>
      <p:pic>
        <p:nvPicPr>
          <p:cNvPr id="11" name="Grafik 10" descr="Ein Bild, das Text, Schrift, Kreis, Logo enthält.&#10;&#10;Automatisch generierte Beschreibung">
            <a:extLst>
              <a:ext uri="{FF2B5EF4-FFF2-40B4-BE49-F238E27FC236}">
                <a16:creationId xmlns:a16="http://schemas.microsoft.com/office/drawing/2014/main" id="{B3E25A4D-E065-47F9-95C0-7C990D1C78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1316" y="333046"/>
            <a:ext cx="2281410" cy="2281410"/>
          </a:xfrm>
          <a:prstGeom prst="rect">
            <a:avLst/>
          </a:prstGeom>
        </p:spPr>
      </p:pic>
      <p:pic>
        <p:nvPicPr>
          <p:cNvPr id="3" name="Onlinemedien 2" title="Pegida-Demonstration: Die Trotzigen von Dresden | DER SPIEGEL">
            <a:hlinkClick r:id="" action="ppaction://media"/>
            <a:extLst>
              <a:ext uri="{FF2B5EF4-FFF2-40B4-BE49-F238E27FC236}">
                <a16:creationId xmlns:a16="http://schemas.microsoft.com/office/drawing/2014/main" id="{292D747B-215D-4ABD-92DA-F34D50865C6B}"/>
              </a:ext>
            </a:extLst>
          </p:cNvPr>
          <p:cNvPicPr>
            <a:picLocks noRot="1" noChangeAspect="1"/>
          </p:cNvPicPr>
          <p:nvPr>
            <a:videoFile r:link="rId1"/>
          </p:nvPr>
        </p:nvPicPr>
        <p:blipFill>
          <a:blip r:embed="rId6"/>
          <a:stretch>
            <a:fillRect/>
          </a:stretch>
        </p:blipFill>
        <p:spPr>
          <a:xfrm>
            <a:off x="676304" y="2974973"/>
            <a:ext cx="2540000" cy="1435100"/>
          </a:xfrm>
          <a:prstGeom prst="rect">
            <a:avLst/>
          </a:prstGeom>
        </p:spPr>
      </p:pic>
    </p:spTree>
    <p:extLst>
      <p:ext uri="{BB962C8B-B14F-4D97-AF65-F5344CB8AC3E}">
        <p14:creationId xmlns:p14="http://schemas.microsoft.com/office/powerpoint/2010/main" val="433222366"/>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Facette">
  <a:themeElements>
    <a:clrScheme name="Facette">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te">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C1D5F340F01F94FA2FD29A5E6DC872E" ma:contentTypeVersion="0" ma:contentTypeDescription="Create a new document." ma:contentTypeScope="" ma:versionID="f583bd66513a361a730282b6a794e352">
  <xsd:schema xmlns:xsd="http://www.w3.org/2001/XMLSchema" xmlns:xs="http://www.w3.org/2001/XMLSchema" xmlns:p="http://schemas.microsoft.com/office/2006/metadata/properties" targetNamespace="http://schemas.microsoft.com/office/2006/metadata/properties" ma:root="true" ma:fieldsID="6841151cf538834e171094e4faaf2d73">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1FC5151-73AF-4992-B300-816A43C7C2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BE3F18AE-EF60-42A5-B9E1-3F709899B7FB}">
  <ds:schemaRefs>
    <ds:schemaRef ds:uri="http://schemas.microsoft.com/sharepoint/v3/contenttype/forms"/>
  </ds:schemaRefs>
</ds:datastoreItem>
</file>

<file path=customXml/itemProps3.xml><?xml version="1.0" encoding="utf-8"?>
<ds:datastoreItem xmlns:ds="http://schemas.openxmlformats.org/officeDocument/2006/customXml" ds:itemID="{CA7F0F3B-1D69-4071-934C-7373F1C638FD}">
  <ds:schemaRefs>
    <ds:schemaRef ds:uri="http://schemas.openxmlformats.org/package/2006/metadata/core-properties"/>
    <ds:schemaRef ds:uri="http://purl.org/dc/terms/"/>
    <ds:schemaRef ds:uri="http://purl.org/dc/elements/1.1/"/>
    <ds:schemaRef ds:uri="http://purl.org/dc/dcmitype/"/>
    <ds:schemaRef ds:uri="http://www.w3.org/XML/1998/namespace"/>
    <ds:schemaRef ds:uri="http://schemas.microsoft.com/office/2006/documentManagement/types"/>
    <ds:schemaRef ds:uri="http://schemas.microsoft.com/office/infopath/2007/PartnerControl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Facet</Template>
  <TotalTime>0</TotalTime>
  <Words>10650</Words>
  <Application>Microsoft Office PowerPoint</Application>
  <PresentationFormat>Breitbild</PresentationFormat>
  <Paragraphs>1544</Paragraphs>
  <Slides>114</Slides>
  <Notes>27</Notes>
  <HiddenSlides>0</HiddenSlides>
  <MMClips>9</MMClips>
  <ScaleCrop>false</ScaleCrop>
  <HeadingPairs>
    <vt:vector size="6" baseType="variant">
      <vt:variant>
        <vt:lpstr>Verwendete Schriftarten</vt:lpstr>
      </vt:variant>
      <vt:variant>
        <vt:i4>11</vt:i4>
      </vt:variant>
      <vt:variant>
        <vt:lpstr>Design</vt:lpstr>
      </vt:variant>
      <vt:variant>
        <vt:i4>1</vt:i4>
      </vt:variant>
      <vt:variant>
        <vt:lpstr>Folientitel</vt:lpstr>
      </vt:variant>
      <vt:variant>
        <vt:i4>114</vt:i4>
      </vt:variant>
    </vt:vector>
  </HeadingPairs>
  <TitlesOfParts>
    <vt:vector size="126" baseType="lpstr">
      <vt:lpstr>Arial</vt:lpstr>
      <vt:lpstr>Arial Narrow</vt:lpstr>
      <vt:lpstr>Calibri</vt:lpstr>
      <vt:lpstr>Courier New</vt:lpstr>
      <vt:lpstr>Garamond</vt:lpstr>
      <vt:lpstr>Gill Sans MT</vt:lpstr>
      <vt:lpstr>Gill Sans Nova</vt:lpstr>
      <vt:lpstr>Symbol</vt:lpstr>
      <vt:lpstr>Trebuchet MS</vt:lpstr>
      <vt:lpstr>Wingdings</vt:lpstr>
      <vt:lpstr>Wingdings 3</vt:lpstr>
      <vt:lpstr>Facette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     Die Zeit der autoritären Diktatur   SCHULE untern KRUCKENKREUZ          Ausgewählte Beispiele für neue Inhalte bei Lehrbüchern         Topos 3: HELDENZEITALTTER (1.Weltkrieg)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RECHTER POPULISMUS  und seine GESICHTER </vt:lpstr>
      <vt:lpstr>LINKER POPULISMUS  und seine GESICHTER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cp:lastPrinted>2022-06-25T11:08:48Z</cp:lastPrinted>
  <dcterms:created xsi:type="dcterms:W3CDTF">2013-07-30T14:48:57Z</dcterms:created>
  <dcterms:modified xsi:type="dcterms:W3CDTF">2023-11-09T11:20:50Z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0x0101007C1D5F340F01F94FA2FD29A5E6DC872E</vt:lpwstr>
  </property>
</Properties>
</file>