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Lst>
  <p:notesMasterIdLst>
    <p:notesMasterId r:id="rId49"/>
  </p:notesMasterIdLst>
  <p:handoutMasterIdLst>
    <p:handoutMasterId r:id="rId50"/>
  </p:handoutMasterIdLst>
  <p:sldIdLst>
    <p:sldId id="357" r:id="rId5"/>
    <p:sldId id="601" r:id="rId6"/>
    <p:sldId id="585" r:id="rId7"/>
    <p:sldId id="600" r:id="rId8"/>
    <p:sldId id="523" r:id="rId9"/>
    <p:sldId id="524" r:id="rId10"/>
    <p:sldId id="489" r:id="rId11"/>
    <p:sldId id="508" r:id="rId12"/>
    <p:sldId id="535" r:id="rId13"/>
    <p:sldId id="509" r:id="rId14"/>
    <p:sldId id="260" r:id="rId15"/>
    <p:sldId id="261" r:id="rId16"/>
    <p:sldId id="492" r:id="rId17"/>
    <p:sldId id="589" r:id="rId18"/>
    <p:sldId id="565" r:id="rId19"/>
    <p:sldId id="493" r:id="rId20"/>
    <p:sldId id="577" r:id="rId21"/>
    <p:sldId id="586" r:id="rId22"/>
    <p:sldId id="573" r:id="rId23"/>
    <p:sldId id="572" r:id="rId24"/>
    <p:sldId id="542" r:id="rId25"/>
    <p:sldId id="588" r:id="rId26"/>
    <p:sldId id="511" r:id="rId27"/>
    <p:sldId id="587" r:id="rId28"/>
    <p:sldId id="574" r:id="rId29"/>
    <p:sldId id="576" r:id="rId30"/>
    <p:sldId id="575" r:id="rId31"/>
    <p:sldId id="578" r:id="rId32"/>
    <p:sldId id="579" r:id="rId33"/>
    <p:sldId id="580" r:id="rId34"/>
    <p:sldId id="592" r:id="rId35"/>
    <p:sldId id="591" r:id="rId36"/>
    <p:sldId id="581" r:id="rId37"/>
    <p:sldId id="582" r:id="rId38"/>
    <p:sldId id="584" r:id="rId39"/>
    <p:sldId id="593" r:id="rId40"/>
    <p:sldId id="594" r:id="rId41"/>
    <p:sldId id="570" r:id="rId42"/>
    <p:sldId id="571" r:id="rId43"/>
    <p:sldId id="598" r:id="rId44"/>
    <p:sldId id="602" r:id="rId45"/>
    <p:sldId id="599" r:id="rId46"/>
    <p:sldId id="596" r:id="rId47"/>
    <p:sldId id="558" r:id="rId48"/>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F4B75-2E5E-43B1-9774-237BA961EAF1}" v="7" dt="2022-08-24T08:44:50.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7908" autoAdjust="0"/>
  </p:normalViewPr>
  <p:slideViewPr>
    <p:cSldViewPr snapToGrid="0" showGuides="1">
      <p:cViewPr varScale="1">
        <p:scale>
          <a:sx n="52" d="100"/>
          <a:sy n="52" d="100"/>
        </p:scale>
        <p:origin x="154" y="43"/>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277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10-18T18:14:02.523" idx="3">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10-04T18:06:11.021" idx="2">
    <p:pos x="10" y="10"/>
    <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31.jpeg"/></Relationships>
</file>

<file path=ppt/diagrams/_rels/data2.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95C7E-F6BD-497B-B2A1-2816583BA9F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DE"/>
        </a:p>
      </dgm:t>
    </dgm:pt>
    <dgm:pt modelId="{3681D159-6602-47C2-AB9B-7FDB47F7AF3F}">
      <dgm:prSet phldrT="[Text]"/>
      <dgm:spPr>
        <a:solidFill>
          <a:srgbClr val="FF0000"/>
        </a:solidFill>
      </dgm:spPr>
      <dgm:t>
        <a:bodyPr/>
        <a:lstStyle/>
        <a:p>
          <a:r>
            <a:rPr lang="de-DE" dirty="0"/>
            <a:t>ELITEN</a:t>
          </a:r>
        </a:p>
        <a:p>
          <a:r>
            <a:rPr lang="de-DE" dirty="0"/>
            <a:t>Politiker, Manager, Experten…</a:t>
          </a:r>
        </a:p>
        <a:p>
          <a:r>
            <a:rPr lang="de-DE" dirty="0"/>
            <a:t>(“Studierte“ )</a:t>
          </a:r>
        </a:p>
      </dgm:t>
    </dgm:pt>
    <dgm:pt modelId="{88EA2460-A123-4796-A8B1-0142B9F8E64A}" type="parTrans" cxnId="{E4922FD6-F22E-484E-A788-3E81B271C7D9}">
      <dgm:prSet/>
      <dgm:spPr/>
      <dgm:t>
        <a:bodyPr/>
        <a:lstStyle/>
        <a:p>
          <a:endParaRPr lang="de-DE"/>
        </a:p>
      </dgm:t>
    </dgm:pt>
    <dgm:pt modelId="{D5F62FA3-D4F2-4ECA-90BB-44FA2D46216D}" type="sibTrans" cxnId="{E4922FD6-F22E-484E-A788-3E81B271C7D9}">
      <dgm:prSet/>
      <dgm:spPr/>
      <dgm:t>
        <a:bodyPr/>
        <a:lstStyle/>
        <a:p>
          <a:endParaRPr lang="de-DE"/>
        </a:p>
      </dgm:t>
    </dgm:pt>
    <dgm:pt modelId="{941DB4C4-C5AF-4BAE-9D91-6193F84FC168}">
      <dgm:prSet phldrT="[Text]"/>
      <dgm:spPr>
        <a:solidFill>
          <a:srgbClr val="00B050"/>
        </a:solidFill>
      </dgm:spPr>
      <dgm:t>
        <a:bodyPr/>
        <a:lstStyle/>
        <a:p>
          <a:r>
            <a:rPr lang="de-DE" dirty="0"/>
            <a:t>VOLK</a:t>
          </a:r>
        </a:p>
        <a:p>
          <a:r>
            <a:rPr lang="de-DE" dirty="0"/>
            <a:t>(Angestellte, Arbeiter, Pensionisten)… </a:t>
          </a:r>
        </a:p>
      </dgm:t>
    </dgm:pt>
    <dgm:pt modelId="{CDD0777C-99CB-44B9-B4DF-9429311CBBCE}" type="parTrans" cxnId="{3B5B41E4-A450-4A75-82D7-E53FCBE35D01}">
      <dgm:prSet/>
      <dgm:spPr/>
      <dgm:t>
        <a:bodyPr/>
        <a:lstStyle/>
        <a:p>
          <a:endParaRPr lang="de-DE"/>
        </a:p>
      </dgm:t>
    </dgm:pt>
    <dgm:pt modelId="{3E23244F-C733-4373-B1B0-280F728009CA}" type="sibTrans" cxnId="{3B5B41E4-A450-4A75-82D7-E53FCBE35D01}">
      <dgm:prSet/>
      <dgm:spPr/>
      <dgm:t>
        <a:bodyPr/>
        <a:lstStyle/>
        <a:p>
          <a:endParaRPr lang="de-DE"/>
        </a:p>
      </dgm:t>
    </dgm:pt>
    <dgm:pt modelId="{2D366272-CFF6-483C-84F6-D3412A96666B}" type="pres">
      <dgm:prSet presAssocID="{2E895C7E-F6BD-497B-B2A1-2816583BA9FD}" presName="diagram" presStyleCnt="0">
        <dgm:presLayoutVars>
          <dgm:dir/>
          <dgm:resizeHandles val="exact"/>
        </dgm:presLayoutVars>
      </dgm:prSet>
      <dgm:spPr/>
    </dgm:pt>
    <dgm:pt modelId="{3BD54BE6-4B52-42C3-ABF4-4912CED8A3AF}" type="pres">
      <dgm:prSet presAssocID="{3681D159-6602-47C2-AB9B-7FDB47F7AF3F}" presName="arrow" presStyleLbl="node1" presStyleIdx="0" presStyleCnt="2" custRadScaleRad="300955" custRadScaleInc="-9327">
        <dgm:presLayoutVars>
          <dgm:bulletEnabled val="1"/>
        </dgm:presLayoutVars>
      </dgm:prSet>
      <dgm:spPr/>
    </dgm:pt>
    <dgm:pt modelId="{AE159A4B-90FB-4B2E-B5DE-F64A05E7AE09}" type="pres">
      <dgm:prSet presAssocID="{941DB4C4-C5AF-4BAE-9D91-6193F84FC168}" presName="arrow" presStyleLbl="node1" presStyleIdx="1" presStyleCnt="2">
        <dgm:presLayoutVars>
          <dgm:bulletEnabled val="1"/>
        </dgm:presLayoutVars>
      </dgm:prSet>
      <dgm:spPr/>
    </dgm:pt>
  </dgm:ptLst>
  <dgm:cxnLst>
    <dgm:cxn modelId="{73156046-EC78-47FA-B5AF-7B7F9E9F7AA7}" type="presOf" srcId="{2E895C7E-F6BD-497B-B2A1-2816583BA9FD}" destId="{2D366272-CFF6-483C-84F6-D3412A96666B}" srcOrd="0" destOrd="0" presId="urn:microsoft.com/office/officeart/2005/8/layout/arrow5"/>
    <dgm:cxn modelId="{E4922FD6-F22E-484E-A788-3E81B271C7D9}" srcId="{2E895C7E-F6BD-497B-B2A1-2816583BA9FD}" destId="{3681D159-6602-47C2-AB9B-7FDB47F7AF3F}" srcOrd="0" destOrd="0" parTransId="{88EA2460-A123-4796-A8B1-0142B9F8E64A}" sibTransId="{D5F62FA3-D4F2-4ECA-90BB-44FA2D46216D}"/>
    <dgm:cxn modelId="{0669EAE2-1D37-47BE-ADD7-56F5CC204C30}" type="presOf" srcId="{941DB4C4-C5AF-4BAE-9D91-6193F84FC168}" destId="{AE159A4B-90FB-4B2E-B5DE-F64A05E7AE09}" srcOrd="0" destOrd="0" presId="urn:microsoft.com/office/officeart/2005/8/layout/arrow5"/>
    <dgm:cxn modelId="{3B5B41E4-A450-4A75-82D7-E53FCBE35D01}" srcId="{2E895C7E-F6BD-497B-B2A1-2816583BA9FD}" destId="{941DB4C4-C5AF-4BAE-9D91-6193F84FC168}" srcOrd="1" destOrd="0" parTransId="{CDD0777C-99CB-44B9-B4DF-9429311CBBCE}" sibTransId="{3E23244F-C733-4373-B1B0-280F728009CA}"/>
    <dgm:cxn modelId="{69FCD5E7-9556-4761-BC64-1BA0A58778CB}" type="presOf" srcId="{3681D159-6602-47C2-AB9B-7FDB47F7AF3F}" destId="{3BD54BE6-4B52-42C3-ABF4-4912CED8A3AF}" srcOrd="0" destOrd="0" presId="urn:microsoft.com/office/officeart/2005/8/layout/arrow5"/>
    <dgm:cxn modelId="{E4E8B01A-21BA-4908-A8A0-1BFEDC65DE8D}" type="presParOf" srcId="{2D366272-CFF6-483C-84F6-D3412A96666B}" destId="{3BD54BE6-4B52-42C3-ABF4-4912CED8A3AF}" srcOrd="0" destOrd="0" presId="urn:microsoft.com/office/officeart/2005/8/layout/arrow5"/>
    <dgm:cxn modelId="{ADA767AF-08F9-492B-80E8-8B871D9E4140}" type="presParOf" srcId="{2D366272-CFF6-483C-84F6-D3412A96666B}" destId="{AE159A4B-90FB-4B2E-B5DE-F64A05E7AE09}" srcOrd="1" destOrd="0" presId="urn:microsoft.com/office/officeart/2005/8/layout/arrow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DFDA9-3EB3-46A1-8B87-5506A6B9F2C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739D0CF-7F6A-43CA-9562-63A65B5E4CE6}">
      <dgm:prSet/>
      <dgm:spPr>
        <a:blipFill rotWithShape="0">
          <a:blip xmlns:r="http://schemas.openxmlformats.org/officeDocument/2006/relationships" r:embed="rId1"/>
          <a:tile tx="0" ty="0" sx="100000" sy="100000" flip="none" algn="tl"/>
        </a:blipFill>
      </dgm:spPr>
      <dgm:t>
        <a:bodyPr/>
        <a:lstStyle/>
        <a:p>
          <a:r>
            <a:rPr lang="de-DE" b="1" dirty="0"/>
            <a:t>…resultiert aus der sozialen Beziehung zwischen einem Führer, dem außeralltägliche Qualitäten nachgesagt werden,  und den “Charisma- Gläubigen“</a:t>
          </a:r>
          <a:endParaRPr lang="en-US" b="1" dirty="0"/>
        </a:p>
      </dgm:t>
    </dgm:pt>
    <dgm:pt modelId="{AAB508C6-53C8-4000-B2F2-513859677605}" type="parTrans" cxnId="{5AAD9F6A-C837-4447-9E1D-E16C3F11E8E7}">
      <dgm:prSet/>
      <dgm:spPr/>
      <dgm:t>
        <a:bodyPr/>
        <a:lstStyle/>
        <a:p>
          <a:endParaRPr lang="en-US"/>
        </a:p>
      </dgm:t>
    </dgm:pt>
    <dgm:pt modelId="{D02CC452-EB75-4B4A-8730-88EAA89C78DC}" type="sibTrans" cxnId="{5AAD9F6A-C837-4447-9E1D-E16C3F11E8E7}">
      <dgm:prSet/>
      <dgm:spPr/>
      <dgm:t>
        <a:bodyPr/>
        <a:lstStyle/>
        <a:p>
          <a:endParaRPr lang="en-US"/>
        </a:p>
      </dgm:t>
    </dgm:pt>
    <dgm:pt modelId="{34DF963D-70F2-4E42-A0A6-CE471794C3F3}">
      <dgm:prSet custT="1"/>
      <dgm:spPr>
        <a:blipFill rotWithShape="0">
          <a:blip xmlns:r="http://schemas.openxmlformats.org/officeDocument/2006/relationships" r:embed="rId1"/>
          <a:tile tx="0" ty="0" sx="100000" sy="100000" flip="none" algn="tl"/>
        </a:blipFill>
      </dgm:spPr>
      <dgm:t>
        <a:bodyPr/>
        <a:lstStyle/>
        <a:p>
          <a:r>
            <a:rPr lang="de-DE" sz="1800" b="1" dirty="0">
              <a:solidFill>
                <a:srgbClr val="FF0000"/>
              </a:solidFill>
            </a:rPr>
            <a:t>…ist dann besonders attraktiv, wenn eine Gesellschaft in der Krise ist</a:t>
          </a:r>
          <a:endParaRPr lang="en-US" sz="1800" b="1" dirty="0">
            <a:solidFill>
              <a:srgbClr val="FF0000"/>
            </a:solidFill>
          </a:endParaRPr>
        </a:p>
      </dgm:t>
    </dgm:pt>
    <dgm:pt modelId="{39B45B42-3EA6-4F37-846A-604FB99422A6}" type="parTrans" cxnId="{AC64A924-1D94-4E64-A150-5A484C9D20F4}">
      <dgm:prSet/>
      <dgm:spPr/>
      <dgm:t>
        <a:bodyPr/>
        <a:lstStyle/>
        <a:p>
          <a:endParaRPr lang="en-US"/>
        </a:p>
      </dgm:t>
    </dgm:pt>
    <dgm:pt modelId="{92E001B3-5A62-45D7-9590-E9C745F63584}" type="sibTrans" cxnId="{AC64A924-1D94-4E64-A150-5A484C9D20F4}">
      <dgm:prSet/>
      <dgm:spPr/>
      <dgm:t>
        <a:bodyPr/>
        <a:lstStyle/>
        <a:p>
          <a:endParaRPr lang="en-US"/>
        </a:p>
      </dgm:t>
    </dgm:pt>
    <dgm:pt modelId="{DF31C670-E820-4DEC-AFE6-3AD35CD89B95}">
      <dgm:prSet/>
      <dgm:spPr>
        <a:blipFill rotWithShape="0">
          <a:blip xmlns:r="http://schemas.openxmlformats.org/officeDocument/2006/relationships" r:embed="rId1"/>
          <a:tile tx="0" ty="0" sx="100000" sy="100000" flip="none" algn="tl"/>
        </a:blipFill>
      </dgm:spPr>
      <dgm:t>
        <a:bodyPr/>
        <a:lstStyle/>
        <a:p>
          <a:r>
            <a:rPr lang="de-DE" b="1" dirty="0"/>
            <a:t>…beruht auf dem blinden Gehorsam von  bestimmten Personen und die </a:t>
          </a:r>
          <a:r>
            <a:rPr lang="de-DE" b="1" dirty="0">
              <a:latin typeface="+mn-lt"/>
            </a:rPr>
            <a:t>emotionale</a:t>
          </a:r>
          <a:r>
            <a:rPr lang="de-DE" b="1" dirty="0"/>
            <a:t> Bindung an die Führungsfigur</a:t>
          </a:r>
          <a:endParaRPr lang="en-US" b="1" dirty="0"/>
        </a:p>
      </dgm:t>
    </dgm:pt>
    <dgm:pt modelId="{F1BD111C-E075-48E3-8843-2EA9D873AA14}" type="parTrans" cxnId="{E0C5E7EB-E74F-4C28-AD65-F85A39871C49}">
      <dgm:prSet/>
      <dgm:spPr/>
      <dgm:t>
        <a:bodyPr/>
        <a:lstStyle/>
        <a:p>
          <a:endParaRPr lang="en-US"/>
        </a:p>
      </dgm:t>
    </dgm:pt>
    <dgm:pt modelId="{154CA2ED-AAF7-4629-A5A1-D8E99AFEB271}" type="sibTrans" cxnId="{E0C5E7EB-E74F-4C28-AD65-F85A39871C49}">
      <dgm:prSet/>
      <dgm:spPr/>
      <dgm:t>
        <a:bodyPr/>
        <a:lstStyle/>
        <a:p>
          <a:endParaRPr lang="en-US"/>
        </a:p>
      </dgm:t>
    </dgm:pt>
    <dgm:pt modelId="{D18E5265-5B1E-4447-9A33-7C56F5CDEE39}" type="pres">
      <dgm:prSet presAssocID="{1A1DFDA9-3EB3-46A1-8B87-5506A6B9F2C2}" presName="hierChild1" presStyleCnt="0">
        <dgm:presLayoutVars>
          <dgm:chPref val="1"/>
          <dgm:dir/>
          <dgm:animOne val="branch"/>
          <dgm:animLvl val="lvl"/>
          <dgm:resizeHandles/>
        </dgm:presLayoutVars>
      </dgm:prSet>
      <dgm:spPr/>
    </dgm:pt>
    <dgm:pt modelId="{B1BC68E0-3277-4F1D-8F5B-7383A3CD0E10}" type="pres">
      <dgm:prSet presAssocID="{2739D0CF-7F6A-43CA-9562-63A65B5E4CE6}" presName="hierRoot1" presStyleCnt="0"/>
      <dgm:spPr/>
    </dgm:pt>
    <dgm:pt modelId="{A821C665-A787-4606-AC8C-DE5067CAF62B}" type="pres">
      <dgm:prSet presAssocID="{2739D0CF-7F6A-43CA-9562-63A65B5E4CE6}" presName="composite" presStyleCnt="0"/>
      <dgm:spPr/>
    </dgm:pt>
    <dgm:pt modelId="{5AF2BE76-61C3-4253-805D-EFFD0A5E61D3}" type="pres">
      <dgm:prSet presAssocID="{2739D0CF-7F6A-43CA-9562-63A65B5E4CE6}" presName="background" presStyleLbl="node0" presStyleIdx="0" presStyleCnt="3"/>
      <dgm:spPr/>
    </dgm:pt>
    <dgm:pt modelId="{680476FB-848B-423F-BA40-344A1A0BFED2}" type="pres">
      <dgm:prSet presAssocID="{2739D0CF-7F6A-43CA-9562-63A65B5E4CE6}" presName="text" presStyleLbl="fgAcc0" presStyleIdx="0" presStyleCnt="3" custScaleX="166457" custScaleY="209376" custLinFactY="-100000" custLinFactNeighborX="9100" custLinFactNeighborY="-109018">
        <dgm:presLayoutVars>
          <dgm:chPref val="3"/>
        </dgm:presLayoutVars>
      </dgm:prSet>
      <dgm:spPr/>
    </dgm:pt>
    <dgm:pt modelId="{EF3BEF85-167B-4EAC-BC3E-85573D795E0D}" type="pres">
      <dgm:prSet presAssocID="{2739D0CF-7F6A-43CA-9562-63A65B5E4CE6}" presName="hierChild2" presStyleCnt="0"/>
      <dgm:spPr/>
    </dgm:pt>
    <dgm:pt modelId="{53477EE3-A52E-4638-B42A-7D8864BB6DBE}" type="pres">
      <dgm:prSet presAssocID="{34DF963D-70F2-4E42-A0A6-CE471794C3F3}" presName="hierRoot1" presStyleCnt="0"/>
      <dgm:spPr/>
    </dgm:pt>
    <dgm:pt modelId="{5FCDCE2C-CBBC-48B5-941B-7E5353FF2408}" type="pres">
      <dgm:prSet presAssocID="{34DF963D-70F2-4E42-A0A6-CE471794C3F3}" presName="composite" presStyleCnt="0"/>
      <dgm:spPr/>
    </dgm:pt>
    <dgm:pt modelId="{FB6935D3-7FD2-41A1-B7EA-38DCDD639751}" type="pres">
      <dgm:prSet presAssocID="{34DF963D-70F2-4E42-A0A6-CE471794C3F3}" presName="background" presStyleLbl="node0" presStyleIdx="1" presStyleCnt="3"/>
      <dgm:spPr/>
    </dgm:pt>
    <dgm:pt modelId="{79048D5F-D1A1-42B3-971C-69F07F131A41}" type="pres">
      <dgm:prSet presAssocID="{34DF963D-70F2-4E42-A0A6-CE471794C3F3}" presName="text" presStyleLbl="fgAcc0" presStyleIdx="1" presStyleCnt="3" custScaleX="143616" custScaleY="227430" custLinFactX="-38186" custLinFactNeighborX="-100000" custLinFactNeighborY="27642">
        <dgm:presLayoutVars>
          <dgm:chPref val="3"/>
        </dgm:presLayoutVars>
      </dgm:prSet>
      <dgm:spPr/>
    </dgm:pt>
    <dgm:pt modelId="{EED80E81-CAF9-4966-BA7D-CC8045A0A538}" type="pres">
      <dgm:prSet presAssocID="{34DF963D-70F2-4E42-A0A6-CE471794C3F3}" presName="hierChild2" presStyleCnt="0"/>
      <dgm:spPr/>
    </dgm:pt>
    <dgm:pt modelId="{1FDE7FFC-8504-4787-AC65-2EEB3880E4A8}" type="pres">
      <dgm:prSet presAssocID="{DF31C670-E820-4DEC-AFE6-3AD35CD89B95}" presName="hierRoot1" presStyleCnt="0"/>
      <dgm:spPr/>
    </dgm:pt>
    <dgm:pt modelId="{36974C27-9B1C-45EA-A705-6787FEADC110}" type="pres">
      <dgm:prSet presAssocID="{DF31C670-E820-4DEC-AFE6-3AD35CD89B95}" presName="composite" presStyleCnt="0"/>
      <dgm:spPr/>
    </dgm:pt>
    <dgm:pt modelId="{8BCE4BD0-F444-4AD9-AD81-88C62296177A}" type="pres">
      <dgm:prSet presAssocID="{DF31C670-E820-4DEC-AFE6-3AD35CD89B95}" presName="background" presStyleLbl="node0" presStyleIdx="2" presStyleCnt="3"/>
      <dgm:spPr/>
    </dgm:pt>
    <dgm:pt modelId="{5712311C-7B0F-4AF8-94B3-849C4EBBDDA7}" type="pres">
      <dgm:prSet presAssocID="{DF31C670-E820-4DEC-AFE6-3AD35CD89B95}" presName="text" presStyleLbl="fgAcc0" presStyleIdx="2" presStyleCnt="3" custScaleX="124892" custScaleY="209430" custLinFactX="-70016" custLinFactY="100000" custLinFactNeighborX="-100000" custLinFactNeighborY="184324">
        <dgm:presLayoutVars>
          <dgm:chPref val="3"/>
        </dgm:presLayoutVars>
      </dgm:prSet>
      <dgm:spPr/>
    </dgm:pt>
    <dgm:pt modelId="{58674CD1-96C6-4C16-9DDD-AD8AF84BA342}" type="pres">
      <dgm:prSet presAssocID="{DF31C670-E820-4DEC-AFE6-3AD35CD89B95}" presName="hierChild2" presStyleCnt="0"/>
      <dgm:spPr/>
    </dgm:pt>
  </dgm:ptLst>
  <dgm:cxnLst>
    <dgm:cxn modelId="{AC64A924-1D94-4E64-A150-5A484C9D20F4}" srcId="{1A1DFDA9-3EB3-46A1-8B87-5506A6B9F2C2}" destId="{34DF963D-70F2-4E42-A0A6-CE471794C3F3}" srcOrd="1" destOrd="0" parTransId="{39B45B42-3EA6-4F37-846A-604FB99422A6}" sibTransId="{92E001B3-5A62-45D7-9590-E9C745F63584}"/>
    <dgm:cxn modelId="{FD1FDB64-BBBA-4685-A19D-621CDDDC5C12}" type="presOf" srcId="{1A1DFDA9-3EB3-46A1-8B87-5506A6B9F2C2}" destId="{D18E5265-5B1E-4447-9A33-7C56F5CDEE39}" srcOrd="0" destOrd="0" presId="urn:microsoft.com/office/officeart/2005/8/layout/hierarchy1"/>
    <dgm:cxn modelId="{81DD3365-297E-46D4-924D-40CCCA8B6C20}" type="presOf" srcId="{34DF963D-70F2-4E42-A0A6-CE471794C3F3}" destId="{79048D5F-D1A1-42B3-971C-69F07F131A41}" srcOrd="0" destOrd="0" presId="urn:microsoft.com/office/officeart/2005/8/layout/hierarchy1"/>
    <dgm:cxn modelId="{5AAD9F6A-C837-4447-9E1D-E16C3F11E8E7}" srcId="{1A1DFDA9-3EB3-46A1-8B87-5506A6B9F2C2}" destId="{2739D0CF-7F6A-43CA-9562-63A65B5E4CE6}" srcOrd="0" destOrd="0" parTransId="{AAB508C6-53C8-4000-B2F2-513859677605}" sibTransId="{D02CC452-EB75-4B4A-8730-88EAA89C78DC}"/>
    <dgm:cxn modelId="{64F79657-431F-4FF1-B611-64DA6010605F}" type="presOf" srcId="{DF31C670-E820-4DEC-AFE6-3AD35CD89B95}" destId="{5712311C-7B0F-4AF8-94B3-849C4EBBDDA7}" srcOrd="0" destOrd="0" presId="urn:microsoft.com/office/officeart/2005/8/layout/hierarchy1"/>
    <dgm:cxn modelId="{191CD8C9-1481-400C-9551-5D2134C83DAD}" type="presOf" srcId="{2739D0CF-7F6A-43CA-9562-63A65B5E4CE6}" destId="{680476FB-848B-423F-BA40-344A1A0BFED2}" srcOrd="0" destOrd="0" presId="urn:microsoft.com/office/officeart/2005/8/layout/hierarchy1"/>
    <dgm:cxn modelId="{E0C5E7EB-E74F-4C28-AD65-F85A39871C49}" srcId="{1A1DFDA9-3EB3-46A1-8B87-5506A6B9F2C2}" destId="{DF31C670-E820-4DEC-AFE6-3AD35CD89B95}" srcOrd="2" destOrd="0" parTransId="{F1BD111C-E075-48E3-8843-2EA9D873AA14}" sibTransId="{154CA2ED-AAF7-4629-A5A1-D8E99AFEB271}"/>
    <dgm:cxn modelId="{3DF62304-F70D-4611-8C78-549A10C34374}" type="presParOf" srcId="{D18E5265-5B1E-4447-9A33-7C56F5CDEE39}" destId="{B1BC68E0-3277-4F1D-8F5B-7383A3CD0E10}" srcOrd="0" destOrd="0" presId="urn:microsoft.com/office/officeart/2005/8/layout/hierarchy1"/>
    <dgm:cxn modelId="{4BA63CFC-C8EB-4FF8-8D88-A6E2ED4C402A}" type="presParOf" srcId="{B1BC68E0-3277-4F1D-8F5B-7383A3CD0E10}" destId="{A821C665-A787-4606-AC8C-DE5067CAF62B}" srcOrd="0" destOrd="0" presId="urn:microsoft.com/office/officeart/2005/8/layout/hierarchy1"/>
    <dgm:cxn modelId="{730E388A-F5D6-42FC-9646-BF78FF1D4A2A}" type="presParOf" srcId="{A821C665-A787-4606-AC8C-DE5067CAF62B}" destId="{5AF2BE76-61C3-4253-805D-EFFD0A5E61D3}" srcOrd="0" destOrd="0" presId="urn:microsoft.com/office/officeart/2005/8/layout/hierarchy1"/>
    <dgm:cxn modelId="{2B5F843C-0EF7-4441-AA98-6C3A7A380FF8}" type="presParOf" srcId="{A821C665-A787-4606-AC8C-DE5067CAF62B}" destId="{680476FB-848B-423F-BA40-344A1A0BFED2}" srcOrd="1" destOrd="0" presId="urn:microsoft.com/office/officeart/2005/8/layout/hierarchy1"/>
    <dgm:cxn modelId="{54E0151C-2F38-431A-9C88-14E86D3AA28A}" type="presParOf" srcId="{B1BC68E0-3277-4F1D-8F5B-7383A3CD0E10}" destId="{EF3BEF85-167B-4EAC-BC3E-85573D795E0D}" srcOrd="1" destOrd="0" presId="urn:microsoft.com/office/officeart/2005/8/layout/hierarchy1"/>
    <dgm:cxn modelId="{D0716A42-E9DB-464D-877E-7787B5301147}" type="presParOf" srcId="{D18E5265-5B1E-4447-9A33-7C56F5CDEE39}" destId="{53477EE3-A52E-4638-B42A-7D8864BB6DBE}" srcOrd="1" destOrd="0" presId="urn:microsoft.com/office/officeart/2005/8/layout/hierarchy1"/>
    <dgm:cxn modelId="{A16F371D-E8E3-4D43-9905-1D9F902865D6}" type="presParOf" srcId="{53477EE3-A52E-4638-B42A-7D8864BB6DBE}" destId="{5FCDCE2C-CBBC-48B5-941B-7E5353FF2408}" srcOrd="0" destOrd="0" presId="urn:microsoft.com/office/officeart/2005/8/layout/hierarchy1"/>
    <dgm:cxn modelId="{5D7BED06-452D-4DF6-AD89-4D6E4AAE6E5E}" type="presParOf" srcId="{5FCDCE2C-CBBC-48B5-941B-7E5353FF2408}" destId="{FB6935D3-7FD2-41A1-B7EA-38DCDD639751}" srcOrd="0" destOrd="0" presId="urn:microsoft.com/office/officeart/2005/8/layout/hierarchy1"/>
    <dgm:cxn modelId="{648A97FF-686B-481F-818D-550791686AB0}" type="presParOf" srcId="{5FCDCE2C-CBBC-48B5-941B-7E5353FF2408}" destId="{79048D5F-D1A1-42B3-971C-69F07F131A41}" srcOrd="1" destOrd="0" presId="urn:microsoft.com/office/officeart/2005/8/layout/hierarchy1"/>
    <dgm:cxn modelId="{4D9D0F37-2759-407B-A48A-BCB685ABFB73}" type="presParOf" srcId="{53477EE3-A52E-4638-B42A-7D8864BB6DBE}" destId="{EED80E81-CAF9-4966-BA7D-CC8045A0A538}" srcOrd="1" destOrd="0" presId="urn:microsoft.com/office/officeart/2005/8/layout/hierarchy1"/>
    <dgm:cxn modelId="{B148AF3B-A0C1-4DA4-B25A-783E45A1C2F5}" type="presParOf" srcId="{D18E5265-5B1E-4447-9A33-7C56F5CDEE39}" destId="{1FDE7FFC-8504-4787-AC65-2EEB3880E4A8}" srcOrd="2" destOrd="0" presId="urn:microsoft.com/office/officeart/2005/8/layout/hierarchy1"/>
    <dgm:cxn modelId="{B6869FB2-7289-4B30-B099-E229E59A15E3}" type="presParOf" srcId="{1FDE7FFC-8504-4787-AC65-2EEB3880E4A8}" destId="{36974C27-9B1C-45EA-A705-6787FEADC110}" srcOrd="0" destOrd="0" presId="urn:microsoft.com/office/officeart/2005/8/layout/hierarchy1"/>
    <dgm:cxn modelId="{187CD38E-10CF-4A6F-96D7-B7A9105A706E}" type="presParOf" srcId="{36974C27-9B1C-45EA-A705-6787FEADC110}" destId="{8BCE4BD0-F444-4AD9-AD81-88C62296177A}" srcOrd="0" destOrd="0" presId="urn:microsoft.com/office/officeart/2005/8/layout/hierarchy1"/>
    <dgm:cxn modelId="{17591EEF-39F3-405C-A359-8B8FB00CD25D}" type="presParOf" srcId="{36974C27-9B1C-45EA-A705-6787FEADC110}" destId="{5712311C-7B0F-4AF8-94B3-849C4EBBDDA7}" srcOrd="1" destOrd="0" presId="urn:microsoft.com/office/officeart/2005/8/layout/hierarchy1"/>
    <dgm:cxn modelId="{8CD66C15-DA12-4D63-A720-E452CC32A654}" type="presParOf" srcId="{1FDE7FFC-8504-4787-AC65-2EEB3880E4A8}" destId="{58674CD1-96C6-4C16-9DDD-AD8AF84BA342}"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54BE6-4B52-42C3-ABF4-4912CED8A3AF}">
      <dsp:nvSpPr>
        <dsp:cNvPr id="0" name=""/>
        <dsp:cNvSpPr/>
      </dsp:nvSpPr>
      <dsp:spPr>
        <a:xfrm rot="16200000">
          <a:off x="0" y="1188"/>
          <a:ext cx="3373932" cy="3373932"/>
        </a:xfrm>
        <a:prstGeom prst="downArrow">
          <a:avLst>
            <a:gd name="adj1" fmla="val 50000"/>
            <a:gd name="adj2" fmla="val 35000"/>
          </a:avLst>
        </a:prstGeom>
        <a:solidFill>
          <a:srgbClr val="FF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a:t>ELITEN</a:t>
          </a:r>
        </a:p>
        <a:p>
          <a:pPr marL="0" lvl="0" indent="0" algn="ctr" defTabSz="933450">
            <a:lnSpc>
              <a:spcPct val="90000"/>
            </a:lnSpc>
            <a:spcBef>
              <a:spcPct val="0"/>
            </a:spcBef>
            <a:spcAft>
              <a:spcPct val="35000"/>
            </a:spcAft>
            <a:buNone/>
          </a:pPr>
          <a:r>
            <a:rPr lang="de-DE" sz="2100" kern="1200" dirty="0"/>
            <a:t>Politiker, Manager, Experten…</a:t>
          </a:r>
        </a:p>
        <a:p>
          <a:pPr marL="0" lvl="0" indent="0" algn="ctr" defTabSz="933450">
            <a:lnSpc>
              <a:spcPct val="90000"/>
            </a:lnSpc>
            <a:spcBef>
              <a:spcPct val="0"/>
            </a:spcBef>
            <a:spcAft>
              <a:spcPct val="35000"/>
            </a:spcAft>
            <a:buNone/>
          </a:pPr>
          <a:r>
            <a:rPr lang="de-DE" sz="2100" kern="1200" dirty="0"/>
            <a:t>(“Studierte“ )</a:t>
          </a:r>
        </a:p>
      </dsp:txBody>
      <dsp:txXfrm rot="5400000">
        <a:off x="0" y="844671"/>
        <a:ext cx="2783494" cy="1686966"/>
      </dsp:txXfrm>
    </dsp:sp>
    <dsp:sp modelId="{AE159A4B-90FB-4B2E-B5DE-F64A05E7AE09}">
      <dsp:nvSpPr>
        <dsp:cNvPr id="0" name=""/>
        <dsp:cNvSpPr/>
      </dsp:nvSpPr>
      <dsp:spPr>
        <a:xfrm rot="5400000">
          <a:off x="3846234" y="594"/>
          <a:ext cx="3373932" cy="3373932"/>
        </a:xfrm>
        <a:prstGeom prst="downArrow">
          <a:avLst>
            <a:gd name="adj1" fmla="val 50000"/>
            <a:gd name="adj2" fmla="val 35000"/>
          </a:avLst>
        </a:prstGeom>
        <a:solidFill>
          <a:srgbClr val="00B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a:t>VOLK</a:t>
          </a:r>
        </a:p>
        <a:p>
          <a:pPr marL="0" lvl="0" indent="0" algn="ctr" defTabSz="933450">
            <a:lnSpc>
              <a:spcPct val="90000"/>
            </a:lnSpc>
            <a:spcBef>
              <a:spcPct val="0"/>
            </a:spcBef>
            <a:spcAft>
              <a:spcPct val="35000"/>
            </a:spcAft>
            <a:buNone/>
          </a:pPr>
          <a:r>
            <a:rPr lang="de-DE" sz="2100" kern="1200" dirty="0"/>
            <a:t>(Angestellte, Arbeiter, Pensionisten)… </a:t>
          </a:r>
        </a:p>
      </dsp:txBody>
      <dsp:txXfrm rot="-5400000">
        <a:off x="4436672" y="844077"/>
        <a:ext cx="2783494" cy="1686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2BE76-61C3-4253-805D-EFFD0A5E61D3}">
      <dsp:nvSpPr>
        <dsp:cNvPr id="0" name=""/>
        <dsp:cNvSpPr/>
      </dsp:nvSpPr>
      <dsp:spPr>
        <a:xfrm>
          <a:off x="105145" y="458702"/>
          <a:ext cx="1878931" cy="1500753"/>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476FB-848B-423F-BA40-344A1A0BFED2}">
      <dsp:nvSpPr>
        <dsp:cNvPr id="0" name=""/>
        <dsp:cNvSpPr/>
      </dsp:nvSpPr>
      <dsp:spPr>
        <a:xfrm>
          <a:off x="230565" y="577851"/>
          <a:ext cx="1878931" cy="1500753"/>
        </a:xfrm>
        <a:prstGeom prst="roundRect">
          <a:avLst>
            <a:gd name="adj" fmla="val 10000"/>
          </a:avLst>
        </a:prstGeom>
        <a:blipFill rotWithShape="0">
          <a:blip xmlns:r="http://schemas.openxmlformats.org/officeDocument/2006/relationships" r:embed="rId1"/>
          <a:tile tx="0" ty="0" sx="100000" sy="100000" flip="none" algn="tl"/>
        </a:blip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…resultiert aus der sozialen Beziehung zwischen einem Führer, dem außeralltägliche Qualitäten nachgesagt werden,  und den “Charisma- Gläubigen“</a:t>
          </a:r>
          <a:endParaRPr lang="en-US" sz="1200" b="1" kern="1200" dirty="0"/>
        </a:p>
      </dsp:txBody>
      <dsp:txXfrm>
        <a:off x="274521" y="621807"/>
        <a:ext cx="1791019" cy="1412841"/>
      </dsp:txXfrm>
    </dsp:sp>
    <dsp:sp modelId="{FB6935D3-7FD2-41A1-B7EA-38DCDD639751}">
      <dsp:nvSpPr>
        <dsp:cNvPr id="0" name=""/>
        <dsp:cNvSpPr/>
      </dsp:nvSpPr>
      <dsp:spPr>
        <a:xfrm>
          <a:off x="572383" y="2155020"/>
          <a:ext cx="1621106" cy="1630160"/>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48D5F-D1A1-42B3-971C-69F07F131A41}">
      <dsp:nvSpPr>
        <dsp:cNvPr id="0" name=""/>
        <dsp:cNvSpPr/>
      </dsp:nvSpPr>
      <dsp:spPr>
        <a:xfrm>
          <a:off x="697803" y="2274169"/>
          <a:ext cx="1621106" cy="1630160"/>
        </a:xfrm>
        <a:prstGeom prst="roundRect">
          <a:avLst>
            <a:gd name="adj" fmla="val 10000"/>
          </a:avLst>
        </a:prstGeom>
        <a:blipFill rotWithShape="0">
          <a:blip xmlns:r="http://schemas.openxmlformats.org/officeDocument/2006/relationships" r:embed="rId1"/>
          <a:tile tx="0" ty="0" sx="100000" sy="100000" flip="none" algn="tl"/>
        </a:blip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rgbClr val="FF0000"/>
              </a:solidFill>
            </a:rPr>
            <a:t>…ist dann besonders attraktiv, wenn eine Gesellschaft in der Krise ist</a:t>
          </a:r>
          <a:endParaRPr lang="en-US" sz="1800" b="1" kern="1200" dirty="0">
            <a:solidFill>
              <a:srgbClr val="FF0000"/>
            </a:solidFill>
          </a:endParaRPr>
        </a:p>
      </dsp:txBody>
      <dsp:txXfrm>
        <a:off x="745284" y="2321650"/>
        <a:ext cx="1526144" cy="1535198"/>
      </dsp:txXfrm>
    </dsp:sp>
    <dsp:sp modelId="{8BCE4BD0-F444-4AD9-AD81-88C62296177A}">
      <dsp:nvSpPr>
        <dsp:cNvPr id="0" name=""/>
        <dsp:cNvSpPr/>
      </dsp:nvSpPr>
      <dsp:spPr>
        <a:xfrm>
          <a:off x="2085039" y="3994851"/>
          <a:ext cx="1409754" cy="1501140"/>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2311C-7B0F-4AF8-94B3-849C4EBBDDA7}">
      <dsp:nvSpPr>
        <dsp:cNvPr id="0" name=""/>
        <dsp:cNvSpPr/>
      </dsp:nvSpPr>
      <dsp:spPr>
        <a:xfrm>
          <a:off x="2210459" y="4114000"/>
          <a:ext cx="1409754" cy="1501140"/>
        </a:xfrm>
        <a:prstGeom prst="roundRect">
          <a:avLst>
            <a:gd name="adj" fmla="val 10000"/>
          </a:avLst>
        </a:prstGeom>
        <a:blipFill rotWithShape="0">
          <a:blip xmlns:r="http://schemas.openxmlformats.org/officeDocument/2006/relationships" r:embed="rId1"/>
          <a:tile tx="0" ty="0" sx="100000" sy="100000" flip="none" algn="tl"/>
        </a:blip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…beruht auf dem blinden Gehorsam von  bestimmten Personen und die </a:t>
          </a:r>
          <a:r>
            <a:rPr lang="de-DE" sz="1200" b="1" kern="1200" dirty="0">
              <a:latin typeface="+mn-lt"/>
            </a:rPr>
            <a:t>emotionale</a:t>
          </a:r>
          <a:r>
            <a:rPr lang="de-DE" sz="1200" b="1" kern="1200" dirty="0"/>
            <a:t> Bindung an die Führungsfigur</a:t>
          </a:r>
          <a:endParaRPr lang="en-US" sz="1200" b="1" kern="1200" dirty="0"/>
        </a:p>
      </dsp:txBody>
      <dsp:txXfrm>
        <a:off x="2251749" y="4155290"/>
        <a:ext cx="1327174" cy="141856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85455" cy="502463"/>
          </a:xfrm>
          <a:prstGeom prst="rect">
            <a:avLst/>
          </a:prstGeom>
        </p:spPr>
        <p:txBody>
          <a:bodyPr vert="horz" lIns="91437" tIns="45718" rIns="91437" bIns="45718" rtlCol="0"/>
          <a:lstStyle>
            <a:lvl1pPr algn="l" latinLnBrk="0">
              <a:defRPr lang="de-DE" sz="1200"/>
            </a:lvl1pPr>
          </a:lstStyle>
          <a:p>
            <a:endParaRPr lang="de-DE" dirty="0"/>
          </a:p>
        </p:txBody>
      </p:sp>
      <p:sp>
        <p:nvSpPr>
          <p:cNvPr id="3" name="Datumsplatzhalter 2"/>
          <p:cNvSpPr>
            <a:spLocks noGrp="1"/>
          </p:cNvSpPr>
          <p:nvPr>
            <p:ph type="dt" sz="quarter" idx="1"/>
          </p:nvPr>
        </p:nvSpPr>
        <p:spPr>
          <a:xfrm>
            <a:off x="3902739" y="0"/>
            <a:ext cx="2985455" cy="502463"/>
          </a:xfrm>
          <a:prstGeom prst="rect">
            <a:avLst/>
          </a:prstGeom>
        </p:spPr>
        <p:txBody>
          <a:bodyPr vert="horz" lIns="91437" tIns="45718" rIns="91437" bIns="45718" rtlCol="0"/>
          <a:lstStyle>
            <a:lvl1pPr algn="r" latinLnBrk="0">
              <a:defRPr lang="de-DE" sz="1200"/>
            </a:lvl1pPr>
          </a:lstStyle>
          <a:p>
            <a:fld id="{E574AC39-44E6-425E-AF49-CF7D189F346F}" type="datetimeFigureOut">
              <a:rPr lang="de-DE" smtClean="0"/>
              <a:t>18.10.2023</a:t>
            </a:fld>
            <a:endParaRPr lang="de-DE" dirty="0"/>
          </a:p>
        </p:txBody>
      </p:sp>
      <p:sp>
        <p:nvSpPr>
          <p:cNvPr id="4" name="Fußzeilenplatzhalter 3"/>
          <p:cNvSpPr>
            <a:spLocks noGrp="1"/>
          </p:cNvSpPr>
          <p:nvPr>
            <p:ph type="ftr" sz="quarter" idx="2"/>
          </p:nvPr>
        </p:nvSpPr>
        <p:spPr>
          <a:xfrm>
            <a:off x="2" y="9519427"/>
            <a:ext cx="2985455" cy="502463"/>
          </a:xfrm>
          <a:prstGeom prst="rect">
            <a:avLst/>
          </a:prstGeom>
        </p:spPr>
        <p:txBody>
          <a:bodyPr vert="horz" lIns="91437" tIns="45718" rIns="91437" bIns="45718" rtlCol="0" anchor="b"/>
          <a:lstStyle>
            <a:lvl1pPr algn="l" latinLnBrk="0">
              <a:defRPr lang="de-DE" sz="1200"/>
            </a:lvl1pPr>
          </a:lstStyle>
          <a:p>
            <a:endParaRPr lang="de-DE" dirty="0"/>
          </a:p>
        </p:txBody>
      </p:sp>
      <p:sp>
        <p:nvSpPr>
          <p:cNvPr id="5" name="Foliennummernplatzhalter 4"/>
          <p:cNvSpPr>
            <a:spLocks noGrp="1"/>
          </p:cNvSpPr>
          <p:nvPr>
            <p:ph type="sldNum" sz="quarter" idx="3"/>
          </p:nvPr>
        </p:nvSpPr>
        <p:spPr>
          <a:xfrm>
            <a:off x="3902739" y="9519427"/>
            <a:ext cx="2985455" cy="502463"/>
          </a:xfrm>
          <a:prstGeom prst="rect">
            <a:avLst/>
          </a:prstGeom>
        </p:spPr>
        <p:txBody>
          <a:bodyPr vert="horz" lIns="91437" tIns="45718" rIns="91437" bIns="45718" rtlCol="0" anchor="b"/>
          <a:lstStyle>
            <a:lvl1pPr algn="r" latinLnBrk="0">
              <a:defRPr lang="de-DE" sz="1200"/>
            </a:lvl1pPr>
          </a:lstStyle>
          <a:p>
            <a:fld id="{6320F472-929B-459B-8D82-2FABCC5B32A0}" type="slidenum">
              <a:rPr lang="de-DE" smtClean="0"/>
              <a:t>‹Nr.›</a:t>
            </a:fld>
            <a:endParaRPr lang="de-DE" dirty="0"/>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85558" cy="502834"/>
          </a:xfrm>
          <a:prstGeom prst="rect">
            <a:avLst/>
          </a:prstGeom>
        </p:spPr>
        <p:txBody>
          <a:bodyPr vert="horz" lIns="93321" tIns="46660" rIns="93321" bIns="46660" rtlCol="0"/>
          <a:lstStyle>
            <a:lvl1pPr algn="l" latinLnBrk="0">
              <a:defRPr lang="de-DE" sz="1200"/>
            </a:lvl1pPr>
          </a:lstStyle>
          <a:p>
            <a:endParaRPr lang="de-DE" dirty="0"/>
          </a:p>
        </p:txBody>
      </p:sp>
      <p:sp>
        <p:nvSpPr>
          <p:cNvPr id="3" name="Datumsplatzhalter 2"/>
          <p:cNvSpPr>
            <a:spLocks noGrp="1"/>
          </p:cNvSpPr>
          <p:nvPr>
            <p:ph type="dt" idx="1"/>
          </p:nvPr>
        </p:nvSpPr>
        <p:spPr>
          <a:xfrm>
            <a:off x="3902599" y="3"/>
            <a:ext cx="2985558" cy="502834"/>
          </a:xfrm>
          <a:prstGeom prst="rect">
            <a:avLst/>
          </a:prstGeom>
        </p:spPr>
        <p:txBody>
          <a:bodyPr vert="horz" lIns="93321" tIns="46660" rIns="93321" bIns="46660" rtlCol="0"/>
          <a:lstStyle>
            <a:lvl1pPr algn="r" latinLnBrk="0">
              <a:defRPr lang="de-DE" sz="1200"/>
            </a:lvl1pPr>
          </a:lstStyle>
          <a:p>
            <a:fld id="{DF2775BC-6312-42C7-B7C5-EA6783C2D9CA}" type="datetimeFigureOut">
              <a:rPr lang="de-DE" smtClean="0"/>
              <a:t>18.10.2023</a:t>
            </a:fld>
            <a:endParaRPr lang="de-DE" dirty="0"/>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3321" tIns="46660" rIns="93321" bIns="46660" rtlCol="0" anchor="ctr"/>
          <a:lstStyle/>
          <a:p>
            <a:endParaRPr lang="de-DE" dirty="0"/>
          </a:p>
        </p:txBody>
      </p:sp>
      <p:sp>
        <p:nvSpPr>
          <p:cNvPr id="5" name="Notizenplatzhalter 4"/>
          <p:cNvSpPr>
            <a:spLocks noGrp="1"/>
          </p:cNvSpPr>
          <p:nvPr>
            <p:ph type="body" sz="quarter" idx="3"/>
          </p:nvPr>
        </p:nvSpPr>
        <p:spPr>
          <a:xfrm>
            <a:off x="688976" y="4823034"/>
            <a:ext cx="5511800" cy="3946118"/>
          </a:xfrm>
          <a:prstGeom prst="rect">
            <a:avLst/>
          </a:prstGeom>
        </p:spPr>
        <p:txBody>
          <a:bodyPr vert="horz" lIns="93321" tIns="46660" rIns="93321" bIns="4666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2" y="9519058"/>
            <a:ext cx="2985558" cy="502834"/>
          </a:xfrm>
          <a:prstGeom prst="rect">
            <a:avLst/>
          </a:prstGeom>
        </p:spPr>
        <p:txBody>
          <a:bodyPr vert="horz" lIns="93321" tIns="46660" rIns="93321" bIns="46660" rtlCol="0" anchor="b"/>
          <a:lstStyle>
            <a:lvl1pPr algn="l" latinLnBrk="0">
              <a:defRPr lang="de-DE" sz="1200"/>
            </a:lvl1pPr>
          </a:lstStyle>
          <a:p>
            <a:endParaRPr lang="de-DE" dirty="0"/>
          </a:p>
        </p:txBody>
      </p:sp>
      <p:sp>
        <p:nvSpPr>
          <p:cNvPr id="7" name="Foliennummernplatzhalter 6"/>
          <p:cNvSpPr>
            <a:spLocks noGrp="1"/>
          </p:cNvSpPr>
          <p:nvPr>
            <p:ph type="sldNum" sz="quarter" idx="5"/>
          </p:nvPr>
        </p:nvSpPr>
        <p:spPr>
          <a:xfrm>
            <a:off x="3902599" y="9519058"/>
            <a:ext cx="2985558" cy="502834"/>
          </a:xfrm>
          <a:prstGeom prst="rect">
            <a:avLst/>
          </a:prstGeom>
        </p:spPr>
        <p:txBody>
          <a:bodyPr vert="horz" lIns="93321" tIns="46660" rIns="93321" bIns="46660" rtlCol="0" anchor="b"/>
          <a:lstStyle>
            <a:lvl1pPr algn="r" latinLnBrk="0">
              <a:defRPr lang="de-DE" sz="1200"/>
            </a:lvl1pPr>
          </a:lstStyle>
          <a:p>
            <a:fld id="{67F715A1-4ADC-44E0-9587-804FF39D6B22}" type="slidenum">
              <a:rPr lang="de-DE" smtClean="0"/>
              <a:t>‹Nr.›</a:t>
            </a:fld>
            <a:endParaRPr lang="de-DE" dirty="0"/>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baseline="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7F715A1-4ADC-44E0-9587-804FF39D6B22}" type="slidenum">
              <a:rPr lang="de-DE" smtClean="0"/>
              <a:t>2</a:t>
            </a:fld>
            <a:endParaRPr lang="de-DE" dirty="0"/>
          </a:p>
        </p:txBody>
      </p:sp>
    </p:spTree>
    <p:extLst>
      <p:ext uri="{BB962C8B-B14F-4D97-AF65-F5344CB8AC3E}">
        <p14:creationId xmlns:p14="http://schemas.microsoft.com/office/powerpoint/2010/main" val="336101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7F715A1-4ADC-44E0-9587-804FF39D6B22}" type="slidenum">
              <a:rPr lang="de-DE" smtClean="0"/>
              <a:t>3</a:t>
            </a:fld>
            <a:endParaRPr lang="de-DE" dirty="0"/>
          </a:p>
        </p:txBody>
      </p:sp>
    </p:spTree>
    <p:extLst>
      <p:ext uri="{BB962C8B-B14F-4D97-AF65-F5344CB8AC3E}">
        <p14:creationId xmlns:p14="http://schemas.microsoft.com/office/powerpoint/2010/main" val="153836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e-DE"/>
              <a:t>Mastertitelformat bearbeiten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0FF0622-75E4-48B8-A617-5428CA5926CE}" type="datetimeFigureOut">
              <a:rPr lang="de-DE" smtClean="0"/>
              <a:t>18.10.2023</a:t>
            </a:fld>
            <a:endParaRPr lang="de-DE"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de-DE"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A875541-8164-4CC7-9F2F-6F0C49BB858D}" type="slidenum">
              <a:rPr lang="de-DE" smtClean="0"/>
              <a:t>‹Nr.›</a:t>
            </a:fld>
            <a:endParaRPr lang="de-DE"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807156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52183763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293318707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90648823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0FF0622-75E4-48B8-A617-5428CA5926CE}" type="datetimeFigureOut">
              <a:rPr lang="de-DE" smtClean="0"/>
              <a:t>18.10.2023</a:t>
            </a:fld>
            <a:endParaRPr lang="de-DE"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de-DE"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A875541-8164-4CC7-9F2F-6F0C49BB858D}" type="slidenum">
              <a:rPr lang="de-DE" smtClean="0"/>
              <a:t>‹Nr.›</a:t>
            </a:fld>
            <a:endParaRPr lang="de-DE"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82340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10926221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e-DE"/>
              <a:t>Mastertitelformat bearbeiten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57300"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33864"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14800961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103754742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de-DE" smtClean="0"/>
              <a:t>18.10.2023</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249292876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e-DE"/>
              <a:t>Mastertitelformat bearbeiten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051" y="6375679"/>
            <a:ext cx="1233355" cy="348462"/>
          </a:xfrm>
        </p:spPr>
        <p:txBody>
          <a:bodyPr/>
          <a:lstStyle/>
          <a:p>
            <a:fld id="{40FF0622-75E4-48B8-A617-5428CA5926CE}" type="datetimeFigureOut">
              <a:rPr lang="de-DE" smtClean="0"/>
              <a:t>18.10.2023</a:t>
            </a:fld>
            <a:endParaRPr lang="de-DE" dirty="0"/>
          </a:p>
        </p:txBody>
      </p:sp>
      <p:sp>
        <p:nvSpPr>
          <p:cNvPr id="6" name="Footer Placeholder 5"/>
          <p:cNvSpPr>
            <a:spLocks noGrp="1"/>
          </p:cNvSpPr>
          <p:nvPr>
            <p:ph type="ftr" sz="quarter" idx="11"/>
          </p:nvPr>
        </p:nvSpPr>
        <p:spPr>
          <a:xfrm>
            <a:off x="2103620" y="6375679"/>
            <a:ext cx="3482179" cy="345796"/>
          </a:xfrm>
        </p:spPr>
        <p:txBody>
          <a:bodyPr/>
          <a:lstStyle/>
          <a:p>
            <a:endParaRPr lang="de-DE" dirty="0"/>
          </a:p>
        </p:txBody>
      </p:sp>
      <p:sp>
        <p:nvSpPr>
          <p:cNvPr id="7" name="Slide Number Placeholder 6"/>
          <p:cNvSpPr>
            <a:spLocks noGrp="1"/>
          </p:cNvSpPr>
          <p:nvPr>
            <p:ph type="sldNum" sz="quarter" idx="12"/>
          </p:nvPr>
        </p:nvSpPr>
        <p:spPr>
          <a:xfrm>
            <a:off x="5691014" y="6375679"/>
            <a:ext cx="1232456" cy="345796"/>
          </a:xfrm>
        </p:spPr>
        <p:txBody>
          <a:bodyPr/>
          <a:lstStyle/>
          <a:p>
            <a:fld id="{BA875541-8164-4CC7-9F2F-6F0C49BB858D}" type="slidenum">
              <a:rPr lang="de-DE" smtClean="0"/>
              <a:t>‹Nr.›</a:t>
            </a:fld>
            <a:endParaRPr lang="de-DE"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565445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e-DE"/>
              <a:t>Mastertitelformat bearbeiten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950" y="6375679"/>
            <a:ext cx="1232456" cy="348462"/>
          </a:xfrm>
        </p:spPr>
        <p:txBody>
          <a:bodyPr/>
          <a:lstStyle/>
          <a:p>
            <a:fld id="{40FF0622-75E4-48B8-A617-5428CA5926CE}" type="datetimeFigureOut">
              <a:rPr lang="de-DE" smtClean="0"/>
              <a:t>18.10.2023</a:t>
            </a:fld>
            <a:endParaRPr lang="de-DE"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BA875541-8164-4CC7-9F2F-6F0C49BB858D}" type="slidenum">
              <a:rPr lang="de-DE" smtClean="0"/>
              <a:t>‹Nr.›</a:t>
            </a:fld>
            <a:endParaRPr lang="de-DE" dirty="0"/>
          </a:p>
        </p:txBody>
      </p:sp>
    </p:spTree>
    <p:extLst>
      <p:ext uri="{BB962C8B-B14F-4D97-AF65-F5344CB8AC3E}">
        <p14:creationId xmlns:p14="http://schemas.microsoft.com/office/powerpoint/2010/main" val="1543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0FF0622-75E4-48B8-A617-5428CA5926CE}" type="datetimeFigureOut">
              <a:rPr lang="de-DE" smtClean="0"/>
              <a:t>18.10.2023</a:t>
            </a:fld>
            <a:endParaRPr lang="de-DE"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e-DE"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A875541-8164-4CC7-9F2F-6F0C49BB858D}" type="slidenum">
              <a:rPr lang="de-DE" smtClean="0"/>
              <a:t>‹Nr.›</a:t>
            </a:fld>
            <a:endParaRPr lang="de-DE"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3020344"/>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ebc4TL1XWjU?feature=oembed" TargetMode="External"/><Relationship Id="rId6" Type="http://schemas.openxmlformats.org/officeDocument/2006/relationships/image" Target="../media/image30.jpeg"/><Relationship Id="rId5" Type="http://schemas.openxmlformats.org/officeDocument/2006/relationships/image" Target="../media/image8.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entimeter.com/app/presentation/alur7gy8hp1z8p7dtnk3zkganatgqa5w/9eu5q9ybchbb/ed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http://www.m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Qp1XODO1Wtg?feature=oembed" TargetMode="External"/><Relationship Id="rId5" Type="http://schemas.openxmlformats.org/officeDocument/2006/relationships/image" Target="../media/image35.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video" Target="https://www.youtube.com/embed/5MPjDurGkuc?feature=oembed" TargetMode="Externa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QEnsX87nb7M?feature=oembed" TargetMode="External"/><Relationship Id="rId6" Type="http://schemas.openxmlformats.org/officeDocument/2006/relationships/hyperlink" Target="http://www.ernstgusenbauer.net/"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hyperlink" Target="https://de.statista.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video" Target="https://www.youtube.com/embed/tVqrGoNQWyA?feature=oembed" TargetMode="External"/><Relationship Id="rId1" Type="http://schemas.openxmlformats.org/officeDocument/2006/relationships/video" Target="https://www.youtube.com/embed/maFWkPVCo1k?feature=oembed" TargetMode="Externa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8.jpeg"/><Relationship Id="rId10" Type="http://schemas.openxmlformats.org/officeDocument/2006/relationships/image" Target="../media/image58.jpeg"/><Relationship Id="rId4" Type="http://schemas.openxmlformats.org/officeDocument/2006/relationships/image" Target="../media/image10.png"/><Relationship Id="rId9"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4.jpeg"/><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ernstgusenbauer.net/Meine%20Padlets/"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videos.simpleshow.com/abyZVTirbl"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1311246" y="335917"/>
            <a:ext cx="10711420" cy="1988830"/>
          </a:xfrm>
        </p:spPr>
        <p:txBody>
          <a:bodyPr>
            <a:normAutofit/>
          </a:bodyPr>
          <a:lstStyle/>
          <a:p>
            <a:r>
              <a:rPr lang="de-AT" sz="3200" b="1" dirty="0">
                <a:solidFill>
                  <a:schemeClr val="tx1"/>
                </a:solidFill>
                <a:latin typeface="Trebuchet MS" panose="020B0603020202020204" pitchFamily="34" charset="0"/>
              </a:rPr>
              <a:t>Warum sind Populisten heute so erfolgreich?</a:t>
            </a:r>
            <a:endParaRPr lang="de-AT" sz="2400" b="1" dirty="0">
              <a:solidFill>
                <a:schemeClr val="tx1"/>
              </a:solidFill>
            </a:endParaRPr>
          </a:p>
        </p:txBody>
      </p:sp>
      <p:sp>
        <p:nvSpPr>
          <p:cNvPr id="7" name="Textfeld 6">
            <a:extLst>
              <a:ext uri="{FF2B5EF4-FFF2-40B4-BE49-F238E27FC236}">
                <a16:creationId xmlns:a16="http://schemas.microsoft.com/office/drawing/2014/main" id="{713B376B-39C1-4EF6-B565-146B4ED558CB}"/>
              </a:ext>
            </a:extLst>
          </p:cNvPr>
          <p:cNvSpPr txBox="1"/>
          <p:nvPr/>
        </p:nvSpPr>
        <p:spPr>
          <a:xfrm>
            <a:off x="548960" y="6152751"/>
            <a:ext cx="4668253" cy="369332"/>
          </a:xfrm>
          <a:prstGeom prst="rect">
            <a:avLst/>
          </a:prstGeom>
          <a:noFill/>
        </p:spPr>
        <p:txBody>
          <a:bodyPr wrap="square" rtlCol="0">
            <a:spAutoFit/>
          </a:bodyPr>
          <a:lstStyle/>
          <a:p>
            <a:r>
              <a:rPr lang="de-DE" b="1" i="1" dirty="0">
                <a:latin typeface="Trebuchet MS" panose="020B0603020202020204" pitchFamily="34" charset="0"/>
              </a:rPr>
              <a:t> Dr. Ernst Gusenbauer MA </a:t>
            </a:r>
            <a:r>
              <a:rPr lang="de-DE" b="1" i="1" dirty="0" err="1">
                <a:latin typeface="Trebuchet MS" panose="020B0603020202020204" pitchFamily="34" charset="0"/>
              </a:rPr>
              <a:t>BEd</a:t>
            </a:r>
            <a:endParaRPr lang="de-DE" b="1" i="1" dirty="0">
              <a:latin typeface="Trebuchet MS" panose="020B0603020202020204" pitchFamily="34" charset="0"/>
            </a:endParaRPr>
          </a:p>
        </p:txBody>
      </p:sp>
      <p:sp>
        <p:nvSpPr>
          <p:cNvPr id="3" name="Textfeld 2">
            <a:extLst>
              <a:ext uri="{FF2B5EF4-FFF2-40B4-BE49-F238E27FC236}">
                <a16:creationId xmlns:a16="http://schemas.microsoft.com/office/drawing/2014/main" id="{394EC03E-FC6B-F33F-2294-A7A06586ADEF}"/>
              </a:ext>
            </a:extLst>
          </p:cNvPr>
          <p:cNvSpPr txBox="1"/>
          <p:nvPr/>
        </p:nvSpPr>
        <p:spPr>
          <a:xfrm>
            <a:off x="548960" y="4952422"/>
            <a:ext cx="5077579" cy="1200329"/>
          </a:xfrm>
          <a:prstGeom prst="rect">
            <a:avLst/>
          </a:prstGeom>
          <a:noFill/>
        </p:spPr>
        <p:txBody>
          <a:bodyPr wrap="square" rtlCol="0">
            <a:spAutoFit/>
          </a:bodyPr>
          <a:lstStyle/>
          <a:p>
            <a:r>
              <a:rPr lang="de-DE" sz="2400" b="1" dirty="0">
                <a:latin typeface="Trebuchet MS" panose="020B0603020202020204" pitchFamily="34" charset="0"/>
              </a:rPr>
              <a:t>VHS-</a:t>
            </a:r>
            <a:r>
              <a:rPr lang="de-DE" sz="2400" b="1" dirty="0" err="1">
                <a:latin typeface="Trebuchet MS" panose="020B0603020202020204" pitchFamily="34" charset="0"/>
              </a:rPr>
              <a:t>Perg</a:t>
            </a:r>
            <a:endParaRPr lang="de-DE" sz="2400" b="1" dirty="0">
              <a:latin typeface="Trebuchet MS" panose="020B0603020202020204" pitchFamily="34" charset="0"/>
            </a:endParaRPr>
          </a:p>
          <a:p>
            <a:r>
              <a:rPr lang="de-DE" sz="2400" b="1" dirty="0">
                <a:latin typeface="Trebuchet MS" panose="020B0603020202020204" pitchFamily="34" charset="0"/>
              </a:rPr>
              <a:t>Multimedia-Vortrag am 18.10.2023  18.30 Uhr</a:t>
            </a:r>
            <a:endParaRPr lang="de-DE" b="1" dirty="0">
              <a:latin typeface="Trebuchet MS" panose="020B0603020202020204" pitchFamily="34" charset="0"/>
            </a:endParaRPr>
          </a:p>
        </p:txBody>
      </p:sp>
      <p:pic>
        <p:nvPicPr>
          <p:cNvPr id="4" name="Grafik 3" descr="Ein Bild, das Text, Schrift, Kreis, Logo enthält.&#10;&#10;Automatisch generierte Beschreibung">
            <a:extLst>
              <a:ext uri="{FF2B5EF4-FFF2-40B4-BE49-F238E27FC236}">
                <a16:creationId xmlns:a16="http://schemas.microsoft.com/office/drawing/2014/main" id="{A3C2A1F7-E770-4696-A5B3-B79A08C8D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6431" y="1354499"/>
            <a:ext cx="2798725" cy="2798725"/>
          </a:xfrm>
          <a:prstGeom prst="rect">
            <a:avLst/>
          </a:prstGeom>
        </p:spPr>
      </p:pic>
      <p:sp>
        <p:nvSpPr>
          <p:cNvPr id="5" name="Textfeld 4">
            <a:extLst>
              <a:ext uri="{FF2B5EF4-FFF2-40B4-BE49-F238E27FC236}">
                <a16:creationId xmlns:a16="http://schemas.microsoft.com/office/drawing/2014/main" id="{6C320740-C1A2-41C6-B4B3-A4A710FE5309}"/>
              </a:ext>
            </a:extLst>
          </p:cNvPr>
          <p:cNvSpPr txBox="1"/>
          <p:nvPr/>
        </p:nvSpPr>
        <p:spPr>
          <a:xfrm>
            <a:off x="5030417" y="4303172"/>
            <a:ext cx="2798725" cy="1200329"/>
          </a:xfrm>
          <a:prstGeom prst="rect">
            <a:avLst/>
          </a:prstGeom>
          <a:noFill/>
        </p:spPr>
        <p:txBody>
          <a:bodyPr wrap="square" rtlCol="0">
            <a:spAutoFit/>
          </a:bodyPr>
          <a:lstStyle/>
          <a:p>
            <a:r>
              <a:rPr lang="de-DE" sz="2400" dirty="0">
                <a:latin typeface="Bernard MT Condensed" panose="02050806060905020404" pitchFamily="18" charset="0"/>
              </a:rPr>
              <a:t>  Coronaleugner</a:t>
            </a:r>
          </a:p>
          <a:p>
            <a:r>
              <a:rPr lang="de-DE" sz="2400" dirty="0">
                <a:latin typeface="Bernard MT Condensed" panose="02050806060905020404" pitchFamily="18" charset="0"/>
              </a:rPr>
              <a:t>     Migrantenschock und starke Führer</a:t>
            </a:r>
            <a:endParaRPr lang="de-DE" dirty="0">
              <a:latin typeface="Bernard MT Condensed" panose="02050806060905020404" pitchFamily="18" charset="0"/>
            </a:endParaRPr>
          </a:p>
        </p:txBody>
      </p:sp>
    </p:spTree>
    <p:extLst>
      <p:ext uri="{BB962C8B-B14F-4D97-AF65-F5344CB8AC3E}">
        <p14:creationId xmlns:p14="http://schemas.microsoft.com/office/powerpoint/2010/main" val="107422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36EE04D-36A2-4591-824A-E313721CC658}"/>
              </a:ext>
            </a:extLst>
          </p:cNvPr>
          <p:cNvSpPr txBox="1"/>
          <p:nvPr/>
        </p:nvSpPr>
        <p:spPr>
          <a:xfrm>
            <a:off x="1962561" y="1104419"/>
            <a:ext cx="5544616" cy="369332"/>
          </a:xfrm>
          <a:prstGeom prst="rect">
            <a:avLst/>
          </a:prstGeom>
          <a:noFill/>
        </p:spPr>
        <p:txBody>
          <a:bodyPr wrap="square" rtlCol="0">
            <a:spAutoFit/>
          </a:bodyPr>
          <a:lstStyle/>
          <a:p>
            <a:endParaRPr lang="de-AT" dirty="0"/>
          </a:p>
        </p:txBody>
      </p:sp>
      <p:sp>
        <p:nvSpPr>
          <p:cNvPr id="12" name="Textfeld 11">
            <a:extLst>
              <a:ext uri="{FF2B5EF4-FFF2-40B4-BE49-F238E27FC236}">
                <a16:creationId xmlns:a16="http://schemas.microsoft.com/office/drawing/2014/main" id="{1678C767-21B9-4E0C-AC1F-6C097F366732}"/>
              </a:ext>
            </a:extLst>
          </p:cNvPr>
          <p:cNvSpPr txBox="1"/>
          <p:nvPr/>
        </p:nvSpPr>
        <p:spPr>
          <a:xfrm>
            <a:off x="3841082" y="1793848"/>
            <a:ext cx="6093994" cy="3231654"/>
          </a:xfrm>
          <a:prstGeom prst="rect">
            <a:avLst/>
          </a:prstGeom>
          <a:noFill/>
        </p:spPr>
        <p:txBody>
          <a:bodyPr wrap="square">
            <a:spAutoFit/>
          </a:bodyPr>
          <a:lstStyle/>
          <a:p>
            <a:r>
              <a:rPr lang="de-DE" sz="1800" b="1" dirty="0">
                <a:effectLst/>
                <a:ea typeface="Garamond" panose="02020404030301010803" pitchFamily="18" charset="0"/>
                <a:cs typeface="Garamond" panose="02020404030301010803" pitchFamily="18" charset="0"/>
              </a:rPr>
              <a:t>Micha­el </a:t>
            </a:r>
            <a:r>
              <a:rPr lang="de-DE" sz="1800" b="1" dirty="0" err="1">
                <a:effectLst/>
                <a:ea typeface="Garamond" panose="02020404030301010803" pitchFamily="18" charset="0"/>
                <a:cs typeface="Garamond" panose="02020404030301010803" pitchFamily="18" charset="0"/>
              </a:rPr>
              <a:t>Freeden</a:t>
            </a:r>
            <a:r>
              <a:rPr lang="de-DE" b="1" dirty="0">
                <a:ea typeface="Garamond" panose="02020404030301010803" pitchFamily="18" charset="0"/>
                <a:cs typeface="Garamond" panose="02020404030301010803" pitchFamily="18" charset="0"/>
              </a:rPr>
              <a:t> und </a:t>
            </a:r>
            <a:r>
              <a:rPr lang="de-DE" sz="1800" b="1" dirty="0">
                <a:effectLst/>
                <a:ea typeface="Garamond" panose="02020404030301010803" pitchFamily="18" charset="0"/>
                <a:cs typeface="Garamond" panose="02020404030301010803" pitchFamily="18" charset="0"/>
              </a:rPr>
              <a:t>Cas Mudde </a:t>
            </a:r>
          </a:p>
          <a:p>
            <a:r>
              <a:rPr lang="de-DE" sz="1800" dirty="0">
                <a:effectLst/>
                <a:ea typeface="Garamond" panose="02020404030301010803" pitchFamily="18" charset="0"/>
                <a:cs typeface="Garamond" panose="02020404030301010803" pitchFamily="18" charset="0"/>
              </a:rPr>
              <a:t>bezeichnen den </a:t>
            </a:r>
            <a:r>
              <a:rPr lang="de-DE" sz="1800" b="1" dirty="0">
                <a:effectLst/>
                <a:ea typeface="Garamond" panose="02020404030301010803" pitchFamily="18" charset="0"/>
                <a:cs typeface="Garamond" panose="02020404030301010803" pitchFamily="18" charset="0"/>
              </a:rPr>
              <a:t>Populismus</a:t>
            </a:r>
            <a:r>
              <a:rPr lang="de-DE" sz="1800" dirty="0">
                <a:effectLst/>
                <a:ea typeface="Garamond" panose="02020404030301010803" pitchFamily="18" charset="0"/>
                <a:cs typeface="Garamond" panose="02020404030301010803" pitchFamily="18" charset="0"/>
              </a:rPr>
              <a:t>  als  </a:t>
            </a:r>
            <a:r>
              <a:rPr lang="de-DE" sz="1800" b="1" dirty="0">
                <a:effectLst/>
                <a:ea typeface="Garamond" panose="02020404030301010803" pitchFamily="18" charset="0"/>
                <a:cs typeface="Garamond" panose="02020404030301010803" pitchFamily="18" charset="0"/>
              </a:rPr>
              <a:t>„</a:t>
            </a:r>
            <a:r>
              <a:rPr lang="de-DE" sz="1800" b="1" dirty="0" err="1">
                <a:effectLst/>
                <a:ea typeface="Garamond" panose="02020404030301010803" pitchFamily="18" charset="0"/>
                <a:cs typeface="Garamond" panose="02020404030301010803" pitchFamily="18" charset="0"/>
              </a:rPr>
              <a:t>thin</a:t>
            </a:r>
            <a:r>
              <a:rPr lang="de-DE" sz="1800" b="1" dirty="0">
                <a:effectLst/>
                <a:ea typeface="Garamond" panose="02020404030301010803" pitchFamily="18" charset="0"/>
                <a:cs typeface="Garamond" panose="02020404030301010803" pitchFamily="18" charset="0"/>
              </a:rPr>
              <a:t> </a:t>
            </a:r>
            <a:r>
              <a:rPr lang="de-DE" sz="1800" b="1" dirty="0" err="1">
                <a:effectLst/>
                <a:ea typeface="Garamond" panose="02020404030301010803" pitchFamily="18" charset="0"/>
                <a:cs typeface="Garamond" panose="02020404030301010803" pitchFamily="18" charset="0"/>
              </a:rPr>
              <a:t>ideology</a:t>
            </a:r>
            <a:r>
              <a:rPr lang="de-DE" b="1" i="1" dirty="0">
                <a:ea typeface="Garamond" panose="02020404030301010803" pitchFamily="18" charset="0"/>
                <a:cs typeface="Garamond" panose="02020404030301010803" pitchFamily="18" charset="0"/>
              </a:rPr>
              <a:t> =</a:t>
            </a:r>
            <a:r>
              <a:rPr lang="de-DE" sz="1800" b="1" i="1" dirty="0">
                <a:effectLst/>
                <a:ea typeface="Garamond" panose="02020404030301010803" pitchFamily="18" charset="0"/>
                <a:cs typeface="Garamond" panose="02020404030301010803" pitchFamily="18" charset="0"/>
              </a:rPr>
              <a:t>dünne Ideologie“ </a:t>
            </a:r>
          </a:p>
          <a:p>
            <a:endParaRPr lang="de-DE" b="1" i="1" dirty="0">
              <a:ea typeface="Garamond" panose="02020404030301010803" pitchFamily="18" charset="0"/>
              <a:cs typeface="Garamond" panose="02020404030301010803" pitchFamily="18" charset="0"/>
            </a:endParaRPr>
          </a:p>
          <a:p>
            <a:r>
              <a:rPr lang="de-DE" sz="1800" dirty="0">
                <a:effectLst/>
                <a:ea typeface="Garamond" panose="02020404030301010803" pitchFamily="18" charset="0"/>
                <a:cs typeface="Garamond" panose="02020404030301010803" pitchFamily="18" charset="0"/>
              </a:rPr>
              <a:t>Im Unterschied zu </a:t>
            </a:r>
            <a:r>
              <a:rPr lang="de-DE" dirty="0">
                <a:ea typeface="Garamond" panose="02020404030301010803" pitchFamily="18" charset="0"/>
                <a:cs typeface="Garamond" panose="02020404030301010803" pitchFamily="18" charset="0"/>
              </a:rPr>
              <a:t>ausgereiften Ideologien </a:t>
            </a:r>
            <a:r>
              <a:rPr lang="de-DE" sz="1800" dirty="0">
                <a:effectLst/>
                <a:ea typeface="Garamond" panose="02020404030301010803" pitchFamily="18" charset="0"/>
                <a:cs typeface="Garamond" panose="02020404030301010803" pitchFamily="18" charset="0"/>
              </a:rPr>
              <a:t>wie dem Liberalismus oder dem</a:t>
            </a:r>
            <a:r>
              <a:rPr lang="de-DE" sz="1800" spc="200" dirty="0">
                <a:effectLst/>
                <a:ea typeface="Garamond" panose="02020404030301010803" pitchFamily="18" charset="0"/>
                <a:cs typeface="Garamond" panose="02020404030301010803" pitchFamily="18" charset="0"/>
              </a:rPr>
              <a:t> </a:t>
            </a:r>
            <a:r>
              <a:rPr lang="de-DE" sz="1800" spc="10" dirty="0">
                <a:effectLst/>
                <a:ea typeface="Garamond" panose="02020404030301010803" pitchFamily="18" charset="0"/>
                <a:cs typeface="Garamond" panose="02020404030301010803" pitchFamily="18" charset="0"/>
              </a:rPr>
              <a:t>S</a:t>
            </a:r>
            <a:r>
              <a:rPr lang="de-DE" sz="1800" spc="-20" dirty="0">
                <a:effectLst/>
                <a:ea typeface="Garamond" panose="02020404030301010803" pitchFamily="18" charset="0"/>
                <a:cs typeface="Garamond" panose="02020404030301010803" pitchFamily="18" charset="0"/>
              </a:rPr>
              <a:t>o</a:t>
            </a:r>
            <a:r>
              <a:rPr lang="de-DE" sz="1800" dirty="0">
                <a:effectLst/>
                <a:ea typeface="Garamond" panose="02020404030301010803" pitchFamily="18" charset="0"/>
                <a:cs typeface="Garamond" panose="02020404030301010803" pitchFamily="18" charset="0"/>
              </a:rPr>
              <a:t>zi</a:t>
            </a:r>
            <a:r>
              <a:rPr lang="de-DE" sz="1800" spc="15" dirty="0">
                <a:effectLst/>
                <a:ea typeface="Garamond" panose="02020404030301010803" pitchFamily="18" charset="0"/>
                <a:cs typeface="Garamond" panose="02020404030301010803" pitchFamily="18" charset="0"/>
              </a:rPr>
              <a:t>al</a:t>
            </a:r>
            <a:r>
              <a:rPr lang="de-DE" sz="1800" spc="5" dirty="0">
                <a:effectLst/>
                <a:ea typeface="Garamond" panose="02020404030301010803" pitchFamily="18" charset="0"/>
                <a:cs typeface="Garamond" panose="02020404030301010803" pitchFamily="18" charset="0"/>
              </a:rPr>
              <a:t>i</a:t>
            </a:r>
            <a:r>
              <a:rPr lang="de-DE" sz="1800" spc="-10" dirty="0">
                <a:effectLst/>
                <a:ea typeface="Garamond" panose="02020404030301010803" pitchFamily="18" charset="0"/>
                <a:cs typeface="Garamond" panose="02020404030301010803" pitchFamily="18" charset="0"/>
              </a:rPr>
              <a:t>s</a:t>
            </a:r>
            <a:r>
              <a:rPr lang="de-DE" sz="1800" spc="-15" dirty="0">
                <a:effectLst/>
                <a:ea typeface="Garamond" panose="02020404030301010803" pitchFamily="18" charset="0"/>
                <a:cs typeface="Garamond" panose="02020404030301010803" pitchFamily="18" charset="0"/>
              </a:rPr>
              <a:t>m</a:t>
            </a:r>
            <a:r>
              <a:rPr lang="de-DE" sz="1800" dirty="0">
                <a:effectLst/>
                <a:ea typeface="Garamond" panose="02020404030301010803" pitchFamily="18" charset="0"/>
                <a:cs typeface="Garamond" panose="02020404030301010803" pitchFamily="18" charset="0"/>
              </a:rPr>
              <a:t>u</a:t>
            </a:r>
            <a:r>
              <a:rPr lang="de-DE" sz="1800" spc="-15" dirty="0">
                <a:effectLst/>
                <a:ea typeface="Garamond" panose="02020404030301010803" pitchFamily="18" charset="0"/>
                <a:cs typeface="Garamond" panose="02020404030301010803" pitchFamily="18" charset="0"/>
              </a:rPr>
              <a:t>s</a:t>
            </a:r>
            <a:r>
              <a:rPr lang="de-DE" sz="1200" spc="-20" dirty="0">
                <a:solidFill>
                  <a:srgbClr val="CF1B69"/>
                </a:solidFill>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verfolgen Populisten</a:t>
            </a:r>
          </a:p>
          <a:p>
            <a:r>
              <a:rPr lang="de-DE" sz="1800" dirty="0">
                <a:effectLst/>
                <a:ea typeface="Garamond" panose="02020404030301010803" pitchFamily="18" charset="0"/>
                <a:cs typeface="Garamond" panose="02020404030301010803" pitchFamily="18" charset="0"/>
              </a:rPr>
              <a:t>meist nur einige wenige spezifische Ziele: </a:t>
            </a:r>
          </a:p>
          <a:p>
            <a:endParaRPr lang="de-DE" sz="1800" dirty="0">
              <a:effectLst/>
              <a:ea typeface="Garamond" panose="02020404030301010803" pitchFamily="18" charset="0"/>
              <a:cs typeface="Garamond" panose="02020404030301010803" pitchFamily="18" charset="0"/>
            </a:endParaRPr>
          </a:p>
          <a:p>
            <a:r>
              <a:rPr lang="de-DE" sz="2000" b="1" dirty="0">
                <a:effectLst/>
                <a:ea typeface="Garamond" panose="02020404030301010803" pitchFamily="18" charset="0"/>
                <a:cs typeface="Garamond" panose="02020404030301010803" pitchFamily="18" charset="0"/>
              </a:rPr>
              <a:t>          gegen Migration und Ausländer</a:t>
            </a:r>
          </a:p>
          <a:p>
            <a:r>
              <a:rPr lang="de-DE" sz="2000" b="1" dirty="0">
                <a:effectLst/>
                <a:ea typeface="Garamond" panose="02020404030301010803" pitchFamily="18" charset="0"/>
                <a:cs typeface="Garamond" panose="02020404030301010803" pitchFamily="18" charset="0"/>
              </a:rPr>
              <a:t>          gegen die EU</a:t>
            </a:r>
          </a:p>
          <a:p>
            <a:r>
              <a:rPr lang="de-DE" sz="2000" b="1" dirty="0"/>
              <a:t>          gegen Diversität</a:t>
            </a:r>
          </a:p>
        </p:txBody>
      </p:sp>
      <p:pic>
        <p:nvPicPr>
          <p:cNvPr id="14" name="Grafik 13" descr="Ein Bild, das Text, Schrift, Kreis, Logo enthält.&#10;&#10;Automatisch generierte Beschreibung">
            <a:extLst>
              <a:ext uri="{FF2B5EF4-FFF2-40B4-BE49-F238E27FC236}">
                <a16:creationId xmlns:a16="http://schemas.microsoft.com/office/drawing/2014/main" id="{EAABB3A2-61D5-40D5-BD25-23D831CA8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368294841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4000" dirty="0"/>
              <a:t>RECHTER POPULISMUS  und seine GESICHTER </a:t>
            </a:r>
            <a:endParaRPr lang="de-DE" sz="4000" dirty="0"/>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811" y="4019107"/>
            <a:ext cx="2727614" cy="1809317"/>
          </a:xfrm>
          <a:prstGeom prst="rect">
            <a:avLst/>
          </a:prstGeom>
        </p:spPr>
      </p:pic>
      <p:sp>
        <p:nvSpPr>
          <p:cNvPr id="15" name="Textfeld 14"/>
          <p:cNvSpPr txBox="1"/>
          <p:nvPr/>
        </p:nvSpPr>
        <p:spPr>
          <a:xfrm>
            <a:off x="838199" y="3471863"/>
            <a:ext cx="9107659" cy="369332"/>
          </a:xfrm>
          <a:prstGeom prst="rect">
            <a:avLst/>
          </a:prstGeom>
          <a:noFill/>
        </p:spPr>
        <p:txBody>
          <a:bodyPr wrap="square" rtlCol="0">
            <a:spAutoFit/>
          </a:bodyPr>
          <a:lstStyle/>
          <a:p>
            <a:r>
              <a:rPr lang="de-AT" dirty="0"/>
              <a:t>  WILDERS                                 BERLUSCONI                                  MELONI</a:t>
            </a:r>
            <a:endParaRPr lang="de-DE" dirty="0"/>
          </a:p>
        </p:txBody>
      </p:sp>
      <p:sp>
        <p:nvSpPr>
          <p:cNvPr id="16" name="Textfeld 15"/>
          <p:cNvSpPr txBox="1"/>
          <p:nvPr/>
        </p:nvSpPr>
        <p:spPr>
          <a:xfrm>
            <a:off x="838199" y="6159799"/>
            <a:ext cx="9698503" cy="369332"/>
          </a:xfrm>
          <a:prstGeom prst="rect">
            <a:avLst/>
          </a:prstGeom>
          <a:noFill/>
        </p:spPr>
        <p:txBody>
          <a:bodyPr wrap="square" rtlCol="0">
            <a:spAutoFit/>
          </a:bodyPr>
          <a:lstStyle/>
          <a:p>
            <a:r>
              <a:rPr lang="de-AT" dirty="0"/>
              <a:t>   LE PEN                                    DE WINTER                             ORBAN</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74" y="1695867"/>
            <a:ext cx="2847975" cy="1609725"/>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874" y="4007466"/>
            <a:ext cx="2624052" cy="1746443"/>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311" y="4019107"/>
            <a:ext cx="2712050" cy="1814080"/>
          </a:xfrm>
          <a:prstGeom prst="rect">
            <a:avLst/>
          </a:prstGeom>
        </p:spPr>
      </p:pic>
      <p:pic>
        <p:nvPicPr>
          <p:cNvPr id="4" name="Grafik 3" descr="Ein Bild, das Menschliches Gesicht, Person, Lächeln, Krawatte enthält.&#10;&#10;Automatisch generierte Beschreibung">
            <a:extLst>
              <a:ext uri="{FF2B5EF4-FFF2-40B4-BE49-F238E27FC236}">
                <a16:creationId xmlns:a16="http://schemas.microsoft.com/office/drawing/2014/main" id="{6C4C56AF-A20D-46FB-8B2B-F9BBFAF7A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0811" y="1619322"/>
            <a:ext cx="2621620" cy="1762813"/>
          </a:xfrm>
          <a:prstGeom prst="rect">
            <a:avLst/>
          </a:prstGeom>
        </p:spPr>
      </p:pic>
      <p:pic>
        <p:nvPicPr>
          <p:cNvPr id="11" name="Grafik 10" descr="Ein Bild, das Menschliches Gesicht, Kleidung, Person, Frau enthält.&#10;&#10;Automatisch generierte Beschreibung">
            <a:extLst>
              <a:ext uri="{FF2B5EF4-FFF2-40B4-BE49-F238E27FC236}">
                <a16:creationId xmlns:a16="http://schemas.microsoft.com/office/drawing/2014/main" id="{A999F78F-469B-4E05-AAB2-9DD01C153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5674" y="1685510"/>
            <a:ext cx="2290688" cy="1719695"/>
          </a:xfrm>
          <a:prstGeom prst="rect">
            <a:avLst/>
          </a:prstGeom>
        </p:spPr>
      </p:pic>
    </p:spTree>
    <p:extLst>
      <p:ext uri="{BB962C8B-B14F-4D97-AF65-F5344CB8AC3E}">
        <p14:creationId xmlns:p14="http://schemas.microsoft.com/office/powerpoint/2010/main" val="25361940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4000" dirty="0"/>
              <a:t>LINKER POPULISMUS  und seine GESICHTER </a:t>
            </a:r>
            <a:endParaRPr lang="de-DE" sz="4000" dirty="0"/>
          </a:p>
        </p:txBody>
      </p:sp>
      <p:sp>
        <p:nvSpPr>
          <p:cNvPr id="15" name="Textfeld 14"/>
          <p:cNvSpPr txBox="1"/>
          <p:nvPr/>
        </p:nvSpPr>
        <p:spPr>
          <a:xfrm>
            <a:off x="838199" y="3471863"/>
            <a:ext cx="9107659" cy="369332"/>
          </a:xfrm>
          <a:prstGeom prst="rect">
            <a:avLst/>
          </a:prstGeom>
          <a:noFill/>
        </p:spPr>
        <p:txBody>
          <a:bodyPr wrap="square" rtlCol="0">
            <a:spAutoFit/>
          </a:bodyPr>
          <a:lstStyle/>
          <a:p>
            <a:r>
              <a:rPr lang="de-AT" dirty="0"/>
              <a:t>  IGLESIAS                                                 PODEMOS                  LINKE </a:t>
            </a:r>
            <a:endParaRPr lang="de-DE" dirty="0"/>
          </a:p>
        </p:txBody>
      </p:sp>
      <p:sp>
        <p:nvSpPr>
          <p:cNvPr id="16" name="Textfeld 15"/>
          <p:cNvSpPr txBox="1"/>
          <p:nvPr/>
        </p:nvSpPr>
        <p:spPr>
          <a:xfrm>
            <a:off x="838199" y="6159799"/>
            <a:ext cx="9698503" cy="369332"/>
          </a:xfrm>
          <a:prstGeom prst="rect">
            <a:avLst/>
          </a:prstGeom>
          <a:noFill/>
        </p:spPr>
        <p:txBody>
          <a:bodyPr wrap="square" rtlCol="0">
            <a:spAutoFit/>
          </a:bodyPr>
          <a:lstStyle/>
          <a:p>
            <a:r>
              <a:rPr lang="de-AT" dirty="0"/>
              <a:t>   TSIPRAS                                                     SYRIZA                       OCCUPY                           </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690688"/>
            <a:ext cx="2615388" cy="1467069"/>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053" y="1690688"/>
            <a:ext cx="1624122" cy="162412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 y="4247021"/>
            <a:ext cx="2726095" cy="1714622"/>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976" y="4028535"/>
            <a:ext cx="2200275" cy="1857375"/>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6141" y="1651370"/>
            <a:ext cx="1721415" cy="1721415"/>
          </a:xfrm>
          <a:prstGeom prst="rect">
            <a:avLst/>
          </a:prstGeom>
        </p:spPr>
      </p:pic>
      <p:pic>
        <p:nvPicPr>
          <p:cNvPr id="2052" name="Picture 4" descr="Bildergebnis für occupy bewegung">
            <a:extLst>
              <a:ext uri="{FF2B5EF4-FFF2-40B4-BE49-F238E27FC236}">
                <a16:creationId xmlns:a16="http://schemas.microsoft.com/office/drawing/2014/main" id="{B84291F2-0F6A-4C9F-88FF-408ADF1C85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2629" y="4193121"/>
            <a:ext cx="3018909" cy="171462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5B4283C6-0DC9-4328-B806-D77AD17C2D0D}"/>
              </a:ext>
            </a:extLst>
          </p:cNvPr>
          <p:cNvPicPr>
            <a:picLocks noChangeAspect="1"/>
          </p:cNvPicPr>
          <p:nvPr/>
        </p:nvPicPr>
        <p:blipFill>
          <a:blip r:embed="rId8"/>
          <a:stretch>
            <a:fillRect/>
          </a:stretch>
        </p:blipFill>
        <p:spPr>
          <a:xfrm>
            <a:off x="9267758" y="1653128"/>
            <a:ext cx="1819011" cy="1775872"/>
          </a:xfrm>
          <a:prstGeom prst="rect">
            <a:avLst/>
          </a:prstGeom>
        </p:spPr>
      </p:pic>
      <p:sp>
        <p:nvSpPr>
          <p:cNvPr id="7" name="Textfeld 6">
            <a:extLst>
              <a:ext uri="{FF2B5EF4-FFF2-40B4-BE49-F238E27FC236}">
                <a16:creationId xmlns:a16="http://schemas.microsoft.com/office/drawing/2014/main" id="{B2167A0C-AB5E-4990-8A59-1F41F28F7ACF}"/>
              </a:ext>
            </a:extLst>
          </p:cNvPr>
          <p:cNvSpPr txBox="1"/>
          <p:nvPr/>
        </p:nvSpPr>
        <p:spPr>
          <a:xfrm>
            <a:off x="9528995" y="3528078"/>
            <a:ext cx="2015413" cy="369332"/>
          </a:xfrm>
          <a:prstGeom prst="rect">
            <a:avLst/>
          </a:prstGeom>
          <a:noFill/>
        </p:spPr>
        <p:txBody>
          <a:bodyPr wrap="square" rtlCol="0">
            <a:spAutoFit/>
          </a:bodyPr>
          <a:lstStyle/>
          <a:p>
            <a:r>
              <a:rPr lang="de-DE" dirty="0"/>
              <a:t>WAGENKNECHT</a:t>
            </a:r>
          </a:p>
        </p:txBody>
      </p:sp>
    </p:spTree>
    <p:extLst>
      <p:ext uri="{BB962C8B-B14F-4D97-AF65-F5344CB8AC3E}">
        <p14:creationId xmlns:p14="http://schemas.microsoft.com/office/powerpoint/2010/main" val="36230905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35965" y="1534699"/>
            <a:ext cx="8954720" cy="3776547"/>
          </a:xfrm>
          <a:prstGeom prst="rect">
            <a:avLst/>
          </a:prstGeom>
          <a:noFill/>
        </p:spPr>
        <p:txBody>
          <a:bodyPr wrap="square" rtlCol="0">
            <a:spAutoFit/>
          </a:bodyPr>
          <a:lstStyle/>
          <a:p>
            <a:pPr marL="863600" algn="just">
              <a:lnSpc>
                <a:spcPct val="101000"/>
              </a:lnSpc>
            </a:pPr>
            <a:r>
              <a:rPr lang="de-DE" sz="2000" b="1" dirty="0">
                <a:effectLst/>
                <a:ea typeface="Garamond" panose="02020404030301010803" pitchFamily="18" charset="0"/>
                <a:cs typeface="Garamond" panose="02020404030301010803" pitchFamily="18" charset="0"/>
              </a:rPr>
              <a:t>Linker Populismus </a:t>
            </a:r>
            <a:r>
              <a:rPr lang="de-DE" sz="1800" dirty="0">
                <a:effectLst/>
                <a:ea typeface="Garamond" panose="02020404030301010803" pitchFamily="18" charset="0"/>
                <a:cs typeface="Garamond" panose="02020404030301010803" pitchFamily="18" charset="0"/>
              </a:rPr>
              <a:t>strebt durch </a:t>
            </a:r>
            <a:r>
              <a:rPr lang="de-DE" sz="1800" b="1" dirty="0">
                <a:effectLst/>
                <a:ea typeface="Garamond" panose="02020404030301010803" pitchFamily="18" charset="0"/>
                <a:cs typeface="Garamond" panose="02020404030301010803" pitchFamily="18" charset="0"/>
              </a:rPr>
              <a:t>Partizipation (politische Teilhabe) </a:t>
            </a:r>
          </a:p>
          <a:p>
            <a:pPr marL="863600" algn="just">
              <a:lnSpc>
                <a:spcPct val="101000"/>
              </a:lnSpc>
            </a:pPr>
            <a:r>
              <a:rPr lang="de-DE" sz="1800" dirty="0">
                <a:effectLst/>
                <a:ea typeface="Garamond" panose="02020404030301010803" pitchFamily="18" charset="0"/>
                <a:cs typeface="Garamond" panose="02020404030301010803" pitchFamily="18" charset="0"/>
              </a:rPr>
              <a:t>und Ressourcenumverteilung</a:t>
            </a:r>
            <a:r>
              <a:rPr lang="de-DE" sz="1800" spc="200" dirty="0">
                <a:effectLst/>
                <a:ea typeface="Garamond" panose="02020404030301010803" pitchFamily="18" charset="0"/>
                <a:cs typeface="Garamond" panose="02020404030301010803" pitchFamily="18" charset="0"/>
              </a:rPr>
              <a:t> </a:t>
            </a:r>
            <a:r>
              <a:rPr lang="de-DE" sz="1800" b="1" dirty="0">
                <a:effectLst/>
                <a:ea typeface="Garamond" panose="02020404030301010803" pitchFamily="18" charset="0"/>
                <a:cs typeface="Garamond" panose="02020404030301010803" pitchFamily="18" charset="0"/>
              </a:rPr>
              <a:t>die </a:t>
            </a:r>
            <a:r>
              <a:rPr lang="de-DE" sz="1800" b="1" i="1" dirty="0">
                <a:effectLst/>
                <a:ea typeface="Garamond" panose="02020404030301010803" pitchFamily="18" charset="0"/>
                <a:cs typeface="Garamond" panose="02020404030301010803" pitchFamily="18" charset="0"/>
              </a:rPr>
              <a:t>Inklusion </a:t>
            </a:r>
            <a:r>
              <a:rPr lang="de-DE" sz="1800" b="1" dirty="0">
                <a:effectLst/>
                <a:ea typeface="Garamond" panose="02020404030301010803" pitchFamily="18" charset="0"/>
                <a:cs typeface="Garamond" panose="02020404030301010803" pitchFamily="18" charset="0"/>
              </a:rPr>
              <a:t>unterprivilegierter </a:t>
            </a:r>
          </a:p>
          <a:p>
            <a:pPr marL="863600" algn="just">
              <a:lnSpc>
                <a:spcPct val="101000"/>
              </a:lnSpc>
            </a:pPr>
            <a:r>
              <a:rPr lang="de-DE" sz="1800" b="1" dirty="0">
                <a:effectLst/>
                <a:ea typeface="Garamond" panose="02020404030301010803" pitchFamily="18" charset="0"/>
                <a:cs typeface="Garamond" panose="02020404030301010803" pitchFamily="18" charset="0"/>
              </a:rPr>
              <a:t>Bevölke­rungsschichten </a:t>
            </a:r>
            <a:r>
              <a:rPr lang="de-DE" sz="1800" dirty="0">
                <a:effectLst/>
                <a:ea typeface="Garamond" panose="02020404030301010803" pitchFamily="18" charset="0"/>
                <a:cs typeface="Garamond" panose="02020404030301010803" pitchFamily="18" charset="0"/>
              </a:rPr>
              <a:t>in einer par­lamentarisch </a:t>
            </a:r>
          </a:p>
          <a:p>
            <a:pPr marL="863600" algn="just">
              <a:lnSpc>
                <a:spcPct val="101000"/>
              </a:lnSpc>
            </a:pPr>
            <a:r>
              <a:rPr lang="de-DE" sz="1800" dirty="0">
                <a:effectLst/>
                <a:ea typeface="Garamond" panose="02020404030301010803" pitchFamily="18" charset="0"/>
                <a:cs typeface="Garamond" panose="02020404030301010803" pitchFamily="18" charset="0"/>
              </a:rPr>
              <a:t>nicht kontrolliertes Volksbewegung an</a:t>
            </a:r>
            <a:r>
              <a:rPr lang="de-DE" dirty="0">
                <a:ea typeface="Garamond" panose="02020404030301010803" pitchFamily="18" charset="0"/>
                <a:cs typeface="Garamond" panose="02020404030301010803" pitchFamily="18" charset="0"/>
              </a:rPr>
              <a:t> </a:t>
            </a:r>
            <a:r>
              <a:rPr lang="de-DE" sz="1800" b="1" dirty="0">
                <a:effectLst/>
                <a:ea typeface="Garamond" panose="02020404030301010803" pitchFamily="18" charset="0"/>
                <a:cs typeface="Garamond" panose="02020404030301010803" pitchFamily="18" charset="0"/>
              </a:rPr>
              <a:t>(</a:t>
            </a:r>
            <a:r>
              <a:rPr lang="de-DE" b="1" dirty="0" err="1">
                <a:ea typeface="Garamond" panose="02020404030301010803" pitchFamily="18" charset="0"/>
                <a:cs typeface="Garamond" panose="02020404030301010803" pitchFamily="18" charset="0"/>
              </a:rPr>
              <a:t>I</a:t>
            </a:r>
            <a:r>
              <a:rPr lang="de-DE" sz="1800" b="1" dirty="0" err="1">
                <a:effectLst/>
                <a:ea typeface="Garamond" panose="02020404030301010803" pitchFamily="18" charset="0"/>
                <a:cs typeface="Garamond" panose="02020404030301010803" pitchFamily="18" charset="0"/>
              </a:rPr>
              <a:t>ndignados</a:t>
            </a:r>
            <a:r>
              <a:rPr lang="de-DE" b="1" dirty="0">
                <a:ea typeface="Garamond" panose="02020404030301010803" pitchFamily="18" charset="0"/>
                <a:cs typeface="Garamond" panose="02020404030301010803" pitchFamily="18" charset="0"/>
              </a:rPr>
              <a:t>, </a:t>
            </a:r>
          </a:p>
          <a:p>
            <a:pPr marL="863600" algn="just">
              <a:lnSpc>
                <a:spcPct val="101000"/>
              </a:lnSpc>
            </a:pPr>
            <a:r>
              <a:rPr lang="de-DE" b="1" dirty="0">
                <a:ea typeface="Garamond" panose="02020404030301010803" pitchFamily="18" charset="0"/>
                <a:cs typeface="Garamond" panose="02020404030301010803" pitchFamily="18" charset="0"/>
              </a:rPr>
              <a:t>Teile der Gelbwesten in Frankreich, Occupy-Bewegung)</a:t>
            </a:r>
            <a:endParaRPr lang="de-DE" sz="1800" b="1" dirty="0">
              <a:effectLst/>
              <a:ea typeface="Garamond" panose="02020404030301010803" pitchFamily="18" charset="0"/>
              <a:cs typeface="Garamond" panose="02020404030301010803" pitchFamily="18" charset="0"/>
            </a:endParaRPr>
          </a:p>
          <a:p>
            <a:pPr marL="863600" algn="just">
              <a:lnSpc>
                <a:spcPct val="101000"/>
              </a:lnSpc>
            </a:pPr>
            <a:endParaRPr lang="de-DE" sz="1800" b="1" dirty="0">
              <a:effectLst/>
              <a:ea typeface="Garamond" panose="02020404030301010803" pitchFamily="18" charset="0"/>
              <a:cs typeface="Garamond" panose="02020404030301010803" pitchFamily="18" charset="0"/>
            </a:endParaRPr>
          </a:p>
          <a:p>
            <a:pPr marL="863600" algn="just">
              <a:lnSpc>
                <a:spcPct val="101000"/>
              </a:lnSpc>
            </a:pPr>
            <a:endParaRPr lang="de-DE" sz="1800" b="1" dirty="0">
              <a:effectLst/>
              <a:ea typeface="Garamond" panose="02020404030301010803" pitchFamily="18" charset="0"/>
              <a:cs typeface="Garamond" panose="02020404030301010803" pitchFamily="18" charset="0"/>
            </a:endParaRPr>
          </a:p>
          <a:p>
            <a:pPr marL="863600" algn="just">
              <a:lnSpc>
                <a:spcPct val="101000"/>
              </a:lnSpc>
            </a:pPr>
            <a:endParaRPr lang="de-DE" sz="1800" b="1" dirty="0">
              <a:effectLst/>
              <a:ea typeface="Garamond" panose="02020404030301010803" pitchFamily="18" charset="0"/>
              <a:cs typeface="Garamond" panose="02020404030301010803" pitchFamily="18" charset="0"/>
            </a:endParaRPr>
          </a:p>
          <a:p>
            <a:pPr marL="863600" algn="just">
              <a:lnSpc>
                <a:spcPct val="101000"/>
              </a:lnSpc>
            </a:pPr>
            <a:r>
              <a:rPr lang="de-DE" sz="2000" b="1" dirty="0">
                <a:effectLst/>
                <a:ea typeface="Garamond" panose="02020404030301010803" pitchFamily="18" charset="0"/>
                <a:cs typeface="Garamond" panose="02020404030301010803" pitchFamily="18" charset="0"/>
              </a:rPr>
              <a:t>Rechter Populismus </a:t>
            </a:r>
            <a:r>
              <a:rPr lang="de-DE" sz="1800" dirty="0">
                <a:effectLst/>
                <a:ea typeface="Garamond" panose="02020404030301010803" pitchFamily="18" charset="0"/>
                <a:cs typeface="Garamond" panose="02020404030301010803" pitchFamily="18" charset="0"/>
              </a:rPr>
              <a:t>betreibt umge­kehrt </a:t>
            </a:r>
          </a:p>
          <a:p>
            <a:pPr marL="863600" algn="just">
              <a:lnSpc>
                <a:spcPct val="101000"/>
              </a:lnSpc>
            </a:pPr>
            <a:r>
              <a:rPr lang="de-DE" sz="1800" b="1" dirty="0">
                <a:effectLst/>
                <a:ea typeface="Garamond" panose="02020404030301010803" pitchFamily="18" charset="0"/>
                <a:cs typeface="Garamond" panose="02020404030301010803" pitchFamily="18" charset="0"/>
              </a:rPr>
              <a:t>die Exklusion </a:t>
            </a:r>
            <a:r>
              <a:rPr lang="de-DE" b="1" dirty="0">
                <a:ea typeface="Garamond" panose="02020404030301010803" pitchFamily="18" charset="0"/>
                <a:cs typeface="Garamond" panose="02020404030301010803" pitchFamily="18" charset="0"/>
              </a:rPr>
              <a:t>(Ausschluss)</a:t>
            </a:r>
            <a:r>
              <a:rPr lang="de-DE" b="1" i="1" dirty="0">
                <a:ea typeface="Garamond" panose="02020404030301010803" pitchFamily="18" charset="0"/>
                <a:cs typeface="Garamond" panose="02020404030301010803" pitchFamily="18" charset="0"/>
              </a:rPr>
              <a:t> </a:t>
            </a:r>
            <a:r>
              <a:rPr lang="de-DE" sz="1800" b="1" dirty="0">
                <a:effectLst/>
                <a:ea typeface="Garamond" panose="02020404030301010803" pitchFamily="18" charset="0"/>
                <a:cs typeface="Garamond" panose="02020404030301010803" pitchFamily="18" charset="0"/>
              </a:rPr>
              <a:t>von Menschen (“Sozial­staatsschmarotzer“,</a:t>
            </a:r>
            <a:r>
              <a:rPr lang="de-DE" sz="1800" b="1" spc="-70" dirty="0">
                <a:effectLst/>
                <a:ea typeface="Garamond" panose="02020404030301010803" pitchFamily="18" charset="0"/>
                <a:cs typeface="Garamond" panose="02020404030301010803" pitchFamily="18" charset="0"/>
              </a:rPr>
              <a:t> </a:t>
            </a:r>
          </a:p>
          <a:p>
            <a:pPr marL="863600" algn="just">
              <a:lnSpc>
                <a:spcPct val="101000"/>
              </a:lnSpc>
            </a:pPr>
            <a:r>
              <a:rPr lang="de-DE" sz="1800" b="1" dirty="0">
                <a:effectLst/>
                <a:ea typeface="Garamond" panose="02020404030301010803" pitchFamily="18" charset="0"/>
                <a:cs typeface="Garamond" panose="02020404030301010803" pitchFamily="18" charset="0"/>
              </a:rPr>
              <a:t>Immigranten,</a:t>
            </a:r>
            <a:r>
              <a:rPr lang="de-DE" sz="1800" b="1" spc="-65" dirty="0">
                <a:effectLst/>
                <a:ea typeface="Garamond" panose="02020404030301010803" pitchFamily="18" charset="0"/>
                <a:cs typeface="Garamond" panose="02020404030301010803" pitchFamily="18" charset="0"/>
              </a:rPr>
              <a:t>  </a:t>
            </a:r>
            <a:r>
              <a:rPr lang="de-DE" sz="1800" b="1" dirty="0">
                <a:effectLst/>
                <a:ea typeface="Garamond" panose="02020404030301010803" pitchFamily="18" charset="0"/>
                <a:cs typeface="Garamond" panose="02020404030301010803" pitchFamily="18" charset="0"/>
              </a:rPr>
              <a:t>Asylbewer­ber, ethnische Minderheiten) </a:t>
            </a:r>
          </a:p>
          <a:p>
            <a:pPr marL="863600" algn="just">
              <a:lnSpc>
                <a:spcPct val="101000"/>
              </a:lnSpc>
            </a:pPr>
            <a:r>
              <a:rPr lang="de-DE" sz="1800" dirty="0">
                <a:effectLst/>
                <a:ea typeface="Garamond" panose="02020404030301010803" pitchFamily="18" charset="0"/>
                <a:cs typeface="Garamond" panose="02020404030301010803" pitchFamily="18" charset="0"/>
              </a:rPr>
              <a:t>und reserviert politische und soziale Teilhaberechte</a:t>
            </a:r>
          </a:p>
          <a:p>
            <a:pPr marL="863600" algn="just">
              <a:lnSpc>
                <a:spcPct val="101000"/>
              </a:lnSpc>
            </a:pPr>
            <a:r>
              <a:rPr lang="de-DE" sz="1800" dirty="0">
                <a:effectLst/>
                <a:ea typeface="Garamond" panose="02020404030301010803" pitchFamily="18" charset="0"/>
                <a:cs typeface="Garamond" panose="02020404030301010803" pitchFamily="18" charset="0"/>
              </a:rPr>
              <a:t>nur für die </a:t>
            </a:r>
            <a:r>
              <a:rPr lang="de-DE" b="1" dirty="0">
                <a:ea typeface="Garamond" panose="02020404030301010803" pitchFamily="18" charset="0"/>
                <a:cs typeface="Garamond" panose="02020404030301010803" pitchFamily="18" charset="0"/>
              </a:rPr>
              <a:t>e</a:t>
            </a:r>
            <a:r>
              <a:rPr lang="de-DE" sz="1800" b="1" dirty="0">
                <a:effectLst/>
                <a:ea typeface="Garamond" panose="02020404030301010803" pitchFamily="18" charset="0"/>
                <a:cs typeface="Garamond" panose="02020404030301010803" pitchFamily="18" charset="0"/>
              </a:rPr>
              <a:t>inheimische Bevölkerung</a:t>
            </a:r>
          </a:p>
        </p:txBody>
      </p:sp>
      <p:sp>
        <p:nvSpPr>
          <p:cNvPr id="4" name="Rechteck 3"/>
          <p:cNvSpPr/>
          <p:nvPr/>
        </p:nvSpPr>
        <p:spPr>
          <a:xfrm>
            <a:off x="6386010" y="842705"/>
            <a:ext cx="248786" cy="369332"/>
          </a:xfrm>
          <a:prstGeom prst="rect">
            <a:avLst/>
          </a:prstGeom>
        </p:spPr>
        <p:txBody>
          <a:bodyPr wrap="none">
            <a:spAutoFit/>
          </a:bodyPr>
          <a:lstStyle/>
          <a:p>
            <a:r>
              <a:rPr lang="de-DE" b="1" dirty="0"/>
              <a:t> </a:t>
            </a:r>
          </a:p>
        </p:txBody>
      </p:sp>
      <p:pic>
        <p:nvPicPr>
          <p:cNvPr id="6" name="Grafik 5" descr="Ein Bild, das Text, Schrift, Kreis, Logo enthält.&#10;&#10;Automatisch generierte Beschreibung">
            <a:extLst>
              <a:ext uri="{FF2B5EF4-FFF2-40B4-BE49-F238E27FC236}">
                <a16:creationId xmlns:a16="http://schemas.microsoft.com/office/drawing/2014/main" id="{D1E3739F-84A4-48AF-B91B-D68C41B66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
        <p:nvSpPr>
          <p:cNvPr id="3" name="Textfeld 2">
            <a:extLst>
              <a:ext uri="{FF2B5EF4-FFF2-40B4-BE49-F238E27FC236}">
                <a16:creationId xmlns:a16="http://schemas.microsoft.com/office/drawing/2014/main" id="{DB2963DD-D6CA-4811-892D-DAC3D8F5E0A1}"/>
              </a:ext>
            </a:extLst>
          </p:cNvPr>
          <p:cNvSpPr txBox="1"/>
          <p:nvPr/>
        </p:nvSpPr>
        <p:spPr>
          <a:xfrm>
            <a:off x="3392904" y="363824"/>
            <a:ext cx="7916780" cy="400110"/>
          </a:xfrm>
          <a:prstGeom prst="rect">
            <a:avLst/>
          </a:prstGeom>
          <a:noFill/>
        </p:spPr>
        <p:txBody>
          <a:bodyPr wrap="square" rtlCol="0">
            <a:spAutoFit/>
          </a:bodyPr>
          <a:lstStyle/>
          <a:p>
            <a:r>
              <a:rPr lang="de-DE" sz="2000" b="1" dirty="0"/>
              <a:t>UNTERSCHIEDE zwischen linkem und rechtem POPULISMUS</a:t>
            </a:r>
          </a:p>
        </p:txBody>
      </p:sp>
    </p:spTree>
    <p:extLst>
      <p:ext uri="{BB962C8B-B14F-4D97-AF65-F5344CB8AC3E}">
        <p14:creationId xmlns:p14="http://schemas.microsoft.com/office/powerpoint/2010/main" val="28489746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792787" y="148555"/>
            <a:ext cx="6847452" cy="523220"/>
          </a:xfrm>
          <a:prstGeom prst="rect">
            <a:avLst/>
          </a:prstGeom>
        </p:spPr>
        <p:txBody>
          <a:bodyPr wrap="none">
            <a:spAutoFit/>
          </a:bodyPr>
          <a:lstStyle/>
          <a:p>
            <a:r>
              <a:rPr lang="de-DE" sz="2800" b="1" dirty="0"/>
              <a:t>Die Traditionalisten in OST und WEST  </a:t>
            </a:r>
          </a:p>
        </p:txBody>
      </p:sp>
      <p:sp>
        <p:nvSpPr>
          <p:cNvPr id="3" name="Rechteck 2">
            <a:extLst>
              <a:ext uri="{FF2B5EF4-FFF2-40B4-BE49-F238E27FC236}">
                <a16:creationId xmlns:a16="http://schemas.microsoft.com/office/drawing/2014/main" id="{4998867E-A762-4749-AC16-F9E35D658DBD}"/>
              </a:ext>
            </a:extLst>
          </p:cNvPr>
          <p:cNvSpPr/>
          <p:nvPr/>
        </p:nvSpPr>
        <p:spPr>
          <a:xfrm>
            <a:off x="1214333" y="881851"/>
            <a:ext cx="10480956" cy="707886"/>
          </a:xfrm>
          <a:prstGeom prst="rect">
            <a:avLst/>
          </a:prstGeom>
        </p:spPr>
        <p:txBody>
          <a:bodyPr wrap="square">
            <a:spAutoFit/>
          </a:bodyPr>
          <a:lstStyle/>
          <a:p>
            <a:endParaRPr lang="de-DE" sz="2000" b="1" dirty="0">
              <a:latin typeface="Arial Narrow" panose="020B0606020202030204" pitchFamily="34" charset="0"/>
            </a:endParaRPr>
          </a:p>
          <a:p>
            <a:endParaRPr lang="de-DE" sz="2000" b="1" dirty="0">
              <a:latin typeface="Arial Narrow" panose="020B0606020202030204" pitchFamily="34" charset="0"/>
            </a:endParaRPr>
          </a:p>
        </p:txBody>
      </p:sp>
      <p:pic>
        <p:nvPicPr>
          <p:cNvPr id="7" name="Grafik 6" descr="Ein Bild, das Mann, Wand, Person, Anzug enthält.&#10;&#10;Automatisch generierte Beschreibung">
            <a:extLst>
              <a:ext uri="{FF2B5EF4-FFF2-40B4-BE49-F238E27FC236}">
                <a16:creationId xmlns:a16="http://schemas.microsoft.com/office/drawing/2014/main" id="{5D2F5C43-9372-1551-66C2-07696DA7A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055" y="4460180"/>
            <a:ext cx="1078594" cy="1366353"/>
          </a:xfrm>
          <a:prstGeom prst="rect">
            <a:avLst/>
          </a:prstGeom>
        </p:spPr>
      </p:pic>
      <p:sp>
        <p:nvSpPr>
          <p:cNvPr id="14" name="Textfeld 13">
            <a:extLst>
              <a:ext uri="{FF2B5EF4-FFF2-40B4-BE49-F238E27FC236}">
                <a16:creationId xmlns:a16="http://schemas.microsoft.com/office/drawing/2014/main" id="{B10FAFCD-72E3-A4C0-C962-62C4D12D66CB}"/>
              </a:ext>
            </a:extLst>
          </p:cNvPr>
          <p:cNvSpPr txBox="1"/>
          <p:nvPr/>
        </p:nvSpPr>
        <p:spPr>
          <a:xfrm>
            <a:off x="2458750" y="5853036"/>
            <a:ext cx="1977285" cy="369332"/>
          </a:xfrm>
          <a:prstGeom prst="rect">
            <a:avLst/>
          </a:prstGeom>
          <a:noFill/>
        </p:spPr>
        <p:txBody>
          <a:bodyPr wrap="square" rtlCol="0">
            <a:spAutoFit/>
          </a:bodyPr>
          <a:lstStyle/>
          <a:p>
            <a:r>
              <a:rPr lang="de-DE" dirty="0"/>
              <a:t>Alexander Dugin </a:t>
            </a:r>
          </a:p>
        </p:txBody>
      </p:sp>
      <p:pic>
        <p:nvPicPr>
          <p:cNvPr id="15" name="Grafik 14" descr="Ein Bild, das Text, Schrift, Kreis, Logo enthält.&#10;&#10;Automatisch generierte Beschreibung">
            <a:extLst>
              <a:ext uri="{FF2B5EF4-FFF2-40B4-BE49-F238E27FC236}">
                <a16:creationId xmlns:a16="http://schemas.microsoft.com/office/drawing/2014/main" id="{006D1596-FCEE-41CF-AA7B-7BA09E454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4098" name="Picture 2" descr="Bildergebnis für Steven Bannon ">
            <a:extLst>
              <a:ext uri="{FF2B5EF4-FFF2-40B4-BE49-F238E27FC236}">
                <a16:creationId xmlns:a16="http://schemas.microsoft.com/office/drawing/2014/main" id="{0559D438-05D8-46F8-A1E4-23AFC308E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539" y="4537935"/>
            <a:ext cx="1644312" cy="1237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4129067-3051-45DD-84F6-E48BE93332E9}"/>
              </a:ext>
            </a:extLst>
          </p:cNvPr>
          <p:cNvSpPr txBox="1"/>
          <p:nvPr/>
        </p:nvSpPr>
        <p:spPr>
          <a:xfrm>
            <a:off x="8498303" y="5836064"/>
            <a:ext cx="1732548" cy="369332"/>
          </a:xfrm>
          <a:prstGeom prst="rect">
            <a:avLst/>
          </a:prstGeom>
          <a:noFill/>
        </p:spPr>
        <p:txBody>
          <a:bodyPr wrap="square" rtlCol="0">
            <a:spAutoFit/>
          </a:bodyPr>
          <a:lstStyle/>
          <a:p>
            <a:r>
              <a:rPr lang="de-DE" dirty="0"/>
              <a:t>Steven Bannon </a:t>
            </a:r>
          </a:p>
        </p:txBody>
      </p:sp>
      <p:sp>
        <p:nvSpPr>
          <p:cNvPr id="16" name="Textfeld 15">
            <a:extLst>
              <a:ext uri="{FF2B5EF4-FFF2-40B4-BE49-F238E27FC236}">
                <a16:creationId xmlns:a16="http://schemas.microsoft.com/office/drawing/2014/main" id="{BA3654F7-A459-4158-B0A8-8AF274F47914}"/>
              </a:ext>
            </a:extLst>
          </p:cNvPr>
          <p:cNvSpPr txBox="1"/>
          <p:nvPr/>
        </p:nvSpPr>
        <p:spPr>
          <a:xfrm>
            <a:off x="3633537" y="1235794"/>
            <a:ext cx="6328610" cy="2923877"/>
          </a:xfrm>
          <a:prstGeom prst="rect">
            <a:avLst/>
          </a:prstGeom>
          <a:noFill/>
        </p:spPr>
        <p:txBody>
          <a:bodyPr wrap="square" rtlCol="0">
            <a:spAutoFit/>
          </a:bodyPr>
          <a:lstStyle/>
          <a:p>
            <a:r>
              <a:rPr lang="de-DE" dirty="0"/>
              <a:t>Sie gehen davon aus, dass die Geschichte der Menschheit  ein Abfolge ewiger Zyklen (Kreisläufe) sei:</a:t>
            </a:r>
          </a:p>
          <a:p>
            <a:r>
              <a:rPr lang="de-DE" dirty="0"/>
              <a:t>Auf Hochkulturen folgt der Niedergang und </a:t>
            </a:r>
          </a:p>
          <a:p>
            <a:r>
              <a:rPr lang="de-DE" dirty="0"/>
              <a:t>erst durch  Wiedergeburt der Welt entstehe eine neue höhere Zivilisation</a:t>
            </a:r>
          </a:p>
          <a:p>
            <a:endParaRPr lang="de-DE" dirty="0"/>
          </a:p>
          <a:p>
            <a:r>
              <a:rPr lang="de-DE" dirty="0"/>
              <a:t>Derzeit herrsche weltweit ein Niedergang (Involution)!</a:t>
            </a:r>
          </a:p>
          <a:p>
            <a:r>
              <a:rPr lang="de-DE" dirty="0"/>
              <a:t>Was bewirkt den Niedergang?</a:t>
            </a:r>
          </a:p>
          <a:p>
            <a:r>
              <a:rPr lang="de-DE" sz="2000" b="1" dirty="0"/>
              <a:t>Emanzipation der Frau, gesellschaftliche Vielfalt, Wissenschaftsgläubigkeit und liberale Demokratie</a:t>
            </a:r>
          </a:p>
        </p:txBody>
      </p:sp>
    </p:spTree>
    <p:extLst>
      <p:ext uri="{BB962C8B-B14F-4D97-AF65-F5344CB8AC3E}">
        <p14:creationId xmlns:p14="http://schemas.microsoft.com/office/powerpoint/2010/main" val="6441054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1810088" y="128908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sp>
        <p:nvSpPr>
          <p:cNvPr id="9" name="Textfeld 8">
            <a:extLst>
              <a:ext uri="{FF2B5EF4-FFF2-40B4-BE49-F238E27FC236}">
                <a16:creationId xmlns:a16="http://schemas.microsoft.com/office/drawing/2014/main" id="{736EE04D-36A2-4591-824A-E313721CC658}"/>
              </a:ext>
            </a:extLst>
          </p:cNvPr>
          <p:cNvSpPr txBox="1"/>
          <p:nvPr/>
        </p:nvSpPr>
        <p:spPr>
          <a:xfrm>
            <a:off x="1919536" y="1196752"/>
            <a:ext cx="5544616" cy="369332"/>
          </a:xfrm>
          <a:prstGeom prst="rect">
            <a:avLst/>
          </a:prstGeom>
          <a:noFill/>
        </p:spPr>
        <p:txBody>
          <a:bodyPr wrap="square" rtlCol="0">
            <a:spAutoFit/>
          </a:bodyPr>
          <a:lstStyle/>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888478" y="2117223"/>
            <a:ext cx="5541744" cy="1731414"/>
          </a:xfrm>
          <a:prstGeom prst="rect">
            <a:avLst/>
          </a:prstGeom>
        </p:spPr>
      </p:pic>
      <p:sp>
        <p:nvSpPr>
          <p:cNvPr id="2" name="Textfeld 1">
            <a:extLst>
              <a:ext uri="{FF2B5EF4-FFF2-40B4-BE49-F238E27FC236}">
                <a16:creationId xmlns:a16="http://schemas.microsoft.com/office/drawing/2014/main" id="{9BD04909-5E21-4955-B750-EF649EA18D1F}"/>
              </a:ext>
            </a:extLst>
          </p:cNvPr>
          <p:cNvSpPr txBox="1"/>
          <p:nvPr/>
        </p:nvSpPr>
        <p:spPr>
          <a:xfrm>
            <a:off x="1401623" y="1289085"/>
            <a:ext cx="6878200" cy="954107"/>
          </a:xfrm>
          <a:prstGeom prst="rect">
            <a:avLst/>
          </a:prstGeom>
          <a:noFill/>
        </p:spPr>
        <p:txBody>
          <a:bodyPr wrap="square" rtlCol="0">
            <a:spAutoFit/>
          </a:bodyPr>
          <a:lstStyle/>
          <a:p>
            <a:endParaRPr lang="de-DE" dirty="0">
              <a:latin typeface="Arial Narrow" panose="020B0606020202030204" pitchFamily="34" charset="0"/>
            </a:endParaRPr>
          </a:p>
          <a:p>
            <a:endParaRPr lang="de-DE" dirty="0">
              <a:latin typeface="Arial Narrow" panose="020B0606020202030204" pitchFamily="34" charset="0"/>
            </a:endParaRPr>
          </a:p>
          <a:p>
            <a:endParaRPr lang="de-AT" sz="2000" dirty="0">
              <a:latin typeface="Arial Narrow" panose="020B0606020202030204" pitchFamily="34" charset="0"/>
            </a:endParaRPr>
          </a:p>
        </p:txBody>
      </p:sp>
      <p:sp>
        <p:nvSpPr>
          <p:cNvPr id="12" name="Textfeld 11">
            <a:extLst>
              <a:ext uri="{FF2B5EF4-FFF2-40B4-BE49-F238E27FC236}">
                <a16:creationId xmlns:a16="http://schemas.microsoft.com/office/drawing/2014/main" id="{803CD61E-DF14-49B6-9791-D1C7A39A0F0B}"/>
              </a:ext>
            </a:extLst>
          </p:cNvPr>
          <p:cNvSpPr txBox="1"/>
          <p:nvPr/>
        </p:nvSpPr>
        <p:spPr>
          <a:xfrm>
            <a:off x="3683033" y="1904638"/>
            <a:ext cx="6093994" cy="3416320"/>
          </a:xfrm>
          <a:prstGeom prst="rect">
            <a:avLst/>
          </a:prstGeom>
          <a:noFill/>
        </p:spPr>
        <p:txBody>
          <a:bodyPr wrap="square">
            <a:spAutoFit/>
          </a:bodyPr>
          <a:lstStyle/>
          <a:p>
            <a:r>
              <a:rPr lang="de-DE" sz="1800" dirty="0">
                <a:effectLst/>
                <a:ea typeface="Garamond" panose="02020404030301010803" pitchFamily="18" charset="0"/>
                <a:cs typeface="Garamond" panose="02020404030301010803" pitchFamily="18" charset="0"/>
              </a:rPr>
              <a:t>Mit</a:t>
            </a:r>
            <a:r>
              <a:rPr lang="de-DE" sz="1800" spc="-25" dirty="0">
                <a:effectLst/>
                <a:ea typeface="Garamond" panose="02020404030301010803" pitchFamily="18" charset="0"/>
                <a:cs typeface="Garamond" panose="02020404030301010803" pitchFamily="18" charset="0"/>
              </a:rPr>
              <a:t> </a:t>
            </a:r>
            <a:r>
              <a:rPr lang="de-DE" sz="1800" b="1" i="1" dirty="0" err="1">
                <a:effectLst/>
                <a:ea typeface="Garamond" panose="02020404030301010803" pitchFamily="18" charset="0"/>
                <a:cs typeface="Garamond" panose="02020404030301010803" pitchFamily="18" charset="0"/>
              </a:rPr>
              <a:t>heartland</a:t>
            </a:r>
            <a:r>
              <a:rPr lang="de-DE" sz="1800" i="1" spc="-25"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bezeich­net </a:t>
            </a:r>
            <a:r>
              <a:rPr lang="de-DE" sz="1800" b="1" dirty="0">
                <a:effectLst/>
                <a:ea typeface="Garamond" panose="02020404030301010803" pitchFamily="18" charset="0"/>
                <a:cs typeface="Garamond" panose="02020404030301010803" pitchFamily="18" charset="0"/>
              </a:rPr>
              <a:t>Paul </a:t>
            </a:r>
            <a:r>
              <a:rPr lang="de-DE" sz="1800" b="1" dirty="0" err="1">
                <a:effectLst/>
                <a:ea typeface="Garamond" panose="02020404030301010803" pitchFamily="18" charset="0"/>
                <a:cs typeface="Garamond" panose="02020404030301010803" pitchFamily="18" charset="0"/>
              </a:rPr>
              <a:t>Taggart</a:t>
            </a:r>
            <a:r>
              <a:rPr lang="de-DE" sz="1800" b="1" dirty="0">
                <a:effectLst/>
                <a:ea typeface="Garamond" panose="02020404030301010803" pitchFamily="18" charset="0"/>
                <a:cs typeface="Garamond" panose="02020404030301010803" pitchFamily="18" charset="0"/>
              </a:rPr>
              <a:t> </a:t>
            </a:r>
          </a:p>
          <a:p>
            <a:r>
              <a:rPr lang="de-DE" sz="1800" dirty="0">
                <a:effectLst/>
                <a:ea typeface="Garamond" panose="02020404030301010803" pitchFamily="18" charset="0"/>
                <a:cs typeface="Garamond" panose="02020404030301010803" pitchFamily="18" charset="0"/>
              </a:rPr>
              <a:t>die rückwärtsgewandte Utopie einer romantisierten, unhistorischen, idealen Welt wie „Middle </a:t>
            </a:r>
            <a:r>
              <a:rPr lang="de-DE" sz="1800" dirty="0" err="1">
                <a:effectLst/>
                <a:ea typeface="Garamond" panose="02020404030301010803" pitchFamily="18" charset="0"/>
                <a:cs typeface="Garamond" panose="02020404030301010803" pitchFamily="18" charset="0"/>
              </a:rPr>
              <a:t>America</a:t>
            </a:r>
            <a:r>
              <a:rPr lang="de-DE" sz="1800" dirty="0">
                <a:effectLst/>
                <a:ea typeface="Garamond" panose="02020404030301010803" pitchFamily="18" charset="0"/>
                <a:cs typeface="Garamond" panose="02020404030301010803" pitchFamily="18" charset="0"/>
              </a:rPr>
              <a:t>“ (Trumpisten)</a:t>
            </a:r>
            <a:r>
              <a:rPr lang="de-DE" dirty="0">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oder „La France </a:t>
            </a:r>
            <a:r>
              <a:rPr lang="de-DE" sz="1800" dirty="0" err="1">
                <a:effectLst/>
                <a:ea typeface="Garamond" panose="02020404030301010803" pitchFamily="18" charset="0"/>
                <a:cs typeface="Garamond" panose="02020404030301010803" pitchFamily="18" charset="0"/>
              </a:rPr>
              <a:t>profonde</a:t>
            </a:r>
            <a:r>
              <a:rPr lang="de-DE" sz="1800" dirty="0">
                <a:effectLst/>
                <a:ea typeface="Garamond" panose="02020404030301010803" pitchFamily="18" charset="0"/>
                <a:cs typeface="Garamond" panose="02020404030301010803" pitchFamily="18" charset="0"/>
              </a:rPr>
              <a:t>“ (Le Pen).</a:t>
            </a:r>
          </a:p>
          <a:p>
            <a:endParaRPr lang="de-DE" sz="1800" dirty="0">
              <a:effectLst/>
              <a:ea typeface="Garamond" panose="02020404030301010803" pitchFamily="18" charset="0"/>
              <a:cs typeface="Garamond" panose="02020404030301010803" pitchFamily="18" charset="0"/>
            </a:endParaRPr>
          </a:p>
          <a:p>
            <a:r>
              <a:rPr lang="de-DE" dirty="0">
                <a:ea typeface="Garamond" panose="02020404030301010803" pitchFamily="18" charset="0"/>
                <a:cs typeface="Garamond" panose="02020404030301010803" pitchFamily="18" charset="0"/>
              </a:rPr>
              <a:t>I</a:t>
            </a:r>
            <a:r>
              <a:rPr lang="de-DE" sz="1800" dirty="0">
                <a:effectLst/>
                <a:ea typeface="Garamond" panose="02020404030301010803" pitchFamily="18" charset="0"/>
                <a:cs typeface="Garamond" panose="02020404030301010803" pitchFamily="18" charset="0"/>
              </a:rPr>
              <a:t>m Deutschen steht dafür der Begriff der</a:t>
            </a:r>
            <a:r>
              <a:rPr lang="de-DE" sz="1800" spc="200" dirty="0">
                <a:effectLst/>
                <a:ea typeface="Garamond" panose="02020404030301010803" pitchFamily="18" charset="0"/>
                <a:cs typeface="Garamond" panose="02020404030301010803" pitchFamily="18" charset="0"/>
              </a:rPr>
              <a:t> </a:t>
            </a:r>
            <a:r>
              <a:rPr lang="de-DE" spc="200" dirty="0">
                <a:ea typeface="Garamond" panose="02020404030301010803" pitchFamily="18" charset="0"/>
                <a:cs typeface="Garamond" panose="02020404030301010803" pitchFamily="18" charset="0"/>
              </a:rPr>
              <a:t>“</a:t>
            </a:r>
            <a:r>
              <a:rPr lang="de-DE" sz="1800" b="1" dirty="0">
                <a:effectLst/>
                <a:ea typeface="Garamond" panose="02020404030301010803" pitchFamily="18" charset="0"/>
                <a:cs typeface="Garamond" panose="02020404030301010803" pitchFamily="18" charset="0"/>
              </a:rPr>
              <a:t>Lebenswelt“</a:t>
            </a:r>
            <a:r>
              <a:rPr lang="de-DE" b="1" spc="200" dirty="0">
                <a:ea typeface="Garamond" panose="02020404030301010803" pitchFamily="18" charset="0"/>
                <a:cs typeface="Garamond" panose="02020404030301010803" pitchFamily="18" charset="0"/>
              </a:rPr>
              <a:t>.</a:t>
            </a:r>
            <a:endParaRPr lang="de-DE" sz="1800" dirty="0">
              <a:effectLst/>
              <a:ea typeface="Garamond" panose="02020404030301010803" pitchFamily="18" charset="0"/>
              <a:cs typeface="Garamond" panose="02020404030301010803" pitchFamily="18" charset="0"/>
            </a:endParaRPr>
          </a:p>
          <a:p>
            <a:r>
              <a:rPr lang="de-DE" sz="1800" dirty="0">
                <a:effectLst/>
                <a:ea typeface="Garamond" panose="02020404030301010803" pitchFamily="18" charset="0"/>
                <a:cs typeface="Garamond" panose="02020404030301010803" pitchFamily="18" charset="0"/>
              </a:rPr>
              <a:t>Sie wird von den </a:t>
            </a:r>
            <a:r>
              <a:rPr lang="de-DE" sz="1800" b="1" dirty="0">
                <a:effectLst/>
                <a:ea typeface="Garamond" panose="02020404030301010803" pitchFamily="18" charset="0"/>
                <a:cs typeface="Garamond" panose="02020404030301010803" pitchFamily="18" charset="0"/>
              </a:rPr>
              <a:t>Populisten</a:t>
            </a:r>
            <a:r>
              <a:rPr lang="de-DE" sz="1800" dirty="0">
                <a:effectLst/>
                <a:ea typeface="Garamond" panose="02020404030301010803" pitchFamily="18" charset="0"/>
                <a:cs typeface="Garamond" panose="02020404030301010803" pitchFamily="18" charset="0"/>
              </a:rPr>
              <a:t> dargestellt als die gute </a:t>
            </a:r>
          </a:p>
          <a:p>
            <a:r>
              <a:rPr lang="de-DE" sz="1800" dirty="0">
                <a:effectLst/>
                <a:ea typeface="Garamond" panose="02020404030301010803" pitchFamily="18" charset="0"/>
                <a:cs typeface="Garamond" panose="02020404030301010803" pitchFamily="18" charset="0"/>
              </a:rPr>
              <a:t>alte Zeit in der noch die so genannte </a:t>
            </a:r>
            <a:r>
              <a:rPr lang="de-DE" sz="1800" b="1" dirty="0">
                <a:effectLst/>
                <a:ea typeface="Garamond" panose="02020404030301010803" pitchFamily="18" charset="0"/>
                <a:cs typeface="Garamond" panose="02020404030301010803" pitchFamily="18" charset="0"/>
              </a:rPr>
              <a:t>NORMALITÄT</a:t>
            </a:r>
            <a:r>
              <a:rPr lang="de-DE" sz="1800" dirty="0">
                <a:effectLst/>
                <a:ea typeface="Garamond" panose="02020404030301010803" pitchFamily="18" charset="0"/>
                <a:cs typeface="Garamond" panose="02020404030301010803" pitchFamily="18" charset="0"/>
              </a:rPr>
              <a:t> herrschte, die Rollenverteilungen in der Gesellschaft klar waren und es nicht ständig Veränderungen gab…</a:t>
            </a:r>
          </a:p>
          <a:p>
            <a:endParaRPr lang="de-DE" sz="1800" dirty="0">
              <a:effectLst/>
              <a:ea typeface="Garamond" panose="02020404030301010803" pitchFamily="18" charset="0"/>
              <a:cs typeface="Garamond" panose="02020404030301010803" pitchFamily="18" charset="0"/>
            </a:endParaRPr>
          </a:p>
          <a:p>
            <a:r>
              <a:rPr lang="de-DE" b="1" dirty="0"/>
              <a:t>CREDO: </a:t>
            </a:r>
            <a:r>
              <a:rPr lang="de-DE" dirty="0"/>
              <a:t>So wie du bisher lebtest ist es gut… (Berlusconi)</a:t>
            </a:r>
          </a:p>
        </p:txBody>
      </p:sp>
      <p:sp>
        <p:nvSpPr>
          <p:cNvPr id="5" name="Textfeld 4">
            <a:extLst>
              <a:ext uri="{FF2B5EF4-FFF2-40B4-BE49-F238E27FC236}">
                <a16:creationId xmlns:a16="http://schemas.microsoft.com/office/drawing/2014/main" id="{145B9CF8-5136-4EE5-91EA-CAECB458BA21}"/>
              </a:ext>
            </a:extLst>
          </p:cNvPr>
          <p:cNvSpPr txBox="1"/>
          <p:nvPr/>
        </p:nvSpPr>
        <p:spPr>
          <a:xfrm>
            <a:off x="3683033" y="1119808"/>
            <a:ext cx="5701299" cy="707886"/>
          </a:xfrm>
          <a:prstGeom prst="rect">
            <a:avLst/>
          </a:prstGeom>
          <a:noFill/>
        </p:spPr>
        <p:txBody>
          <a:bodyPr wrap="square" rtlCol="0">
            <a:spAutoFit/>
          </a:bodyPr>
          <a:lstStyle/>
          <a:p>
            <a:r>
              <a:rPr lang="de-DE" sz="2000" b="1" dirty="0"/>
              <a:t>HEARTLAND - die rückwärtsgewandte Utopie </a:t>
            </a:r>
          </a:p>
        </p:txBody>
      </p:sp>
      <p:pic>
        <p:nvPicPr>
          <p:cNvPr id="13" name="Grafik 12" descr="Ein Bild, das Text, Schrift, Kreis, Logo enthält.&#10;&#10;Automatisch generierte Beschreibung">
            <a:extLst>
              <a:ext uri="{FF2B5EF4-FFF2-40B4-BE49-F238E27FC236}">
                <a16:creationId xmlns:a16="http://schemas.microsoft.com/office/drawing/2014/main" id="{FF8D9608-CB85-49B2-9C05-F721EF929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33523323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5E57A3D-8DEE-4C0E-9CB2-D3E42E53BFC7}"/>
              </a:ext>
            </a:extLst>
          </p:cNvPr>
          <p:cNvSpPr txBox="1"/>
          <p:nvPr/>
        </p:nvSpPr>
        <p:spPr>
          <a:xfrm>
            <a:off x="3504196" y="1167009"/>
            <a:ext cx="6647509" cy="4229235"/>
          </a:xfrm>
          <a:prstGeom prst="rect">
            <a:avLst/>
          </a:prstGeom>
          <a:noFill/>
        </p:spPr>
        <p:txBody>
          <a:bodyPr wrap="square">
            <a:spAutoFit/>
          </a:bodyPr>
          <a:lstStyle/>
          <a:p>
            <a:pPr marL="126365" marR="705485" indent="107950" algn="just">
              <a:lnSpc>
                <a:spcPct val="103000"/>
              </a:lnSpc>
              <a:spcAft>
                <a:spcPts val="0"/>
              </a:spcAft>
            </a:pPr>
            <a:r>
              <a:rPr lang="de-DE" sz="2400" b="1" dirty="0">
                <a:effectLst/>
                <a:ea typeface="Garamond" panose="02020404030301010803" pitchFamily="18" charset="0"/>
                <a:cs typeface="Garamond" panose="02020404030301010803" pitchFamily="18" charset="0"/>
              </a:rPr>
              <a:t>         ELITEN versus  VOLK</a:t>
            </a:r>
          </a:p>
          <a:p>
            <a:pPr marL="126365" marR="705485" indent="107950" algn="just">
              <a:lnSpc>
                <a:spcPct val="103000"/>
              </a:lnSpc>
              <a:spcAft>
                <a:spcPts val="0"/>
              </a:spcAft>
            </a:pPr>
            <a:endParaRPr lang="de-DE" dirty="0">
              <a:ea typeface="Garamond" panose="02020404030301010803" pitchFamily="18" charset="0"/>
              <a:cs typeface="Garamond" panose="02020404030301010803" pitchFamily="18" charset="0"/>
            </a:endParaRPr>
          </a:p>
          <a:p>
            <a:pPr marL="126365" marR="705485" indent="107950">
              <a:lnSpc>
                <a:spcPct val="103000"/>
              </a:lnSpc>
              <a:spcAft>
                <a:spcPts val="0"/>
              </a:spcAft>
            </a:pPr>
            <a:r>
              <a:rPr lang="de-DE" dirty="0">
                <a:ea typeface="Garamond" panose="02020404030301010803" pitchFamily="18" charset="0"/>
                <a:cs typeface="Garamond" panose="02020404030301010803" pitchFamily="18" charset="0"/>
              </a:rPr>
              <a:t>Zu den konstitutiven Merkmalen des </a:t>
            </a:r>
            <a:r>
              <a:rPr lang="de-DE" b="1" dirty="0">
                <a:ea typeface="Garamond" panose="02020404030301010803" pitchFamily="18" charset="0"/>
                <a:cs typeface="Garamond" panose="02020404030301010803" pitchFamily="18" charset="0"/>
              </a:rPr>
              <a:t>Po­pulismus </a:t>
            </a:r>
          </a:p>
          <a:p>
            <a:pPr marL="126365" marR="705485" indent="107950">
              <a:lnSpc>
                <a:spcPct val="103000"/>
              </a:lnSpc>
              <a:spcAft>
                <a:spcPts val="0"/>
              </a:spcAft>
            </a:pPr>
            <a:r>
              <a:rPr lang="de-DE" dirty="0">
                <a:ea typeface="Garamond" panose="02020404030301010803" pitchFamily="18" charset="0"/>
                <a:cs typeface="Garamond" panose="02020404030301010803" pitchFamily="18" charset="0"/>
              </a:rPr>
              <a:t>gehört </a:t>
            </a:r>
            <a:r>
              <a:rPr lang="de-DE" sz="1800" dirty="0">
                <a:effectLst/>
                <a:ea typeface="Garamond" panose="02020404030301010803" pitchFamily="18" charset="0"/>
                <a:cs typeface="Garamond" panose="02020404030301010803" pitchFamily="18" charset="0"/>
              </a:rPr>
              <a:t>die Moralisierung der Politik. </a:t>
            </a:r>
            <a:endParaRPr lang="de-DE" dirty="0">
              <a:ea typeface="Garamond" panose="02020404030301010803" pitchFamily="18" charset="0"/>
              <a:cs typeface="Garamond" panose="02020404030301010803" pitchFamily="18" charset="0"/>
            </a:endParaRPr>
          </a:p>
          <a:p>
            <a:pPr marL="126365" marR="705485" indent="107950">
              <a:lnSpc>
                <a:spcPct val="103000"/>
              </a:lnSpc>
              <a:spcAft>
                <a:spcPts val="0"/>
              </a:spcAft>
            </a:pPr>
            <a:r>
              <a:rPr lang="de-DE" sz="2000" b="1" dirty="0">
                <a:effectLst/>
                <a:ea typeface="Garamond" panose="02020404030301010803" pitchFamily="18" charset="0"/>
                <a:cs typeface="Garamond" panose="02020404030301010803" pitchFamily="18" charset="0"/>
              </a:rPr>
              <a:t>Eliten</a:t>
            </a:r>
            <a:r>
              <a:rPr lang="de-DE" sz="1800" dirty="0">
                <a:effectLst/>
                <a:ea typeface="Garamond" panose="02020404030301010803" pitchFamily="18" charset="0"/>
                <a:cs typeface="Garamond" panose="02020404030301010803" pitchFamily="18" charset="0"/>
              </a:rPr>
              <a:t> gelten als korrupt, doppelzüngig, eigennützig,  </a:t>
            </a:r>
          </a:p>
          <a:p>
            <a:pPr marL="126365" marR="705485" indent="107950">
              <a:lnSpc>
                <a:spcPct val="103000"/>
              </a:lnSpc>
              <a:spcAft>
                <a:spcPts val="0"/>
              </a:spcAft>
            </a:pPr>
            <a:r>
              <a:rPr lang="de-DE" sz="1800" dirty="0">
                <a:effectLst/>
                <a:ea typeface="Garamond" panose="02020404030301010803" pitchFamily="18" charset="0"/>
                <a:cs typeface="Garamond" panose="02020404030301010803" pitchFamily="18" charset="0"/>
              </a:rPr>
              <a:t>abgehoben und arrogant. </a:t>
            </a:r>
          </a:p>
          <a:p>
            <a:pPr marL="126365" marR="705485" indent="107950">
              <a:lnSpc>
                <a:spcPct val="103000"/>
              </a:lnSpc>
              <a:spcAft>
                <a:spcPts val="0"/>
              </a:spcAft>
            </a:pPr>
            <a:r>
              <a:rPr lang="de-DE" sz="1800" dirty="0">
                <a:effectLst/>
                <a:ea typeface="Garamond" panose="02020404030301010803" pitchFamily="18" charset="0"/>
                <a:cs typeface="Garamond" panose="02020404030301010803" pitchFamily="18" charset="0"/>
              </a:rPr>
              <a:t>Das </a:t>
            </a:r>
            <a:r>
              <a:rPr lang="de-DE" sz="2000" b="1" dirty="0">
                <a:effectLst/>
                <a:ea typeface="Garamond" panose="02020404030301010803" pitchFamily="18" charset="0"/>
                <a:cs typeface="Garamond" panose="02020404030301010803" pitchFamily="18" charset="0"/>
              </a:rPr>
              <a:t>Volk</a:t>
            </a:r>
            <a:r>
              <a:rPr lang="de-DE" sz="1800" dirty="0">
                <a:effectLst/>
                <a:ea typeface="Garamond" panose="02020404030301010803" pitchFamily="18" charset="0"/>
                <a:cs typeface="Garamond" panose="02020404030301010803" pitchFamily="18" charset="0"/>
              </a:rPr>
              <a:t> </a:t>
            </a:r>
            <a:r>
              <a:rPr lang="de-DE" dirty="0">
                <a:ea typeface="Garamond" panose="02020404030301010803" pitchFamily="18" charset="0"/>
                <a:cs typeface="Garamond" panose="02020404030301010803" pitchFamily="18" charset="0"/>
              </a:rPr>
              <a:t>d</a:t>
            </a:r>
            <a:r>
              <a:rPr lang="de-DE" sz="1800" dirty="0">
                <a:effectLst/>
                <a:ea typeface="Garamond" panose="02020404030301010803" pitchFamily="18" charset="0"/>
                <a:cs typeface="Garamond" panose="02020404030301010803" pitchFamily="18" charset="0"/>
              </a:rPr>
              <a:t>agegen wisse immer was recht und falsch  </a:t>
            </a:r>
          </a:p>
          <a:p>
            <a:pPr marL="126365" marR="705485" indent="107950">
              <a:lnSpc>
                <a:spcPct val="103000"/>
              </a:lnSpc>
              <a:spcAft>
                <a:spcPts val="0"/>
              </a:spcAft>
            </a:pPr>
            <a:r>
              <a:rPr lang="de-DE" dirty="0">
                <a:ea typeface="Garamond" panose="02020404030301010803" pitchFamily="18" charset="0"/>
                <a:cs typeface="Garamond" panose="02020404030301010803" pitchFamily="18" charset="0"/>
              </a:rPr>
              <a:t>i</a:t>
            </a:r>
            <a:r>
              <a:rPr lang="de-DE" sz="1800" dirty="0">
                <a:effectLst/>
                <a:ea typeface="Garamond" panose="02020404030301010803" pitchFamily="18" charset="0"/>
                <a:cs typeface="Garamond" panose="02020404030301010803" pitchFamily="18" charset="0"/>
              </a:rPr>
              <a:t>st</a:t>
            </a:r>
            <a:r>
              <a:rPr lang="de-DE" dirty="0">
                <a:ea typeface="Garamond" panose="02020404030301010803" pitchFamily="18" charset="0"/>
                <a:cs typeface="Garamond" panose="02020404030301010803" pitchFamily="18" charset="0"/>
              </a:rPr>
              <a:t> (Hoheit der Stammtische).</a:t>
            </a:r>
          </a:p>
          <a:p>
            <a:pPr marL="126365" marR="705485" indent="107950">
              <a:lnSpc>
                <a:spcPct val="103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3000"/>
              </a:lnSpc>
              <a:spcAft>
                <a:spcPts val="0"/>
              </a:spcAft>
            </a:pPr>
            <a:r>
              <a:rPr lang="de-DE" dirty="0">
                <a:ea typeface="Garamond" panose="02020404030301010803" pitchFamily="18" charset="0"/>
                <a:cs typeface="Garamond" panose="02020404030301010803" pitchFamily="18" charset="0"/>
              </a:rPr>
              <a:t>Der </a:t>
            </a:r>
            <a:r>
              <a:rPr lang="de-DE" sz="1800" dirty="0">
                <a:effectLst/>
                <a:ea typeface="Garamond" panose="02020404030301010803" pitchFamily="18" charset="0"/>
                <a:cs typeface="Garamond" panose="02020404030301010803" pitchFamily="18" charset="0"/>
              </a:rPr>
              <a:t>Vorsitzende</a:t>
            </a:r>
            <a:r>
              <a:rPr lang="de-DE" sz="1800" spc="-15"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der FPÖ </a:t>
            </a:r>
            <a:r>
              <a:rPr lang="de-DE" sz="1800" b="1" dirty="0">
                <a:effectLst/>
                <a:ea typeface="Garamond" panose="02020404030301010803" pitchFamily="18" charset="0"/>
                <a:cs typeface="Garamond" panose="02020404030301010803" pitchFamily="18" charset="0"/>
              </a:rPr>
              <a:t>Heinz-­Christian Strache  </a:t>
            </a:r>
          </a:p>
          <a:p>
            <a:pPr marL="126365" marR="705485" indent="107950">
              <a:lnSpc>
                <a:spcPct val="103000"/>
              </a:lnSpc>
              <a:spcAft>
                <a:spcPts val="0"/>
              </a:spcAft>
            </a:pPr>
            <a:r>
              <a:rPr lang="de-DE" dirty="0">
                <a:ea typeface="Garamond" panose="02020404030301010803" pitchFamily="18" charset="0"/>
                <a:cs typeface="Garamond" panose="02020404030301010803" pitchFamily="18" charset="0"/>
              </a:rPr>
              <a:t>behauptete </a:t>
            </a:r>
            <a:r>
              <a:rPr lang="de-DE" sz="1800" dirty="0">
                <a:effectLst/>
                <a:ea typeface="Garamond" panose="02020404030301010803" pitchFamily="18" charset="0"/>
                <a:cs typeface="Garamond" panose="02020404030301010803" pitchFamily="18" charset="0"/>
              </a:rPr>
              <a:t>2008 im österreichischen Nationalrat: </a:t>
            </a:r>
            <a:r>
              <a:rPr lang="de-DE" dirty="0">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“Sie   entmündigen</a:t>
            </a:r>
            <a:r>
              <a:rPr lang="de-DE" i="1" spc="200" dirty="0">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die Österreicher und sind abgehoben </a:t>
            </a:r>
          </a:p>
          <a:p>
            <a:pPr marL="126365" marR="705485" indent="107950">
              <a:lnSpc>
                <a:spcPct val="103000"/>
              </a:lnSpc>
              <a:spcAft>
                <a:spcPts val="0"/>
              </a:spcAft>
            </a:pPr>
            <a:r>
              <a:rPr lang="de-DE" sz="1800" i="1" dirty="0">
                <a:effectLst/>
                <a:ea typeface="Garamond" panose="02020404030301010803" pitchFamily="18" charset="0"/>
                <a:cs typeface="Garamond" panose="02020404030301010803" pitchFamily="18" charset="0"/>
              </a:rPr>
              <a:t>und präpo­tent, …das</a:t>
            </a:r>
            <a:r>
              <a:rPr lang="de-DE" sz="1800" i="1" spc="-40" dirty="0">
                <a:effectLst/>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Volk</a:t>
            </a:r>
            <a:r>
              <a:rPr lang="de-DE" sz="1800" i="1" spc="-40" dirty="0">
                <a:effectLst/>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hat</a:t>
            </a:r>
            <a:r>
              <a:rPr lang="de-DE" sz="1800" i="1" spc="-40" dirty="0">
                <a:effectLst/>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aber</a:t>
            </a:r>
            <a:r>
              <a:rPr lang="de-DE" sz="1800" i="1" spc="-40" dirty="0">
                <a:effectLst/>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ein</a:t>
            </a:r>
            <a:r>
              <a:rPr lang="de-DE" sz="1800" i="1" spc="-40" dirty="0">
                <a:effectLst/>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gutes</a:t>
            </a:r>
            <a:r>
              <a:rPr lang="de-DE" sz="1800" i="1" spc="-40" dirty="0">
                <a:effectLst/>
                <a:ea typeface="Garamond" panose="02020404030301010803" pitchFamily="18" charset="0"/>
                <a:cs typeface="Garamond" panose="02020404030301010803" pitchFamily="18" charset="0"/>
              </a:rPr>
              <a:t> </a:t>
            </a:r>
            <a:r>
              <a:rPr lang="de-DE" sz="1800" i="1" dirty="0">
                <a:effectLst/>
                <a:ea typeface="Garamond" panose="02020404030301010803" pitchFamily="18" charset="0"/>
                <a:cs typeface="Garamond" panose="02020404030301010803" pitchFamily="18" charset="0"/>
              </a:rPr>
              <a:t>Gespür für</a:t>
            </a:r>
          </a:p>
          <a:p>
            <a:pPr marL="126365" marR="705485" indent="107950">
              <a:lnSpc>
                <a:spcPct val="103000"/>
              </a:lnSpc>
              <a:spcAft>
                <a:spcPts val="0"/>
              </a:spcAft>
            </a:pPr>
            <a:r>
              <a:rPr lang="de-DE" sz="1800" i="1" dirty="0">
                <a:effectLst/>
                <a:ea typeface="Garamond" panose="02020404030301010803" pitchFamily="18" charset="0"/>
                <a:cs typeface="Garamond" panose="02020404030301010803" pitchFamily="18" charset="0"/>
              </a:rPr>
              <a:t>Recht und Unrecht</a:t>
            </a:r>
            <a:r>
              <a:rPr lang="de-DE" sz="1800" i="1" spc="-5" dirty="0">
                <a:effectLst/>
                <a:ea typeface="Garamond" panose="02020404030301010803" pitchFamily="18" charset="0"/>
                <a:cs typeface="Garamond" panose="02020404030301010803" pitchFamily="18" charset="0"/>
              </a:rPr>
              <a:t>!</a:t>
            </a:r>
            <a:r>
              <a:rPr lang="de-DE" sz="1800" i="1" spc="-15" dirty="0">
                <a:effectLst/>
                <a:ea typeface="Garamond" panose="02020404030301010803" pitchFamily="18" charset="0"/>
                <a:cs typeface="Garamond" panose="02020404030301010803" pitchFamily="18" charset="0"/>
              </a:rPr>
              <a:t>“</a:t>
            </a:r>
            <a:endParaRPr lang="de-DE" sz="1800" i="1" dirty="0">
              <a:effectLst/>
              <a:ea typeface="Garamond" panose="02020404030301010803" pitchFamily="18" charset="0"/>
              <a:cs typeface="Garamond" panose="02020404030301010803" pitchFamily="18" charset="0"/>
            </a:endParaRPr>
          </a:p>
        </p:txBody>
      </p:sp>
      <p:pic>
        <p:nvPicPr>
          <p:cNvPr id="6" name="Grafik 5" descr="Ein Bild, das Text, Schrift, Kreis, Logo enthält.&#10;&#10;Automatisch generierte Beschreibung">
            <a:extLst>
              <a:ext uri="{FF2B5EF4-FFF2-40B4-BE49-F238E27FC236}">
                <a16:creationId xmlns:a16="http://schemas.microsoft.com/office/drawing/2014/main" id="{3182504C-27AB-415F-A87C-A4816725C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231031984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49984"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3"/>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523220"/>
          </a:xfrm>
          <a:prstGeom prst="rect">
            <a:avLst/>
          </a:prstGeom>
          <a:noFill/>
        </p:spPr>
        <p:txBody>
          <a:bodyPr wrap="square" rtlCol="0">
            <a:spAutoFit/>
          </a:bodyPr>
          <a:lstStyle/>
          <a:p>
            <a:r>
              <a:rPr lang="de-DE" sz="2800" b="1" dirty="0"/>
              <a:t>VOLK und VOLKSWILLE</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689155" y="1411941"/>
            <a:ext cx="5758813" cy="4034118"/>
          </a:xfrm>
          <a:prstGeom prst="rect">
            <a:avLst/>
          </a:prstGeom>
          <a:noFill/>
        </p:spPr>
        <p:txBody>
          <a:bodyPr wrap="square" rtlCol="0">
            <a:spAutoFit/>
          </a:bodyPr>
          <a:lstStyle/>
          <a:p>
            <a:pPr marL="126365" marR="705485" indent="107950">
              <a:lnSpc>
                <a:spcPct val="102000"/>
              </a:lnSpc>
              <a:spcAft>
                <a:spcPts val="0"/>
              </a:spcAft>
            </a:pPr>
            <a:r>
              <a:rPr lang="de-DE" sz="2000" dirty="0">
                <a:effectLst/>
                <a:ea typeface="Garamond" panose="02020404030301010803" pitchFamily="18" charset="0"/>
                <a:cs typeface="Garamond" panose="02020404030301010803" pitchFamily="18" charset="0"/>
              </a:rPr>
              <a:t>Ein wichtiges Element der populistischen Logik ist der Begriff </a:t>
            </a:r>
            <a:r>
              <a:rPr lang="de-DE" sz="2000" b="1" dirty="0">
                <a:effectLst/>
                <a:ea typeface="Garamond" panose="02020404030301010803" pitchFamily="18" charset="0"/>
                <a:cs typeface="Garamond" panose="02020404030301010803" pitchFamily="18" charset="0"/>
              </a:rPr>
              <a:t>Gemeinwille</a:t>
            </a:r>
            <a:r>
              <a:rPr lang="de-DE" sz="2000" dirty="0">
                <a:effectLst/>
                <a:ea typeface="Garamond" panose="02020404030301010803" pitchFamily="18" charset="0"/>
                <a:cs typeface="Garamond" panose="02020404030301010803" pitchFamily="18" charset="0"/>
              </a:rPr>
              <a:t>. Er wird mit der Meinung der eigenen Klientel  gleichgesetzt. Die Populisten bejahen plebiszitäre (Abstimmungen) Verfahren. </a:t>
            </a:r>
          </a:p>
          <a:p>
            <a:pPr marL="126365" marR="705485" indent="107950">
              <a:lnSpc>
                <a:spcPct val="102000"/>
              </a:lnSpc>
              <a:spcAft>
                <a:spcPts val="0"/>
              </a:spcAft>
            </a:pPr>
            <a:endParaRPr lang="de-DE" sz="1600" dirty="0">
              <a:ea typeface="Garamond" panose="02020404030301010803" pitchFamily="18" charset="0"/>
              <a:cs typeface="Garamond" panose="02020404030301010803" pitchFamily="18" charset="0"/>
            </a:endParaRPr>
          </a:p>
          <a:p>
            <a:pPr marL="126365" marR="705485" indent="107950">
              <a:lnSpc>
                <a:spcPct val="102000"/>
              </a:lnSpc>
              <a:spcAft>
                <a:spcPts val="0"/>
              </a:spcAft>
            </a:pPr>
            <a:r>
              <a:rPr lang="de-DE" sz="2000" dirty="0">
                <a:effectLst/>
                <a:ea typeface="Garamond" panose="02020404030301010803" pitchFamily="18" charset="0"/>
                <a:cs typeface="Garamond" panose="02020404030301010803" pitchFamily="18" charset="0"/>
              </a:rPr>
              <a:t>Der Gedanke, das Volk müsse näher an die politischen Entscheidun­gen rücken, begünstigt ihre antiinstitutionelle Haltung. Um</a:t>
            </a:r>
            <a:r>
              <a:rPr lang="de-DE" sz="2000" spc="-30" dirty="0">
                <a:effectLst/>
                <a:ea typeface="Garamond" panose="02020404030301010803" pitchFamily="18" charset="0"/>
                <a:cs typeface="Garamond" panose="02020404030301010803" pitchFamily="18" charset="0"/>
              </a:rPr>
              <a:t> </a:t>
            </a:r>
            <a:r>
              <a:rPr lang="de-DE" sz="2000" dirty="0">
                <a:effectLst/>
                <a:ea typeface="Garamond" panose="02020404030301010803" pitchFamily="18" charset="0"/>
                <a:cs typeface="Garamond" panose="02020404030301010803" pitchFamily="18" charset="0"/>
              </a:rPr>
              <a:t>sich</a:t>
            </a:r>
            <a:r>
              <a:rPr lang="de-DE" sz="2000" spc="-30" dirty="0">
                <a:effectLst/>
                <a:ea typeface="Garamond" panose="02020404030301010803" pitchFamily="18" charset="0"/>
                <a:cs typeface="Garamond" panose="02020404030301010803" pitchFamily="18" charset="0"/>
              </a:rPr>
              <a:t> </a:t>
            </a:r>
            <a:r>
              <a:rPr lang="de-DE" sz="2000" dirty="0">
                <a:effectLst/>
                <a:ea typeface="Garamond" panose="02020404030301010803" pitchFamily="18" charset="0"/>
                <a:cs typeface="Garamond" panose="02020404030301010803" pitchFamily="18" charset="0"/>
              </a:rPr>
              <a:t>zu</a:t>
            </a:r>
            <a:r>
              <a:rPr lang="de-DE" sz="2000" spc="-25" dirty="0">
                <a:effectLst/>
                <a:ea typeface="Garamond" panose="02020404030301010803" pitchFamily="18" charset="0"/>
                <a:cs typeface="Garamond" panose="02020404030301010803" pitchFamily="18" charset="0"/>
              </a:rPr>
              <a:t> </a:t>
            </a:r>
            <a:r>
              <a:rPr lang="de-DE" sz="2000" dirty="0">
                <a:effectLst/>
                <a:ea typeface="Garamond" panose="02020404030301010803" pitchFamily="18" charset="0"/>
                <a:cs typeface="Garamond" panose="02020404030301010803" pitchFamily="18" charset="0"/>
              </a:rPr>
              <a:t>legitimieren,</a:t>
            </a:r>
            <a:r>
              <a:rPr lang="de-DE" sz="2000" spc="-30" dirty="0">
                <a:effectLst/>
                <a:ea typeface="Garamond" panose="02020404030301010803" pitchFamily="18" charset="0"/>
                <a:cs typeface="Garamond" panose="02020404030301010803" pitchFamily="18" charset="0"/>
              </a:rPr>
              <a:t> </a:t>
            </a:r>
            <a:r>
              <a:rPr lang="de-DE" sz="2000" dirty="0">
                <a:effectLst/>
                <a:ea typeface="Garamond" panose="02020404030301010803" pitchFamily="18" charset="0"/>
                <a:cs typeface="Garamond" panose="02020404030301010803" pitchFamily="18" charset="0"/>
              </a:rPr>
              <a:t>müssen</a:t>
            </a:r>
            <a:r>
              <a:rPr lang="de-DE" sz="2000" spc="-30" dirty="0">
                <a:effectLst/>
                <a:ea typeface="Garamond" panose="02020404030301010803" pitchFamily="18" charset="0"/>
                <a:cs typeface="Garamond" panose="02020404030301010803" pitchFamily="18" charset="0"/>
              </a:rPr>
              <a:t> </a:t>
            </a:r>
            <a:r>
              <a:rPr lang="de-DE" sz="2000" dirty="0">
                <a:effectLst/>
                <a:ea typeface="Garamond" panose="02020404030301010803" pitchFamily="18" charset="0"/>
                <a:cs typeface="Garamond" panose="02020404030301010803" pitchFamily="18" charset="0"/>
              </a:rPr>
              <a:t>sich</a:t>
            </a:r>
            <a:r>
              <a:rPr lang="de-DE" sz="2000" spc="-25" dirty="0">
                <a:effectLst/>
                <a:ea typeface="Garamond" panose="02020404030301010803" pitchFamily="18" charset="0"/>
                <a:cs typeface="Garamond" panose="02020404030301010803" pitchFamily="18" charset="0"/>
              </a:rPr>
              <a:t> </a:t>
            </a:r>
            <a:r>
              <a:rPr lang="de-DE" sz="2000" dirty="0">
                <a:effectLst/>
                <a:ea typeface="Garamond" panose="02020404030301010803" pitchFamily="18" charset="0"/>
                <a:cs typeface="Garamond" panose="02020404030301010803" pitchFamily="18" charset="0"/>
              </a:rPr>
              <a:t>Po­pulisten auf das Volk berufen. </a:t>
            </a:r>
          </a:p>
          <a:p>
            <a:pPr marL="126365" marR="705485" indent="107950">
              <a:lnSpc>
                <a:spcPct val="102000"/>
              </a:lnSpc>
              <a:spcAft>
                <a:spcPts val="0"/>
              </a:spcAft>
            </a:pPr>
            <a:r>
              <a:rPr lang="de-DE" sz="2000" dirty="0">
                <a:ea typeface="Garamond" panose="02020404030301010803" pitchFamily="18" charset="0"/>
                <a:cs typeface="Garamond" panose="02020404030301010803" pitchFamily="18" charset="0"/>
              </a:rPr>
              <a:t>PEGIDA Parole:  “Wir sind das VOLK!“</a:t>
            </a:r>
            <a:endParaRPr lang="de-DE" sz="20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600" dirty="0">
              <a:effectLst/>
              <a:ea typeface="Garamond" panose="02020404030301010803" pitchFamily="18" charset="0"/>
              <a:cs typeface="Garamond" panose="02020404030301010803" pitchFamily="18" charset="0"/>
            </a:endParaRPr>
          </a:p>
        </p:txBody>
      </p:sp>
      <p:pic>
        <p:nvPicPr>
          <p:cNvPr id="4" name="Grafik 3" descr="Ein Bild, das Text, Screenshot, Schnee, Schrift enthält.&#10;&#10;Automatisch generierte Beschreibung">
            <a:extLst>
              <a:ext uri="{FF2B5EF4-FFF2-40B4-BE49-F238E27FC236}">
                <a16:creationId xmlns:a16="http://schemas.microsoft.com/office/drawing/2014/main" id="{AC011DBA-540F-4400-B765-2574FC533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2907" y="2502276"/>
            <a:ext cx="3022419" cy="2182982"/>
          </a:xfrm>
          <a:prstGeom prst="rect">
            <a:avLst/>
          </a:prstGeom>
        </p:spPr>
      </p:pic>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3" name="Onlinemedien 2" title="Pegida-Demonstration: Die Trotzigen von Dresden | DER SPIEGEL">
            <a:hlinkClick r:id="" action="ppaction://media"/>
            <a:extLst>
              <a:ext uri="{FF2B5EF4-FFF2-40B4-BE49-F238E27FC236}">
                <a16:creationId xmlns:a16="http://schemas.microsoft.com/office/drawing/2014/main" id="{B8C0CEFC-8F3B-4636-B0F1-7BAD7AE5820B}"/>
              </a:ext>
            </a:extLst>
          </p:cNvPr>
          <p:cNvPicPr>
            <a:picLocks noRot="1" noChangeAspect="1"/>
          </p:cNvPicPr>
          <p:nvPr>
            <a:videoFile r:link="rId1"/>
          </p:nvPr>
        </p:nvPicPr>
        <p:blipFill>
          <a:blip r:embed="rId6"/>
          <a:stretch>
            <a:fillRect/>
          </a:stretch>
        </p:blipFill>
        <p:spPr>
          <a:xfrm>
            <a:off x="460374" y="3412769"/>
            <a:ext cx="2540000" cy="1435100"/>
          </a:xfrm>
          <a:prstGeom prst="rect">
            <a:avLst/>
          </a:prstGeom>
        </p:spPr>
      </p:pic>
    </p:spTree>
    <p:extLst>
      <p:ext uri="{BB962C8B-B14F-4D97-AF65-F5344CB8AC3E}">
        <p14:creationId xmlns:p14="http://schemas.microsoft.com/office/powerpoint/2010/main" val="43322236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5E57A3D-8DEE-4C0E-9CB2-D3E42E53BFC7}"/>
              </a:ext>
            </a:extLst>
          </p:cNvPr>
          <p:cNvSpPr txBox="1"/>
          <p:nvPr/>
        </p:nvSpPr>
        <p:spPr>
          <a:xfrm>
            <a:off x="3504197" y="1167009"/>
            <a:ext cx="6093994" cy="741870"/>
          </a:xfrm>
          <a:prstGeom prst="rect">
            <a:avLst/>
          </a:prstGeom>
          <a:noFill/>
        </p:spPr>
        <p:txBody>
          <a:bodyPr wrap="square">
            <a:spAutoFit/>
          </a:bodyPr>
          <a:lstStyle/>
          <a:p>
            <a:pPr marL="126365" marR="705485" indent="107950" algn="just">
              <a:lnSpc>
                <a:spcPct val="103000"/>
              </a:lnSpc>
              <a:spcAft>
                <a:spcPts val="0"/>
              </a:spcAft>
            </a:pPr>
            <a:r>
              <a:rPr lang="de-DE" sz="2400" b="1" dirty="0">
                <a:effectLst/>
                <a:ea typeface="Garamond" panose="02020404030301010803" pitchFamily="18" charset="0"/>
                <a:cs typeface="Garamond" panose="02020404030301010803" pitchFamily="18" charset="0"/>
              </a:rPr>
              <a:t>         ELITEN versus  VOLK</a:t>
            </a:r>
          </a:p>
          <a:p>
            <a:pPr marL="126365" marR="705485" indent="107950" algn="just">
              <a:lnSpc>
                <a:spcPct val="103000"/>
              </a:lnSpc>
              <a:spcAft>
                <a:spcPts val="0"/>
              </a:spcAft>
            </a:pPr>
            <a:endParaRPr lang="de-DE" dirty="0">
              <a:ea typeface="Garamond" panose="02020404030301010803" pitchFamily="18" charset="0"/>
              <a:cs typeface="Garamond" panose="02020404030301010803" pitchFamily="18" charset="0"/>
            </a:endParaRPr>
          </a:p>
        </p:txBody>
      </p:sp>
      <p:pic>
        <p:nvPicPr>
          <p:cNvPr id="6" name="Grafik 5" descr="Ein Bild, das Text, Schrift, Kreis, Logo enthält.&#10;&#10;Automatisch generierte Beschreibung">
            <a:extLst>
              <a:ext uri="{FF2B5EF4-FFF2-40B4-BE49-F238E27FC236}">
                <a16:creationId xmlns:a16="http://schemas.microsoft.com/office/drawing/2014/main" id="{3182504C-27AB-415F-A87C-A4816725C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graphicFrame>
        <p:nvGraphicFramePr>
          <p:cNvPr id="4" name="Diagramm 3">
            <a:extLst>
              <a:ext uri="{FF2B5EF4-FFF2-40B4-BE49-F238E27FC236}">
                <a16:creationId xmlns:a16="http://schemas.microsoft.com/office/drawing/2014/main" id="{0664167F-EBFC-4455-8539-2DD27830469C}"/>
              </a:ext>
            </a:extLst>
          </p:cNvPr>
          <p:cNvGraphicFramePr/>
          <p:nvPr>
            <p:extLst>
              <p:ext uri="{D42A27DB-BD31-4B8C-83A1-F6EECF244321}">
                <p14:modId xmlns:p14="http://schemas.microsoft.com/office/powerpoint/2010/main" val="2998430149"/>
              </p:ext>
            </p:extLst>
          </p:nvPr>
        </p:nvGraphicFramePr>
        <p:xfrm>
          <a:off x="2922336" y="1908879"/>
          <a:ext cx="7220285" cy="3375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82755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5E57A3D-8DEE-4C0E-9CB2-D3E42E53BFC7}"/>
              </a:ext>
            </a:extLst>
          </p:cNvPr>
          <p:cNvSpPr txBox="1"/>
          <p:nvPr/>
        </p:nvSpPr>
        <p:spPr>
          <a:xfrm>
            <a:off x="3949365" y="866219"/>
            <a:ext cx="5519488" cy="7005829"/>
          </a:xfrm>
          <a:prstGeom prst="rect">
            <a:avLst/>
          </a:prstGeom>
          <a:noFill/>
        </p:spPr>
        <p:txBody>
          <a:bodyPr wrap="square">
            <a:spAutoFit/>
          </a:bodyPr>
          <a:lstStyle/>
          <a:p>
            <a:pPr marL="126365" marR="705485" indent="107950" algn="just">
              <a:lnSpc>
                <a:spcPct val="103000"/>
              </a:lnSpc>
              <a:spcAft>
                <a:spcPts val="0"/>
              </a:spcAft>
            </a:pPr>
            <a:r>
              <a:rPr lang="de-DE" sz="2400" b="1" dirty="0">
                <a:effectLst/>
                <a:ea typeface="Garamond" panose="02020404030301010803" pitchFamily="18" charset="0"/>
                <a:cs typeface="Garamond" panose="02020404030301010803" pitchFamily="18" charset="0"/>
              </a:rPr>
              <a:t>Der charismatische LEADER</a:t>
            </a:r>
          </a:p>
          <a:p>
            <a:pPr marL="126365" marR="705485" indent="107950" algn="just">
              <a:lnSpc>
                <a:spcPct val="103000"/>
              </a:lnSpc>
              <a:spcAft>
                <a:spcPts val="0"/>
              </a:spcAft>
            </a:pPr>
            <a:endParaRPr lang="de-DE" sz="2400" b="1" dirty="0">
              <a:effectLst/>
              <a:ea typeface="Garamond" panose="02020404030301010803" pitchFamily="18" charset="0"/>
              <a:cs typeface="Garamond" panose="02020404030301010803" pitchFamily="18" charset="0"/>
            </a:endParaRPr>
          </a:p>
          <a:p>
            <a:r>
              <a:rPr lang="de-DE" sz="1800" dirty="0">
                <a:effectLst/>
                <a:ea typeface="Garamond" panose="02020404030301010803" pitchFamily="18" charset="0"/>
                <a:cs typeface="Garamond" panose="02020404030301010803" pitchFamily="18" charset="0"/>
              </a:rPr>
              <a:t>Populistische Politiker und Politikerinnen </a:t>
            </a:r>
          </a:p>
          <a:p>
            <a:r>
              <a:rPr lang="de-DE" dirty="0">
                <a:ea typeface="Garamond" panose="02020404030301010803" pitchFamily="18" charset="0"/>
                <a:cs typeface="Garamond" panose="02020404030301010803" pitchFamily="18" charset="0"/>
              </a:rPr>
              <a:t>berufen sich stets </a:t>
            </a:r>
            <a:r>
              <a:rPr lang="de-DE" sz="1800" dirty="0">
                <a:effectLst/>
                <a:ea typeface="Garamond" panose="02020404030301010803" pitchFamily="18" charset="0"/>
                <a:cs typeface="Garamond" panose="02020404030301010803" pitchFamily="18" charset="0"/>
              </a:rPr>
              <a:t>auf das Volk. </a:t>
            </a:r>
          </a:p>
          <a:p>
            <a:endParaRPr lang="de-DE" sz="1800" dirty="0">
              <a:effectLst/>
              <a:ea typeface="Garamond" panose="02020404030301010803" pitchFamily="18" charset="0"/>
              <a:cs typeface="Garamond" panose="02020404030301010803" pitchFamily="18" charset="0"/>
            </a:endParaRPr>
          </a:p>
          <a:p>
            <a:r>
              <a:rPr lang="de-DE" dirty="0">
                <a:ea typeface="Garamond" panose="02020404030301010803" pitchFamily="18" charset="0"/>
                <a:cs typeface="Garamond" panose="02020404030301010803" pitchFamily="18" charset="0"/>
              </a:rPr>
              <a:t>D</a:t>
            </a:r>
            <a:r>
              <a:rPr lang="de-DE" sz="1800" dirty="0">
                <a:effectLst/>
                <a:ea typeface="Garamond" panose="02020404030301010803" pitchFamily="18" charset="0"/>
                <a:cs typeface="Garamond" panose="02020404030301010803" pitchFamily="18" charset="0"/>
              </a:rPr>
              <a:t>ie Idee einer Regierung </a:t>
            </a:r>
            <a:r>
              <a:rPr lang="de-DE" sz="1800" i="1" dirty="0">
                <a:effectLst/>
                <a:ea typeface="Garamond" panose="02020404030301010803" pitchFamily="18" charset="0"/>
                <a:cs typeface="Garamond" panose="02020404030301010803" pitchFamily="18" charset="0"/>
              </a:rPr>
              <a:t>durch </a:t>
            </a:r>
            <a:r>
              <a:rPr lang="de-DE" sz="1800" dirty="0">
                <a:effectLst/>
                <a:ea typeface="Garamond" panose="02020404030301010803" pitchFamily="18" charset="0"/>
                <a:cs typeface="Garamond" panose="02020404030301010803" pitchFamily="18" charset="0"/>
              </a:rPr>
              <a:t>das Volk wird  auf die Figur eines charismatischen </a:t>
            </a:r>
            <a:r>
              <a:rPr lang="de-DE" sz="1800" b="1" i="1" dirty="0">
                <a:effectLst/>
                <a:ea typeface="Garamond" panose="02020404030301010803" pitchFamily="18" charset="0"/>
                <a:cs typeface="Garamond" panose="02020404030301010803" pitchFamily="18" charset="0"/>
              </a:rPr>
              <a:t>Leader</a:t>
            </a:r>
            <a:r>
              <a:rPr lang="de-DE" sz="1800" i="1" dirty="0">
                <a:effectLst/>
                <a:ea typeface="Garamond" panose="02020404030301010803" pitchFamily="18" charset="0"/>
                <a:cs typeface="Garamond" panose="02020404030301010803" pitchFamily="18" charset="0"/>
              </a:rPr>
              <a:t>s</a:t>
            </a:r>
            <a:r>
              <a:rPr lang="de-DE" sz="1800" i="1" spc="-45"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verengt.</a:t>
            </a:r>
          </a:p>
          <a:p>
            <a:r>
              <a:rPr lang="de-DE" spc="-45" dirty="0">
                <a:ea typeface="Garamond" panose="02020404030301010803" pitchFamily="18" charset="0"/>
                <a:cs typeface="Garamond" panose="02020404030301010803" pitchFamily="18" charset="0"/>
              </a:rPr>
              <a:t>Er bringt </a:t>
            </a:r>
            <a:r>
              <a:rPr lang="de-DE" sz="1800" dirty="0">
                <a:effectLst/>
                <a:ea typeface="Garamond" panose="02020404030301010803" pitchFamily="18" charset="0"/>
                <a:cs typeface="Garamond" panose="02020404030301010803" pitchFamily="18" charset="0"/>
              </a:rPr>
              <a:t>den Gemeinwillen zum Ausdruck repräsentiert  das Volk. </a:t>
            </a:r>
          </a:p>
          <a:p>
            <a:endParaRPr lang="de-DE" sz="1800" dirty="0">
              <a:effectLst/>
              <a:ea typeface="Garamond" panose="02020404030301010803" pitchFamily="18" charset="0"/>
              <a:cs typeface="Garamond" panose="02020404030301010803" pitchFamily="18" charset="0"/>
            </a:endParaRPr>
          </a:p>
          <a:p>
            <a:r>
              <a:rPr lang="de-DE" sz="1800" dirty="0">
                <a:effectLst/>
                <a:ea typeface="Garamond" panose="02020404030301010803" pitchFamily="18" charset="0"/>
                <a:cs typeface="Garamond" panose="02020404030301010803" pitchFamily="18" charset="0"/>
              </a:rPr>
              <a:t>Das Volk soll </a:t>
            </a:r>
            <a:r>
              <a:rPr lang="de-DE" dirty="0">
                <a:ea typeface="Garamond" panose="02020404030301010803" pitchFamily="18" charset="0"/>
                <a:cs typeface="Garamond" panose="02020404030301010803" pitchFamily="18" charset="0"/>
              </a:rPr>
              <a:t>auf den </a:t>
            </a:r>
            <a:r>
              <a:rPr lang="de-DE" sz="1800" b="1" i="1" dirty="0">
                <a:effectLst/>
                <a:ea typeface="Garamond" panose="02020404030301010803" pitchFamily="18" charset="0"/>
                <a:cs typeface="Garamond" panose="02020404030301010803" pitchFamily="18" charset="0"/>
              </a:rPr>
              <a:t>Leader </a:t>
            </a:r>
            <a:r>
              <a:rPr lang="de-DE" sz="1800" dirty="0">
                <a:effectLst/>
                <a:ea typeface="Garamond" panose="02020404030301010803" pitchFamily="18" charset="0"/>
                <a:cs typeface="Garamond" panose="02020404030301010803" pitchFamily="18" charset="0"/>
              </a:rPr>
              <a:t>und seine Führungsfunktion vertrauen. </a:t>
            </a:r>
          </a:p>
          <a:p>
            <a:endParaRPr lang="de-DE" sz="1800" dirty="0">
              <a:effectLst/>
              <a:ea typeface="Garamond" panose="02020404030301010803" pitchFamily="18" charset="0"/>
              <a:cs typeface="Garamond" panose="02020404030301010803" pitchFamily="18" charset="0"/>
            </a:endParaRPr>
          </a:p>
          <a:p>
            <a:r>
              <a:rPr lang="de-DE" sz="1800" dirty="0">
                <a:effectLst/>
                <a:ea typeface="Garamond" panose="02020404030301010803" pitchFamily="18" charset="0"/>
                <a:cs typeface="Garamond" panose="02020404030301010803" pitchFamily="18" charset="0"/>
              </a:rPr>
              <a:t>Po­litik </a:t>
            </a:r>
            <a:r>
              <a:rPr lang="de-DE" dirty="0">
                <a:ea typeface="Garamond" panose="02020404030301010803" pitchFamily="18" charset="0"/>
                <a:cs typeface="Garamond" panose="02020404030301010803" pitchFamily="18" charset="0"/>
              </a:rPr>
              <a:t>wird personalisiert und </a:t>
            </a:r>
            <a:r>
              <a:rPr lang="de-DE" sz="1800" dirty="0">
                <a:effectLst/>
                <a:ea typeface="Garamond" panose="02020404030301010803" pitchFamily="18" charset="0"/>
                <a:cs typeface="Garamond" panose="02020404030301010803" pitchFamily="18" charset="0"/>
              </a:rPr>
              <a:t>beruht nur mehr auf der emotionalen Beziehung zwi­schen Volk und </a:t>
            </a:r>
            <a:r>
              <a:rPr lang="de-DE" sz="1800" i="1" dirty="0">
                <a:effectLst/>
                <a:ea typeface="Garamond" panose="02020404030301010803" pitchFamily="18" charset="0"/>
                <a:cs typeface="Garamond" panose="02020404030301010803" pitchFamily="18" charset="0"/>
              </a:rPr>
              <a:t>Leader</a:t>
            </a:r>
            <a:r>
              <a:rPr lang="de-DE" sz="1800" dirty="0">
                <a:effectLst/>
                <a:ea typeface="Garamond" panose="02020404030301010803" pitchFamily="18" charset="0"/>
                <a:cs typeface="Garamond" panose="02020404030301010803" pitchFamily="18" charset="0"/>
              </a:rPr>
              <a:t>. </a:t>
            </a: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sz="2400" b="1" dirty="0">
              <a:ea typeface="Garamond" panose="02020404030301010803" pitchFamily="18" charset="0"/>
              <a:cs typeface="Garamond" panose="02020404030301010803" pitchFamily="18" charset="0"/>
            </a:endParaRPr>
          </a:p>
          <a:p>
            <a:pPr marL="126365" marR="705485" indent="107950" algn="just">
              <a:lnSpc>
                <a:spcPct val="103000"/>
              </a:lnSpc>
              <a:spcAft>
                <a:spcPts val="0"/>
              </a:spcAft>
            </a:pPr>
            <a:endParaRPr lang="de-DE" dirty="0">
              <a:ea typeface="Garamond" panose="02020404030301010803" pitchFamily="18" charset="0"/>
              <a:cs typeface="Garamond" panose="02020404030301010803" pitchFamily="18" charset="0"/>
            </a:endParaRPr>
          </a:p>
        </p:txBody>
      </p:sp>
      <p:pic>
        <p:nvPicPr>
          <p:cNvPr id="6" name="Grafik 5" descr="Ein Bild, das Text, Schrift, Kreis, Logo enthält.&#10;&#10;Automatisch generierte Beschreibung">
            <a:extLst>
              <a:ext uri="{FF2B5EF4-FFF2-40B4-BE49-F238E27FC236}">
                <a16:creationId xmlns:a16="http://schemas.microsoft.com/office/drawing/2014/main" id="{3182504C-27AB-415F-A87C-A4816725C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130620013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36EE04D-36A2-4591-824A-E313721CC658}"/>
              </a:ext>
            </a:extLst>
          </p:cNvPr>
          <p:cNvSpPr txBox="1"/>
          <p:nvPr/>
        </p:nvSpPr>
        <p:spPr>
          <a:xfrm>
            <a:off x="2913283" y="708229"/>
            <a:ext cx="7969827" cy="677108"/>
          </a:xfrm>
          <a:prstGeom prst="rect">
            <a:avLst/>
          </a:prstGeom>
          <a:noFill/>
        </p:spPr>
        <p:txBody>
          <a:bodyPr wrap="square" rtlCol="0">
            <a:spAutoFit/>
          </a:bodyPr>
          <a:lstStyle/>
          <a:p>
            <a:endParaRPr lang="de-AT" dirty="0"/>
          </a:p>
          <a:p>
            <a:r>
              <a:rPr lang="de-AT" sz="2000" b="1" dirty="0"/>
              <a:t>Zur Einstimmung: Was verstehen sie unter Populismus?</a:t>
            </a:r>
          </a:p>
        </p:txBody>
      </p:sp>
      <p:sp>
        <p:nvSpPr>
          <p:cNvPr id="10" name="Textfeld 9">
            <a:extLst>
              <a:ext uri="{FF2B5EF4-FFF2-40B4-BE49-F238E27FC236}">
                <a16:creationId xmlns:a16="http://schemas.microsoft.com/office/drawing/2014/main" id="{84B6F39E-AE16-4466-9E22-CDF3120A9687}"/>
              </a:ext>
            </a:extLst>
          </p:cNvPr>
          <p:cNvSpPr txBox="1"/>
          <p:nvPr/>
        </p:nvSpPr>
        <p:spPr>
          <a:xfrm>
            <a:off x="3235390" y="2889771"/>
            <a:ext cx="6097554" cy="1200329"/>
          </a:xfrm>
          <a:prstGeom prst="rect">
            <a:avLst/>
          </a:prstGeom>
          <a:noFill/>
        </p:spPr>
        <p:txBody>
          <a:bodyPr wrap="square">
            <a:spAutoFit/>
          </a:bodyPr>
          <a:lstStyle/>
          <a:p>
            <a:r>
              <a:rPr lang="de-DE" dirty="0">
                <a:hlinkClick r:id="rId3"/>
              </a:rPr>
              <a:t>https://www.mentimeter.com/app/presentation/alur7gy8hp1z8p7dtnk3zkganatgqa5w/9eu5q9ybchbb/edit</a:t>
            </a:r>
            <a:endParaRPr lang="de-DE" dirty="0"/>
          </a:p>
          <a:p>
            <a:endParaRPr lang="de-DE" dirty="0"/>
          </a:p>
          <a:p>
            <a:endParaRPr lang="de-DE" dirty="0"/>
          </a:p>
        </p:txBody>
      </p:sp>
      <p:sp>
        <p:nvSpPr>
          <p:cNvPr id="5" name="Textfeld 4">
            <a:extLst>
              <a:ext uri="{FF2B5EF4-FFF2-40B4-BE49-F238E27FC236}">
                <a16:creationId xmlns:a16="http://schemas.microsoft.com/office/drawing/2014/main" id="{548E8AF5-DC33-41D0-B604-A9E43656B66F}"/>
              </a:ext>
            </a:extLst>
          </p:cNvPr>
          <p:cNvSpPr txBox="1"/>
          <p:nvPr/>
        </p:nvSpPr>
        <p:spPr>
          <a:xfrm>
            <a:off x="3235390" y="4858530"/>
            <a:ext cx="6097554" cy="369332"/>
          </a:xfrm>
          <a:prstGeom prst="rect">
            <a:avLst/>
          </a:prstGeom>
          <a:noFill/>
        </p:spPr>
        <p:txBody>
          <a:bodyPr wrap="square">
            <a:spAutoFit/>
          </a:bodyPr>
          <a:lstStyle/>
          <a:p>
            <a:endParaRPr lang="de-DE" dirty="0"/>
          </a:p>
        </p:txBody>
      </p:sp>
      <p:sp>
        <p:nvSpPr>
          <p:cNvPr id="2" name="Textfeld 1">
            <a:extLst>
              <a:ext uri="{FF2B5EF4-FFF2-40B4-BE49-F238E27FC236}">
                <a16:creationId xmlns:a16="http://schemas.microsoft.com/office/drawing/2014/main" id="{3200A6AA-FE51-4EC8-9B5F-FA2FD0A5420B}"/>
              </a:ext>
            </a:extLst>
          </p:cNvPr>
          <p:cNvSpPr txBox="1"/>
          <p:nvPr/>
        </p:nvSpPr>
        <p:spPr>
          <a:xfrm>
            <a:off x="8745794" y="1696065"/>
            <a:ext cx="1814051" cy="646331"/>
          </a:xfrm>
          <a:prstGeom prst="rect">
            <a:avLst/>
          </a:prstGeom>
          <a:noFill/>
        </p:spPr>
        <p:txBody>
          <a:bodyPr wrap="square" rtlCol="0">
            <a:spAutoFit/>
          </a:bodyPr>
          <a:lstStyle/>
          <a:p>
            <a:r>
              <a:rPr lang="de-DE" dirty="0">
                <a:hlinkClick r:id="rId4">
                  <a:extLst>
                    <a:ext uri="{A12FA001-AC4F-418D-AE19-62706E023703}">
                      <ahyp:hlinkClr xmlns:ahyp="http://schemas.microsoft.com/office/drawing/2018/hyperlinkcolor" val="tx"/>
                    </a:ext>
                  </a:extLst>
                </a:hlinkClick>
              </a:rPr>
              <a:t>www</a:t>
            </a:r>
            <a:r>
              <a:rPr lang="de-DE">
                <a:hlinkClick r:id="rId4">
                  <a:extLst>
                    <a:ext uri="{A12FA001-AC4F-418D-AE19-62706E023703}">
                      <ahyp:hlinkClr xmlns:ahyp="http://schemas.microsoft.com/office/drawing/2018/hyperlinkcolor" val="tx"/>
                    </a:ext>
                  </a:extLst>
                </a:hlinkClick>
              </a:rPr>
              <a:t>.men</a:t>
            </a:r>
            <a:r>
              <a:rPr lang="de-DE"/>
              <a:t>ti</a:t>
            </a:r>
            <a:r>
              <a:rPr lang="de-DE" dirty="0"/>
              <a:t>.com</a:t>
            </a:r>
          </a:p>
          <a:p>
            <a:endParaRPr lang="de-DE" dirty="0"/>
          </a:p>
        </p:txBody>
      </p:sp>
    </p:spTree>
    <p:extLst>
      <p:ext uri="{BB962C8B-B14F-4D97-AF65-F5344CB8AC3E}">
        <p14:creationId xmlns:p14="http://schemas.microsoft.com/office/powerpoint/2010/main" val="8301795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13889"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descr="Ein Bild, das Schwarz, Dunkelheit enthält.&#10;&#10;Automatisch generierte Beschreibung">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2398905"/>
            <a:ext cx="5541744" cy="1731414"/>
          </a:xfrm>
          <a:prstGeom prst="rect">
            <a:avLst/>
          </a:prstGeom>
        </p:spPr>
      </p:pic>
      <p:pic>
        <p:nvPicPr>
          <p:cNvPr id="3" name="Grafik 2" descr="Ein Bild, das Wand, Person, Mann, drinnen enthält.&#10;&#10;Automatisch generierte Beschreibung">
            <a:extLst>
              <a:ext uri="{FF2B5EF4-FFF2-40B4-BE49-F238E27FC236}">
                <a16:creationId xmlns:a16="http://schemas.microsoft.com/office/drawing/2014/main" id="{CFC16B65-E0A6-4CD3-AE8E-242C34A3B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930" y="2682448"/>
            <a:ext cx="1414585" cy="1857097"/>
          </a:xfrm>
          <a:prstGeom prst="rect">
            <a:avLst/>
          </a:prstGeom>
        </p:spPr>
      </p:pic>
      <p:sp>
        <p:nvSpPr>
          <p:cNvPr id="6" name="Textfeld 5"/>
          <p:cNvSpPr txBox="1"/>
          <p:nvPr/>
        </p:nvSpPr>
        <p:spPr>
          <a:xfrm>
            <a:off x="9351588" y="1045331"/>
            <a:ext cx="2520638" cy="1107996"/>
          </a:xfrm>
          <a:prstGeom prst="rect">
            <a:avLst/>
          </a:prstGeom>
          <a:noFill/>
        </p:spPr>
        <p:txBody>
          <a:bodyPr wrap="square" rtlCol="0">
            <a:spAutoFit/>
          </a:bodyPr>
          <a:lstStyle/>
          <a:p>
            <a:r>
              <a:rPr lang="de-DE" sz="2000" b="1" dirty="0">
                <a:latin typeface="Trebuchet MS" panose="020B0603020202020204" pitchFamily="34" charset="0"/>
              </a:rPr>
              <a:t>                                       </a:t>
            </a:r>
            <a:r>
              <a:rPr lang="de-DE" sz="1400" b="1" dirty="0"/>
              <a:t>Definition von HERRSCHAFT </a:t>
            </a:r>
            <a:endParaRPr lang="de-DE" sz="1200" dirty="0"/>
          </a:p>
          <a:p>
            <a:endParaRPr lang="de-DE" dirty="0">
              <a:latin typeface="Trebuchet MS" panose="020B0603020202020204" pitchFamily="34" charset="0"/>
            </a:endParaRPr>
          </a:p>
        </p:txBody>
      </p:sp>
      <p:sp>
        <p:nvSpPr>
          <p:cNvPr id="2" name="Textfeld 1">
            <a:extLst>
              <a:ext uri="{FF2B5EF4-FFF2-40B4-BE49-F238E27FC236}">
                <a16:creationId xmlns:a16="http://schemas.microsoft.com/office/drawing/2014/main" id="{0F134E69-6602-4FF9-89F5-167D8CA86935}"/>
              </a:ext>
            </a:extLst>
          </p:cNvPr>
          <p:cNvSpPr txBox="1"/>
          <p:nvPr/>
        </p:nvSpPr>
        <p:spPr>
          <a:xfrm>
            <a:off x="4735295" y="1511732"/>
            <a:ext cx="2771815" cy="1200329"/>
          </a:xfrm>
          <a:prstGeom prst="rect">
            <a:avLst/>
          </a:prstGeom>
          <a:noFill/>
        </p:spPr>
        <p:txBody>
          <a:bodyPr wrap="square" rtlCol="0">
            <a:spAutoFit/>
          </a:bodyPr>
          <a:lstStyle/>
          <a:p>
            <a:r>
              <a:rPr lang="de-DE" b="1" dirty="0"/>
              <a:t>CHARISMATISCHE HERRSCHAFT nach</a:t>
            </a:r>
          </a:p>
          <a:p>
            <a:r>
              <a:rPr lang="de-DE" sz="1800" i="1" dirty="0"/>
              <a:t>Max WEBER</a:t>
            </a:r>
          </a:p>
          <a:p>
            <a:r>
              <a:rPr lang="de-DE" b="1" dirty="0"/>
              <a:t> </a:t>
            </a:r>
          </a:p>
        </p:txBody>
      </p:sp>
      <p:grpSp>
        <p:nvGrpSpPr>
          <p:cNvPr id="12" name="Gruppieren 11">
            <a:extLst>
              <a:ext uri="{FF2B5EF4-FFF2-40B4-BE49-F238E27FC236}">
                <a16:creationId xmlns:a16="http://schemas.microsoft.com/office/drawing/2014/main" id="{E2EB1BE8-5C2F-44E6-A20C-ED069201E7FA}"/>
              </a:ext>
            </a:extLst>
          </p:cNvPr>
          <p:cNvGrpSpPr/>
          <p:nvPr/>
        </p:nvGrpSpPr>
        <p:grpSpPr>
          <a:xfrm>
            <a:off x="370179" y="4895408"/>
            <a:ext cx="2520638" cy="1638415"/>
            <a:chOff x="0" y="2524355"/>
            <a:chExt cx="2520638" cy="1638415"/>
          </a:xfrm>
        </p:grpSpPr>
        <p:sp>
          <p:nvSpPr>
            <p:cNvPr id="14" name="Rechteck: abgerundete Ecken 13">
              <a:extLst>
                <a:ext uri="{FF2B5EF4-FFF2-40B4-BE49-F238E27FC236}">
                  <a16:creationId xmlns:a16="http://schemas.microsoft.com/office/drawing/2014/main" id="{96E54881-09A5-4164-9F5A-793FDF8CCB16}"/>
                </a:ext>
              </a:extLst>
            </p:cNvPr>
            <p:cNvSpPr/>
            <p:nvPr/>
          </p:nvSpPr>
          <p:spPr>
            <a:xfrm>
              <a:off x="0" y="2524355"/>
              <a:ext cx="2520638" cy="1638415"/>
            </a:xfrm>
            <a:prstGeom prst="roundRect">
              <a:avLst/>
            </a:prstGeom>
            <a:pattFill prst="pct40">
              <a:fgClr>
                <a:schemeClr val="accent1">
                  <a:hueOff val="0"/>
                  <a:satOff val="0"/>
                  <a:lumOff val="0"/>
                </a:schemeClr>
              </a:fgClr>
              <a:bgClr>
                <a:schemeClr val="bg1"/>
              </a:bgClr>
            </a:patt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hteck: abgerundete Ecken 4">
              <a:extLst>
                <a:ext uri="{FF2B5EF4-FFF2-40B4-BE49-F238E27FC236}">
                  <a16:creationId xmlns:a16="http://schemas.microsoft.com/office/drawing/2014/main" id="{F4D8DDAA-7490-4D34-B2C0-4AEB5A073E84}"/>
                </a:ext>
              </a:extLst>
            </p:cNvPr>
            <p:cNvSpPr txBox="1"/>
            <p:nvPr/>
          </p:nvSpPr>
          <p:spPr>
            <a:xfrm>
              <a:off x="79981" y="2604336"/>
              <a:ext cx="2360676" cy="1478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Charismatische Herrschaft des  “großen Mannes“ </a:t>
              </a:r>
              <a:endParaRPr lang="en-US" sz="1800" b="1" kern="1200" dirty="0">
                <a:solidFill>
                  <a:schemeClr val="tx1"/>
                </a:solidFill>
              </a:endParaRPr>
            </a:p>
          </p:txBody>
        </p:sp>
      </p:grpSp>
      <p:grpSp>
        <p:nvGrpSpPr>
          <p:cNvPr id="16" name="Gruppieren 15">
            <a:extLst>
              <a:ext uri="{FF2B5EF4-FFF2-40B4-BE49-F238E27FC236}">
                <a16:creationId xmlns:a16="http://schemas.microsoft.com/office/drawing/2014/main" id="{ACC65510-CD83-4310-9538-BEFA3AEBFB1B}"/>
              </a:ext>
            </a:extLst>
          </p:cNvPr>
          <p:cNvGrpSpPr/>
          <p:nvPr/>
        </p:nvGrpSpPr>
        <p:grpSpPr>
          <a:xfrm>
            <a:off x="370179" y="2971885"/>
            <a:ext cx="2520638" cy="1700988"/>
            <a:chOff x="2568078" y="3716511"/>
            <a:chExt cx="2520638" cy="1700988"/>
          </a:xfrm>
        </p:grpSpPr>
        <p:sp>
          <p:nvSpPr>
            <p:cNvPr id="17" name="Rechteck: abgerundete Ecken 16">
              <a:extLst>
                <a:ext uri="{FF2B5EF4-FFF2-40B4-BE49-F238E27FC236}">
                  <a16:creationId xmlns:a16="http://schemas.microsoft.com/office/drawing/2014/main" id="{69C620A0-AF95-41E2-8531-90EFA805EAC6}"/>
                </a:ext>
              </a:extLst>
            </p:cNvPr>
            <p:cNvSpPr/>
            <p:nvPr/>
          </p:nvSpPr>
          <p:spPr>
            <a:xfrm>
              <a:off x="2568078" y="3716511"/>
              <a:ext cx="2520638" cy="1638415"/>
            </a:xfrm>
            <a:prstGeom prst="roundRect">
              <a:avLst/>
            </a:prstGeom>
            <a:pattFill prst="pct40">
              <a:fgClr>
                <a:schemeClr val="accent1">
                  <a:hueOff val="0"/>
                  <a:satOff val="0"/>
                  <a:lumOff val="0"/>
                </a:schemeClr>
              </a:fgClr>
              <a:bgClr>
                <a:schemeClr val="bg1"/>
              </a:bgClr>
            </a:patt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hteck: abgerundete Ecken 4">
              <a:extLst>
                <a:ext uri="{FF2B5EF4-FFF2-40B4-BE49-F238E27FC236}">
                  <a16:creationId xmlns:a16="http://schemas.microsoft.com/office/drawing/2014/main" id="{F961478F-B6D0-44E9-88F6-23461B5EA51E}"/>
                </a:ext>
              </a:extLst>
            </p:cNvPr>
            <p:cNvSpPr txBox="1"/>
            <p:nvPr/>
          </p:nvSpPr>
          <p:spPr>
            <a:xfrm>
              <a:off x="2669877" y="3939046"/>
              <a:ext cx="2360676" cy="1478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Formal-bürokratische Herrschaft</a:t>
              </a:r>
            </a:p>
            <a:p>
              <a:pPr marL="0" lvl="0" indent="0" algn="ctr" defTabSz="800100">
                <a:lnSpc>
                  <a:spcPct val="90000"/>
                </a:lnSpc>
                <a:spcBef>
                  <a:spcPct val="0"/>
                </a:spcBef>
                <a:spcAft>
                  <a:spcPct val="35000"/>
                </a:spcAft>
                <a:buNone/>
              </a:pPr>
              <a:r>
                <a:rPr lang="de-DE" sz="1800" b="1" kern="1200" dirty="0">
                  <a:solidFill>
                    <a:schemeClr val="tx1"/>
                  </a:solidFill>
                </a:rPr>
                <a:t>durch Verfassungsregeln  </a:t>
              </a:r>
              <a:endParaRPr lang="en-US" sz="1800" b="1" kern="1200" dirty="0">
                <a:solidFill>
                  <a:schemeClr val="tx1"/>
                </a:solidFill>
              </a:endParaRPr>
            </a:p>
          </p:txBody>
        </p:sp>
      </p:grpSp>
      <p:grpSp>
        <p:nvGrpSpPr>
          <p:cNvPr id="19" name="Gruppieren 18">
            <a:extLst>
              <a:ext uri="{FF2B5EF4-FFF2-40B4-BE49-F238E27FC236}">
                <a16:creationId xmlns:a16="http://schemas.microsoft.com/office/drawing/2014/main" id="{A71CD926-CFED-4144-9F28-6716A8A60170}"/>
              </a:ext>
            </a:extLst>
          </p:cNvPr>
          <p:cNvGrpSpPr/>
          <p:nvPr/>
        </p:nvGrpSpPr>
        <p:grpSpPr>
          <a:xfrm>
            <a:off x="370179" y="1019346"/>
            <a:ext cx="2520638" cy="1638415"/>
            <a:chOff x="5280227" y="2703773"/>
            <a:chExt cx="2520638" cy="1638415"/>
          </a:xfrm>
        </p:grpSpPr>
        <p:sp>
          <p:nvSpPr>
            <p:cNvPr id="20" name="Rechteck: abgerundete Ecken 19">
              <a:extLst>
                <a:ext uri="{FF2B5EF4-FFF2-40B4-BE49-F238E27FC236}">
                  <a16:creationId xmlns:a16="http://schemas.microsoft.com/office/drawing/2014/main" id="{D6275F61-1AD2-4D22-9642-25E012B79631}"/>
                </a:ext>
              </a:extLst>
            </p:cNvPr>
            <p:cNvSpPr/>
            <p:nvPr/>
          </p:nvSpPr>
          <p:spPr>
            <a:xfrm>
              <a:off x="5280227" y="2703773"/>
              <a:ext cx="2520638" cy="1638415"/>
            </a:xfrm>
            <a:prstGeom prst="roundRect">
              <a:avLst/>
            </a:prstGeom>
            <a:pattFill prst="pct40">
              <a:fgClr>
                <a:schemeClr val="accent1">
                  <a:hueOff val="0"/>
                  <a:satOff val="0"/>
                  <a:lumOff val="0"/>
                </a:schemeClr>
              </a:fgClr>
              <a:bgClr>
                <a:schemeClr val="bg1"/>
              </a:bgClr>
            </a:patt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hteck: abgerundete Ecken 4">
              <a:extLst>
                <a:ext uri="{FF2B5EF4-FFF2-40B4-BE49-F238E27FC236}">
                  <a16:creationId xmlns:a16="http://schemas.microsoft.com/office/drawing/2014/main" id="{81C6659C-D287-4AD9-87C1-ABE45868E96E}"/>
                </a:ext>
              </a:extLst>
            </p:cNvPr>
            <p:cNvSpPr txBox="1"/>
            <p:nvPr/>
          </p:nvSpPr>
          <p:spPr>
            <a:xfrm>
              <a:off x="5360208" y="2783754"/>
              <a:ext cx="2360676" cy="1478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Traditionale Herrschaft</a:t>
              </a:r>
            </a:p>
            <a:p>
              <a:pPr marL="0" lvl="0" indent="0" algn="ctr" defTabSz="800100">
                <a:lnSpc>
                  <a:spcPct val="90000"/>
                </a:lnSpc>
                <a:spcBef>
                  <a:spcPct val="0"/>
                </a:spcBef>
                <a:spcAft>
                  <a:spcPct val="35000"/>
                </a:spcAft>
                <a:buNone/>
              </a:pPr>
              <a:r>
                <a:rPr lang="de-DE" sz="1800" b="1" kern="1200" dirty="0">
                  <a:solidFill>
                    <a:schemeClr val="tx1"/>
                  </a:solidFill>
                </a:rPr>
                <a:t> durch</a:t>
              </a:r>
            </a:p>
            <a:p>
              <a:pPr marL="0" lvl="0" indent="0" algn="ctr" defTabSz="800100">
                <a:lnSpc>
                  <a:spcPct val="90000"/>
                </a:lnSpc>
                <a:spcBef>
                  <a:spcPct val="0"/>
                </a:spcBef>
                <a:spcAft>
                  <a:spcPct val="35000"/>
                </a:spcAft>
                <a:buNone/>
              </a:pPr>
              <a:r>
                <a:rPr lang="de-DE" sz="1800" b="1" kern="1200" dirty="0">
                  <a:solidFill>
                    <a:schemeClr val="tx1"/>
                  </a:solidFill>
                </a:rPr>
                <a:t>Vererbung </a:t>
              </a:r>
              <a:endParaRPr lang="en-US" sz="1800" b="1" kern="1200" dirty="0">
                <a:solidFill>
                  <a:schemeClr val="tx1"/>
                </a:solidFill>
              </a:endParaRPr>
            </a:p>
          </p:txBody>
        </p:sp>
      </p:grpSp>
      <p:sp>
        <p:nvSpPr>
          <p:cNvPr id="7" name="Rechteck: abgerundete Ecken 6">
            <a:extLst>
              <a:ext uri="{FF2B5EF4-FFF2-40B4-BE49-F238E27FC236}">
                <a16:creationId xmlns:a16="http://schemas.microsoft.com/office/drawing/2014/main" id="{C29555FC-2F5D-4C81-9521-228DC2A626A8}"/>
              </a:ext>
            </a:extLst>
          </p:cNvPr>
          <p:cNvSpPr/>
          <p:nvPr/>
        </p:nvSpPr>
        <p:spPr>
          <a:xfrm>
            <a:off x="8931647" y="2111896"/>
            <a:ext cx="2890174" cy="2111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grpSp>
        <p:nvGrpSpPr>
          <p:cNvPr id="23" name="Gruppieren 22">
            <a:extLst>
              <a:ext uri="{FF2B5EF4-FFF2-40B4-BE49-F238E27FC236}">
                <a16:creationId xmlns:a16="http://schemas.microsoft.com/office/drawing/2014/main" id="{441A6C60-96A6-400C-B1D4-B09927AC6C53}"/>
              </a:ext>
            </a:extLst>
          </p:cNvPr>
          <p:cNvGrpSpPr/>
          <p:nvPr/>
        </p:nvGrpSpPr>
        <p:grpSpPr>
          <a:xfrm>
            <a:off x="9085167" y="2319407"/>
            <a:ext cx="2520638" cy="1638415"/>
            <a:chOff x="5280227" y="2703773"/>
            <a:chExt cx="2520638" cy="1638415"/>
          </a:xfrm>
        </p:grpSpPr>
        <p:sp>
          <p:nvSpPr>
            <p:cNvPr id="24" name="Rechteck: abgerundete Ecken 23">
              <a:extLst>
                <a:ext uri="{FF2B5EF4-FFF2-40B4-BE49-F238E27FC236}">
                  <a16:creationId xmlns:a16="http://schemas.microsoft.com/office/drawing/2014/main" id="{CADDEFF2-2730-4669-8D9F-9AD753992173}"/>
                </a:ext>
              </a:extLst>
            </p:cNvPr>
            <p:cNvSpPr/>
            <p:nvPr/>
          </p:nvSpPr>
          <p:spPr>
            <a:xfrm>
              <a:off x="5280227" y="2703773"/>
              <a:ext cx="2520638" cy="1638415"/>
            </a:xfrm>
            <a:prstGeom prst="roundRect">
              <a:avLst/>
            </a:prstGeom>
            <a:pattFill prst="pct40">
              <a:fgClr>
                <a:schemeClr val="accent1">
                  <a:hueOff val="0"/>
                  <a:satOff val="0"/>
                  <a:lumOff val="0"/>
                </a:schemeClr>
              </a:fgClr>
              <a:bgClr>
                <a:schemeClr val="bg1"/>
              </a:bgClr>
            </a:patt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hteck: abgerundete Ecken 4">
              <a:extLst>
                <a:ext uri="{FF2B5EF4-FFF2-40B4-BE49-F238E27FC236}">
                  <a16:creationId xmlns:a16="http://schemas.microsoft.com/office/drawing/2014/main" id="{FFA38700-4E56-4032-8F0C-A3F53A41DFA2}"/>
                </a:ext>
              </a:extLst>
            </p:cNvPr>
            <p:cNvSpPr txBox="1"/>
            <p:nvPr/>
          </p:nvSpPr>
          <p:spPr>
            <a:xfrm>
              <a:off x="5360208" y="2783754"/>
              <a:ext cx="2360676" cy="1478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1"/>
                </a:solidFill>
              </a:endParaRPr>
            </a:p>
          </p:txBody>
        </p:sp>
      </p:grpSp>
      <p:sp>
        <p:nvSpPr>
          <p:cNvPr id="26" name="Textfeld 25">
            <a:extLst>
              <a:ext uri="{FF2B5EF4-FFF2-40B4-BE49-F238E27FC236}">
                <a16:creationId xmlns:a16="http://schemas.microsoft.com/office/drawing/2014/main" id="{E727E5E3-DA37-4FD8-A24E-45AD761C52E9}"/>
              </a:ext>
            </a:extLst>
          </p:cNvPr>
          <p:cNvSpPr txBox="1"/>
          <p:nvPr/>
        </p:nvSpPr>
        <p:spPr>
          <a:xfrm>
            <a:off x="9138176" y="2407363"/>
            <a:ext cx="2621149" cy="1569660"/>
          </a:xfrm>
          <a:prstGeom prst="rect">
            <a:avLst/>
          </a:prstGeom>
          <a:noFill/>
        </p:spPr>
        <p:txBody>
          <a:bodyPr wrap="square">
            <a:spAutoFit/>
          </a:bodyPr>
          <a:lstStyle/>
          <a:p>
            <a:r>
              <a:rPr lang="de-DE" sz="1600" b="1" dirty="0">
                <a:solidFill>
                  <a:schemeClr val="tx1"/>
                </a:solidFill>
              </a:rPr>
              <a:t>Die Macht für einen Befehl bei Personen sofortigen Gehorsam zu finden… sie benötigt Legitimation und Verwaltung…</a:t>
            </a:r>
          </a:p>
        </p:txBody>
      </p:sp>
    </p:spTree>
    <p:extLst>
      <p:ext uri="{BB962C8B-B14F-4D97-AF65-F5344CB8AC3E}">
        <p14:creationId xmlns:p14="http://schemas.microsoft.com/office/powerpoint/2010/main" val="20937390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4424488" y="73700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sp>
        <p:nvSpPr>
          <p:cNvPr id="9" name="Textfeld 8">
            <a:extLst>
              <a:ext uri="{FF2B5EF4-FFF2-40B4-BE49-F238E27FC236}">
                <a16:creationId xmlns:a16="http://schemas.microsoft.com/office/drawing/2014/main" id="{736EE04D-36A2-4591-824A-E313721CC658}"/>
              </a:ext>
            </a:extLst>
          </p:cNvPr>
          <p:cNvSpPr txBox="1"/>
          <p:nvPr/>
        </p:nvSpPr>
        <p:spPr>
          <a:xfrm>
            <a:off x="1919536" y="1196752"/>
            <a:ext cx="5544616" cy="369332"/>
          </a:xfrm>
          <a:prstGeom prst="rect">
            <a:avLst/>
          </a:prstGeom>
          <a:noFill/>
        </p:spPr>
        <p:txBody>
          <a:bodyPr wrap="square" rtlCol="0">
            <a:spAutoFit/>
          </a:bodyPr>
          <a:lstStyle/>
          <a:p>
            <a:endParaRPr lang="de-AT" dirty="0"/>
          </a:p>
        </p:txBody>
      </p:sp>
      <p:pic>
        <p:nvPicPr>
          <p:cNvPr id="10" name="Grafik 9" descr="Ein Bild, das Schwarz, Dunkelheit enthält.&#10;&#10;Automatisch generierte Beschreibung">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33489B4B-945E-4EF6-9DA6-99DE202CCDB2}"/>
              </a:ext>
            </a:extLst>
          </p:cNvPr>
          <p:cNvSpPr txBox="1"/>
          <p:nvPr/>
        </p:nvSpPr>
        <p:spPr>
          <a:xfrm>
            <a:off x="8866872" y="889843"/>
            <a:ext cx="3099881" cy="646331"/>
          </a:xfrm>
          <a:prstGeom prst="rect">
            <a:avLst/>
          </a:prstGeom>
          <a:noFill/>
        </p:spPr>
        <p:txBody>
          <a:bodyPr wrap="square" rtlCol="0">
            <a:spAutoFit/>
          </a:bodyPr>
          <a:lstStyle/>
          <a:p>
            <a:pPr marL="285750" indent="-285750">
              <a:buFont typeface="Arial" panose="020B0604020202020204" pitchFamily="34" charset="0"/>
              <a:buChar char="•"/>
            </a:pPr>
            <a:endParaRPr lang="de-DE" dirty="0">
              <a:latin typeface="Trebuchet MS" panose="020B0603020202020204" pitchFamily="34" charset="0"/>
            </a:endParaRPr>
          </a:p>
          <a:p>
            <a:endParaRPr lang="de-DE" dirty="0">
              <a:latin typeface="Trebuchet MS" panose="020B0603020202020204" pitchFamily="34" charset="0"/>
            </a:endParaRPr>
          </a:p>
        </p:txBody>
      </p:sp>
      <p:sp>
        <p:nvSpPr>
          <p:cNvPr id="3" name="Textfeld 2">
            <a:extLst>
              <a:ext uri="{FF2B5EF4-FFF2-40B4-BE49-F238E27FC236}">
                <a16:creationId xmlns:a16="http://schemas.microsoft.com/office/drawing/2014/main" id="{4D50B41D-EB4E-495F-A28A-7BDCBEA2F5CF}"/>
              </a:ext>
            </a:extLst>
          </p:cNvPr>
          <p:cNvSpPr txBox="1"/>
          <p:nvPr/>
        </p:nvSpPr>
        <p:spPr>
          <a:xfrm>
            <a:off x="3000374" y="203200"/>
            <a:ext cx="5409848" cy="400110"/>
          </a:xfrm>
          <a:prstGeom prst="rect">
            <a:avLst/>
          </a:prstGeom>
          <a:noFill/>
        </p:spPr>
        <p:txBody>
          <a:bodyPr wrap="square" rtlCol="0">
            <a:spAutoFit/>
          </a:bodyPr>
          <a:lstStyle/>
          <a:p>
            <a:r>
              <a:rPr lang="de-DE" sz="2000" b="1" dirty="0"/>
              <a:t>CHARISMATISCHE   HERRSCHAFT</a:t>
            </a:r>
          </a:p>
        </p:txBody>
      </p:sp>
      <p:graphicFrame>
        <p:nvGraphicFramePr>
          <p:cNvPr id="16" name="Textfeld 5">
            <a:extLst>
              <a:ext uri="{FF2B5EF4-FFF2-40B4-BE49-F238E27FC236}">
                <a16:creationId xmlns:a16="http://schemas.microsoft.com/office/drawing/2014/main" id="{A1E621EF-153F-384C-453E-EC933DC282C0}"/>
              </a:ext>
            </a:extLst>
          </p:cNvPr>
          <p:cNvGraphicFramePr/>
          <p:nvPr>
            <p:extLst>
              <p:ext uri="{D42A27DB-BD31-4B8C-83A1-F6EECF244321}">
                <p14:modId xmlns:p14="http://schemas.microsoft.com/office/powerpoint/2010/main" val="2687561998"/>
              </p:ext>
            </p:extLst>
          </p:nvPr>
        </p:nvGraphicFramePr>
        <p:xfrm>
          <a:off x="379890" y="610786"/>
          <a:ext cx="5541745" cy="566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hteck: abgerundete Ecken 11">
            <a:extLst>
              <a:ext uri="{FF2B5EF4-FFF2-40B4-BE49-F238E27FC236}">
                <a16:creationId xmlns:a16="http://schemas.microsoft.com/office/drawing/2014/main" id="{F755BEB6-C29A-44A6-BCAB-765FB699B3E5}"/>
              </a:ext>
            </a:extLst>
          </p:cNvPr>
          <p:cNvSpPr/>
          <p:nvPr/>
        </p:nvSpPr>
        <p:spPr>
          <a:xfrm>
            <a:off x="8744711" y="463424"/>
            <a:ext cx="1496438" cy="1593444"/>
          </a:xfrm>
          <a:prstGeom prst="roundRect">
            <a:avLst>
              <a:gd name="adj" fmla="val 10000"/>
            </a:avLst>
          </a:prstGeom>
          <a:blipFill>
            <a:blip r:embed="rId8"/>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e-DE" dirty="0"/>
              <a:t> </a:t>
            </a:r>
          </a:p>
          <a:p>
            <a:endParaRPr lang="de-DE" sz="1200" b="1" dirty="0">
              <a:solidFill>
                <a:schemeClr val="tx1"/>
              </a:solidFill>
            </a:endParaRPr>
          </a:p>
          <a:p>
            <a:r>
              <a:rPr lang="de-DE" sz="1200" b="1" dirty="0">
                <a:solidFill>
                  <a:schemeClr val="tx1"/>
                </a:solidFill>
              </a:rPr>
              <a:t>…braucht Gefolgschaft</a:t>
            </a:r>
            <a:endParaRPr lang="de-DE" b="1" dirty="0">
              <a:solidFill>
                <a:schemeClr val="tx1"/>
              </a:solidFill>
            </a:endParaRPr>
          </a:p>
        </p:txBody>
      </p:sp>
      <p:sp>
        <p:nvSpPr>
          <p:cNvPr id="17" name="Rechteck: abgerundete Ecken 16">
            <a:extLst>
              <a:ext uri="{FF2B5EF4-FFF2-40B4-BE49-F238E27FC236}">
                <a16:creationId xmlns:a16="http://schemas.microsoft.com/office/drawing/2014/main" id="{07DEA9D6-9E36-436B-9A2A-503F37CB7DD0}"/>
              </a:ext>
            </a:extLst>
          </p:cNvPr>
          <p:cNvSpPr/>
          <p:nvPr/>
        </p:nvSpPr>
        <p:spPr>
          <a:xfrm>
            <a:off x="10077061" y="2398844"/>
            <a:ext cx="1889692" cy="1889727"/>
          </a:xfrm>
          <a:prstGeom prst="roundRect">
            <a:avLst>
              <a:gd name="adj" fmla="val 10000"/>
            </a:avLst>
          </a:prstGeom>
          <a:blipFill>
            <a:blip r:embed="rId8"/>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e-DE" dirty="0"/>
              <a:t> </a:t>
            </a:r>
          </a:p>
          <a:p>
            <a:r>
              <a:rPr lang="de-DE" sz="1200" b="1" dirty="0">
                <a:solidFill>
                  <a:schemeClr val="tx1"/>
                </a:solidFill>
              </a:rPr>
              <a:t>…ist fragil: Das Charisma entflammt und packt die Menschen, aber es wirkt nur für eine bestimmte Zeit </a:t>
            </a:r>
          </a:p>
          <a:p>
            <a:endParaRPr lang="de-DE" sz="1200" dirty="0">
              <a:solidFill>
                <a:schemeClr val="tx1"/>
              </a:solidFill>
              <a:latin typeface="Trebuchet MS" panose="020B0603020202020204" pitchFamily="34" charset="0"/>
            </a:endParaRPr>
          </a:p>
          <a:p>
            <a:endParaRPr lang="de-DE" sz="1200" dirty="0">
              <a:solidFill>
                <a:schemeClr val="tx1"/>
              </a:solidFill>
              <a:latin typeface="Trebuchet MS" panose="020B0603020202020204" pitchFamily="34" charset="0"/>
            </a:endParaRPr>
          </a:p>
        </p:txBody>
      </p:sp>
      <p:sp>
        <p:nvSpPr>
          <p:cNvPr id="18" name="Rechteck: abgerundete Ecken 17">
            <a:extLst>
              <a:ext uri="{FF2B5EF4-FFF2-40B4-BE49-F238E27FC236}">
                <a16:creationId xmlns:a16="http://schemas.microsoft.com/office/drawing/2014/main" id="{DE223455-3CB0-4687-BA90-BC5666F19EF1}"/>
              </a:ext>
            </a:extLst>
          </p:cNvPr>
          <p:cNvSpPr/>
          <p:nvPr/>
        </p:nvSpPr>
        <p:spPr>
          <a:xfrm>
            <a:off x="8920373" y="4527551"/>
            <a:ext cx="1661479" cy="1746324"/>
          </a:xfrm>
          <a:prstGeom prst="roundRect">
            <a:avLst>
              <a:gd name="adj" fmla="val 10000"/>
            </a:avLst>
          </a:prstGeom>
          <a:blipFill>
            <a:blip r:embed="rId8"/>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e-DE" sz="1200" b="1" dirty="0">
                <a:solidFill>
                  <a:schemeClr val="tx1"/>
                </a:solidFill>
              </a:rPr>
              <a:t>…Führer kann nur solange mit Zustimmung rechnen, wie er in den Augen seiner “Anhänger“ Erfolg hat</a:t>
            </a:r>
          </a:p>
        </p:txBody>
      </p:sp>
      <p:pic>
        <p:nvPicPr>
          <p:cNvPr id="7" name="Grafik 6" descr="Ein Bild, das Text, Schrift, Kreis, Logo enthält.&#10;&#10;Automatisch generierte Beschreibung">
            <a:extLst>
              <a:ext uri="{FF2B5EF4-FFF2-40B4-BE49-F238E27FC236}">
                <a16:creationId xmlns:a16="http://schemas.microsoft.com/office/drawing/2014/main" id="{FAB7995D-E40C-460B-BECF-75A195CFDE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1844" y="1476940"/>
            <a:ext cx="3110053" cy="3110053"/>
          </a:xfrm>
          <a:prstGeom prst="rect">
            <a:avLst/>
          </a:prstGeom>
        </p:spPr>
      </p:pic>
    </p:spTree>
    <p:extLst>
      <p:ext uri="{BB962C8B-B14F-4D97-AF65-F5344CB8AC3E}">
        <p14:creationId xmlns:p14="http://schemas.microsoft.com/office/powerpoint/2010/main" val="230366842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3"/>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523220"/>
          </a:xfrm>
          <a:prstGeom prst="rect">
            <a:avLst/>
          </a:prstGeom>
          <a:noFill/>
        </p:spPr>
        <p:txBody>
          <a:bodyPr wrap="square" rtlCol="0">
            <a:spAutoFit/>
          </a:bodyPr>
          <a:lstStyle/>
          <a:p>
            <a:r>
              <a:rPr lang="de-DE" sz="2800" b="1" dirty="0"/>
              <a:t>… und in Österreich ?</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373156" y="2075847"/>
            <a:ext cx="7867646" cy="3354765"/>
          </a:xfrm>
          <a:prstGeom prst="rect">
            <a:avLst/>
          </a:prstGeom>
          <a:noFill/>
        </p:spPr>
        <p:txBody>
          <a:bodyPr wrap="square" rtlCol="0">
            <a:spAutoFit/>
          </a:bodyPr>
          <a:lstStyle/>
          <a:p>
            <a:r>
              <a:rPr lang="de-DE" sz="2400" b="1" dirty="0"/>
              <a:t>17.Juni 2019 in der Wiener Stadthalle…</a:t>
            </a:r>
            <a:r>
              <a:rPr lang="de-DE" sz="2400" b="0" i="0" dirty="0">
                <a:solidFill>
                  <a:srgbClr val="000E1A"/>
                </a:solidFill>
                <a:effectLst/>
                <a:latin typeface="Publico"/>
              </a:rPr>
              <a:t> </a:t>
            </a:r>
          </a:p>
          <a:p>
            <a:r>
              <a:rPr lang="de-DE" sz="2400" b="0" i="0" dirty="0">
                <a:solidFill>
                  <a:srgbClr val="000E1A"/>
                </a:solidFill>
                <a:effectLst/>
                <a:latin typeface="Publico"/>
              </a:rPr>
              <a:t> </a:t>
            </a:r>
            <a:r>
              <a:rPr lang="de-DE" sz="2400" b="1" i="0" dirty="0">
                <a:solidFill>
                  <a:srgbClr val="000E1A"/>
                </a:solidFill>
                <a:effectLst/>
                <a:latin typeface="Publico"/>
              </a:rPr>
              <a:t>Ökumene-Großevent </a:t>
            </a:r>
            <a:r>
              <a:rPr lang="de-DE" sz="2400" b="1" i="1" dirty="0">
                <a:solidFill>
                  <a:srgbClr val="000E1A"/>
                </a:solidFill>
                <a:effectLst/>
                <a:latin typeface="Publico"/>
              </a:rPr>
              <a:t>“</a:t>
            </a:r>
            <a:r>
              <a:rPr lang="de-DE" sz="2400" b="1" i="1" dirty="0" err="1">
                <a:solidFill>
                  <a:srgbClr val="000E1A"/>
                </a:solidFill>
                <a:effectLst/>
                <a:latin typeface="Publico"/>
              </a:rPr>
              <a:t>Awakening</a:t>
            </a:r>
            <a:r>
              <a:rPr lang="de-DE" sz="2400" b="1" i="1" dirty="0">
                <a:solidFill>
                  <a:srgbClr val="000E1A"/>
                </a:solidFill>
                <a:effectLst/>
                <a:latin typeface="Publico"/>
              </a:rPr>
              <a:t> Austria“</a:t>
            </a:r>
            <a:r>
              <a:rPr lang="de-DE" sz="2400" b="1" i="0" dirty="0">
                <a:solidFill>
                  <a:srgbClr val="000E1A"/>
                </a:solidFill>
                <a:effectLst/>
                <a:latin typeface="Publico"/>
              </a:rPr>
              <a:t> …</a:t>
            </a:r>
          </a:p>
          <a:p>
            <a:endParaRPr lang="de-DE" sz="2400" b="1" dirty="0"/>
          </a:p>
          <a:p>
            <a:r>
              <a:rPr lang="de-DE" sz="2000" b="1" dirty="0"/>
              <a:t>Segensgebet zu Gunsten von Sebastian Kurz durch</a:t>
            </a:r>
          </a:p>
          <a:p>
            <a:r>
              <a:rPr lang="de-DE" sz="2000" b="1" dirty="0"/>
              <a:t>den evangelikalen Prediger </a:t>
            </a:r>
            <a:r>
              <a:rPr lang="de-DE" sz="2000" b="1" i="1" dirty="0"/>
              <a:t>Ben FITZGERALD </a:t>
            </a:r>
            <a:r>
              <a:rPr lang="de-DE" sz="2000" b="1" dirty="0"/>
              <a:t>für den “</a:t>
            </a:r>
            <a:r>
              <a:rPr lang="de-DE" sz="2000" b="1" dirty="0" err="1"/>
              <a:t>charismatic</a:t>
            </a:r>
            <a:r>
              <a:rPr lang="de-DE" sz="2000" b="1" dirty="0"/>
              <a:t> </a:t>
            </a:r>
            <a:r>
              <a:rPr lang="de-DE" sz="2000" b="1" dirty="0" err="1"/>
              <a:t>leader</a:t>
            </a:r>
            <a:r>
              <a:rPr lang="de-DE" sz="2000" b="1" dirty="0"/>
              <a:t>“ …</a:t>
            </a:r>
          </a:p>
          <a:p>
            <a:endParaRPr lang="de-DE" sz="2000" b="1" dirty="0"/>
          </a:p>
          <a:p>
            <a:endParaRPr lang="de-DE" sz="2000" b="1" dirty="0"/>
          </a:p>
          <a:p>
            <a:endParaRPr lang="de-DE" sz="2000" b="1" dirty="0"/>
          </a:p>
          <a:p>
            <a:r>
              <a:rPr lang="de-DE" sz="2000" b="1" dirty="0"/>
              <a:t> </a:t>
            </a: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4" name="Onlinemedien 3" title="Gebet für Sebastian Kurz bei AWAKENING EUROPE in WIEN - 16.6.2019">
            <a:hlinkClick r:id="" action="ppaction://media"/>
            <a:extLst>
              <a:ext uri="{FF2B5EF4-FFF2-40B4-BE49-F238E27FC236}">
                <a16:creationId xmlns:a16="http://schemas.microsoft.com/office/drawing/2014/main" id="{79332046-9CB7-49A6-BB8F-FD712ED12A2E}"/>
              </a:ext>
            </a:extLst>
          </p:cNvPr>
          <p:cNvPicPr>
            <a:picLocks noRot="1" noChangeAspect="1"/>
          </p:cNvPicPr>
          <p:nvPr>
            <a:videoFile r:link="rId1"/>
          </p:nvPr>
        </p:nvPicPr>
        <p:blipFill>
          <a:blip r:embed="rId5"/>
          <a:stretch>
            <a:fillRect/>
          </a:stretch>
        </p:blipFill>
        <p:spPr>
          <a:xfrm>
            <a:off x="4511675" y="4300866"/>
            <a:ext cx="3687715" cy="2083559"/>
          </a:xfrm>
          <a:prstGeom prst="rect">
            <a:avLst/>
          </a:prstGeom>
        </p:spPr>
      </p:pic>
    </p:spTree>
    <p:extLst>
      <p:ext uri="{BB962C8B-B14F-4D97-AF65-F5344CB8AC3E}">
        <p14:creationId xmlns:p14="http://schemas.microsoft.com/office/powerpoint/2010/main" val="19592795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13889"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3"/>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23194" y="1058774"/>
            <a:ext cx="5754917" cy="954107"/>
          </a:xfrm>
          <a:prstGeom prst="rect">
            <a:avLst/>
          </a:prstGeom>
          <a:noFill/>
        </p:spPr>
        <p:txBody>
          <a:bodyPr wrap="square" rtlCol="0">
            <a:spAutoFit/>
          </a:bodyPr>
          <a:lstStyle/>
          <a:p>
            <a:r>
              <a:rPr lang="de-DE" sz="2800" b="1" dirty="0"/>
              <a:t>POPULISTEN leben von der medialen PRÄSENZ…</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541347" y="2012881"/>
            <a:ext cx="5758813" cy="3970318"/>
          </a:xfrm>
          <a:prstGeom prst="rect">
            <a:avLst/>
          </a:prstGeom>
          <a:noFill/>
        </p:spPr>
        <p:txBody>
          <a:bodyPr wrap="square" rtlCol="0">
            <a:spAutoFit/>
          </a:bodyPr>
          <a:lstStyle/>
          <a:p>
            <a:r>
              <a:rPr lang="de-DE" dirty="0"/>
              <a:t>Populistische Politiker des 21. Jhd. haben ein besonderes </a:t>
            </a:r>
          </a:p>
          <a:p>
            <a:r>
              <a:rPr lang="de-DE" dirty="0"/>
              <a:t>Nahverhältnis zu den Medien.</a:t>
            </a:r>
          </a:p>
          <a:p>
            <a:endParaRPr lang="de-DE" dirty="0"/>
          </a:p>
          <a:p>
            <a:r>
              <a:rPr lang="de-DE" sz="1800" dirty="0">
                <a:effectLst/>
                <a:ea typeface="Garamond" panose="02020404030301010803" pitchFamily="18" charset="0"/>
                <a:cs typeface="Garamond" panose="02020404030301010803" pitchFamily="18" charset="0"/>
              </a:rPr>
              <a:t>Die Grenzen</a:t>
            </a:r>
            <a:r>
              <a:rPr lang="de-DE" sz="1800" spc="40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des </a:t>
            </a:r>
            <a:r>
              <a:rPr lang="de-DE" sz="1800" b="1" dirty="0">
                <a:effectLst/>
                <a:ea typeface="Garamond" panose="02020404030301010803" pitchFamily="18" charset="0"/>
                <a:cs typeface="Garamond" panose="02020404030301010803" pitchFamily="18" charset="0"/>
              </a:rPr>
              <a:t>Populismus</a:t>
            </a:r>
            <a:r>
              <a:rPr lang="de-DE" sz="1800" dirty="0">
                <a:effectLst/>
                <a:ea typeface="Garamond" panose="02020404030301010803" pitchFamily="18" charset="0"/>
                <a:cs typeface="Garamond" panose="02020404030301010803" pitchFamily="18" charset="0"/>
              </a:rPr>
              <a:t> zum </a:t>
            </a:r>
            <a:r>
              <a:rPr lang="de-DE" sz="1800" b="1" i="1" dirty="0">
                <a:effectLst/>
                <a:ea typeface="Garamond" panose="02020404030301010803" pitchFamily="18" charset="0"/>
                <a:cs typeface="Garamond" panose="02020404030301010803" pitchFamily="18" charset="0"/>
              </a:rPr>
              <a:t>Politainment</a:t>
            </a:r>
            <a:r>
              <a:rPr lang="de-DE" sz="1800" i="1"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sind </a:t>
            </a:r>
          </a:p>
          <a:p>
            <a:r>
              <a:rPr lang="de-DE" sz="1800" dirty="0">
                <a:effectLst/>
                <a:ea typeface="Garamond" panose="02020404030301010803" pitchFamily="18" charset="0"/>
                <a:cs typeface="Garamond" panose="02020404030301010803" pitchFamily="18" charset="0"/>
              </a:rPr>
              <a:t>flie­ßend geworden.</a:t>
            </a:r>
            <a:r>
              <a:rPr lang="de-DE" sz="1800" dirty="0">
                <a:effectLst/>
                <a:latin typeface="Garamond" panose="02020404030301010803" pitchFamily="18" charset="0"/>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Neben dem</a:t>
            </a:r>
            <a:r>
              <a:rPr lang="de-DE" sz="1800" spc="-1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Aktualitätsgebot</a:t>
            </a:r>
            <a:r>
              <a:rPr lang="de-DE" sz="1800" spc="-1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sind</a:t>
            </a:r>
            <a:r>
              <a:rPr lang="de-DE" sz="1800" spc="-1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Massenmedien</a:t>
            </a:r>
            <a:r>
              <a:rPr lang="de-DE" sz="1800" spc="-10" dirty="0">
                <a:effectLst/>
                <a:ea typeface="Garamond" panose="02020404030301010803" pitchFamily="18" charset="0"/>
                <a:cs typeface="Garamond" panose="02020404030301010803" pitchFamily="18" charset="0"/>
              </a:rPr>
              <a:t> wie Populisten </a:t>
            </a:r>
            <a:r>
              <a:rPr lang="de-DE" sz="1800" dirty="0">
                <a:effectLst/>
                <a:ea typeface="Garamond" panose="02020404030301010803" pitchFamily="18" charset="0"/>
                <a:cs typeface="Garamond" panose="02020404030301010803" pitchFamily="18" charset="0"/>
              </a:rPr>
              <a:t>auf die Aufmerksamkeit des Publikums angewie­sen.</a:t>
            </a:r>
          </a:p>
          <a:p>
            <a:endParaRPr lang="de-DE" sz="1800" dirty="0">
              <a:effectLst/>
              <a:ea typeface="Garamond" panose="02020404030301010803" pitchFamily="18" charset="0"/>
              <a:cs typeface="Garamond" panose="02020404030301010803" pitchFamily="18" charset="0"/>
            </a:endParaRPr>
          </a:p>
          <a:p>
            <a:r>
              <a:rPr lang="de-DE" dirty="0"/>
              <a:t>Der ständige Auftritt in so genannten </a:t>
            </a:r>
            <a:r>
              <a:rPr lang="de-DE" b="1" dirty="0"/>
              <a:t>“Polit-</a:t>
            </a:r>
            <a:r>
              <a:rPr lang="de-DE" b="1" dirty="0" err="1"/>
              <a:t>Talkhows</a:t>
            </a:r>
            <a:r>
              <a:rPr lang="de-DE" b="1" dirty="0"/>
              <a:t>“ </a:t>
            </a:r>
            <a:r>
              <a:rPr lang="de-DE" dirty="0"/>
              <a:t>ist ein raffiniertes Mittel zur Ideenverbreitung.</a:t>
            </a:r>
          </a:p>
          <a:p>
            <a:endParaRPr lang="de-DE" dirty="0"/>
          </a:p>
          <a:p>
            <a:r>
              <a:rPr lang="de-DE" dirty="0"/>
              <a:t>Mittlerweile gibt es eigenen Fernsehkanäle, die populistisches Gedankengut erfolgreich verbreiten: </a:t>
            </a:r>
            <a:r>
              <a:rPr lang="de-DE" b="1" i="1" dirty="0"/>
              <a:t>Beispiel AUF 1</a:t>
            </a:r>
          </a:p>
        </p:txBody>
      </p:sp>
      <p:pic>
        <p:nvPicPr>
          <p:cNvPr id="19" name="Grafik 18" descr="Ein Bild, das Text, Schrift, Kreis, Logo enthält.&#10;&#10;Automatisch generierte Beschreibung">
            <a:extLst>
              <a:ext uri="{FF2B5EF4-FFF2-40B4-BE49-F238E27FC236}">
                <a16:creationId xmlns:a16="http://schemas.microsoft.com/office/drawing/2014/main" id="{D2432317-EB46-449C-A402-47B8B1153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3" name="Grafik 2">
            <a:extLst>
              <a:ext uri="{FF2B5EF4-FFF2-40B4-BE49-F238E27FC236}">
                <a16:creationId xmlns:a16="http://schemas.microsoft.com/office/drawing/2014/main" id="{42B5254C-24C7-4118-94E7-A39455F98BE2}"/>
              </a:ext>
            </a:extLst>
          </p:cNvPr>
          <p:cNvPicPr>
            <a:picLocks noChangeAspect="1"/>
          </p:cNvPicPr>
          <p:nvPr/>
        </p:nvPicPr>
        <p:blipFill>
          <a:blip r:embed="rId5"/>
          <a:stretch>
            <a:fillRect/>
          </a:stretch>
        </p:blipFill>
        <p:spPr>
          <a:xfrm>
            <a:off x="733387" y="2781205"/>
            <a:ext cx="1817268" cy="1700963"/>
          </a:xfrm>
          <a:prstGeom prst="rect">
            <a:avLst/>
          </a:prstGeom>
        </p:spPr>
      </p:pic>
      <p:pic>
        <p:nvPicPr>
          <p:cNvPr id="3074" name="Picture 2" descr="Bildergebnis für Berlusconi in einer Fernsehshow">
            <a:extLst>
              <a:ext uri="{FF2B5EF4-FFF2-40B4-BE49-F238E27FC236}">
                <a16:creationId xmlns:a16="http://schemas.microsoft.com/office/drawing/2014/main" id="{FE07D867-AB04-47FC-9B56-FBC0D6607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387" y="4564942"/>
            <a:ext cx="1480502" cy="2220752"/>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medien 3" title="Deindustrialisierung, Auto-Verbot, CO2-Diktatur: Wohin führt die Klima-Hysterie?">
            <a:hlinkClick r:id="" action="ppaction://media"/>
            <a:extLst>
              <a:ext uri="{FF2B5EF4-FFF2-40B4-BE49-F238E27FC236}">
                <a16:creationId xmlns:a16="http://schemas.microsoft.com/office/drawing/2014/main" id="{81B9EFC2-7FC1-4CEE-A306-43C2EA9B2610}"/>
              </a:ext>
            </a:extLst>
          </p:cNvPr>
          <p:cNvPicPr>
            <a:picLocks noRot="1" noChangeAspect="1"/>
          </p:cNvPicPr>
          <p:nvPr>
            <a:videoFile r:link="rId1"/>
          </p:nvPr>
        </p:nvPicPr>
        <p:blipFill>
          <a:blip r:embed="rId7"/>
          <a:stretch>
            <a:fillRect/>
          </a:stretch>
        </p:blipFill>
        <p:spPr>
          <a:xfrm>
            <a:off x="9408695" y="2695219"/>
            <a:ext cx="2540000" cy="1435100"/>
          </a:xfrm>
          <a:prstGeom prst="rect">
            <a:avLst/>
          </a:prstGeom>
        </p:spPr>
      </p:pic>
    </p:spTree>
    <p:extLst>
      <p:ext uri="{BB962C8B-B14F-4D97-AF65-F5344CB8AC3E}">
        <p14:creationId xmlns:p14="http://schemas.microsoft.com/office/powerpoint/2010/main" val="330546086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49984"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523220"/>
          </a:xfrm>
          <a:prstGeom prst="rect">
            <a:avLst/>
          </a:prstGeom>
          <a:noFill/>
        </p:spPr>
        <p:txBody>
          <a:bodyPr wrap="square" rtlCol="0">
            <a:spAutoFit/>
          </a:bodyPr>
          <a:lstStyle/>
          <a:p>
            <a:r>
              <a:rPr lang="de-DE" sz="2800" b="1" dirty="0"/>
              <a:t>Populismus als positive Kraft?</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649882" y="1737490"/>
            <a:ext cx="6042139" cy="4314514"/>
          </a:xfrm>
          <a:prstGeom prst="rect">
            <a:avLst/>
          </a:prstGeom>
          <a:noFill/>
        </p:spPr>
        <p:txBody>
          <a:bodyPr wrap="square" rtlCol="0">
            <a:spAutoFit/>
          </a:bodyPr>
          <a:lstStyle/>
          <a:p>
            <a:pPr marL="126365" marR="705485" indent="107950">
              <a:lnSpc>
                <a:spcPct val="102000"/>
              </a:lnSpc>
              <a:spcAft>
                <a:spcPts val="0"/>
              </a:spcAft>
            </a:pPr>
            <a:r>
              <a:rPr lang="de-DE" sz="1800" b="1" dirty="0">
                <a:effectLst/>
                <a:ea typeface="Garamond" panose="02020404030301010803" pitchFamily="18" charset="0"/>
                <a:cs typeface="Garamond" panose="02020404030301010803" pitchFamily="18" charset="0"/>
              </a:rPr>
              <a:t>Populisten</a:t>
            </a:r>
            <a:r>
              <a:rPr lang="de-DE" sz="1800" dirty="0">
                <a:effectLst/>
                <a:ea typeface="Garamond" panose="02020404030301010803" pitchFamily="18" charset="0"/>
                <a:cs typeface="Garamond" panose="02020404030301010803" pitchFamily="18" charset="0"/>
              </a:rPr>
              <a:t> treten in dieser Sichtweise als </a:t>
            </a:r>
            <a:r>
              <a:rPr lang="de-DE" sz="1800" b="1" i="1" dirty="0" err="1">
                <a:effectLst/>
                <a:ea typeface="Garamond" panose="02020404030301010803" pitchFamily="18" charset="0"/>
                <a:cs typeface="Garamond" panose="02020404030301010803" pitchFamily="18" charset="0"/>
              </a:rPr>
              <a:t>agenda</a:t>
            </a:r>
            <a:r>
              <a:rPr lang="de-DE" sz="1800" b="1" i="1" dirty="0">
                <a:effectLst/>
                <a:ea typeface="Garamond" panose="02020404030301010803" pitchFamily="18" charset="0"/>
                <a:cs typeface="Garamond" panose="02020404030301010803" pitchFamily="18" charset="0"/>
              </a:rPr>
              <a:t> </a:t>
            </a:r>
            <a:r>
              <a:rPr lang="de-DE" sz="1800" b="1" i="1" dirty="0" err="1">
                <a:effectLst/>
                <a:ea typeface="Garamond" panose="02020404030301010803" pitchFamily="18" charset="0"/>
                <a:cs typeface="Garamond" panose="02020404030301010803" pitchFamily="18" charset="0"/>
              </a:rPr>
              <a:t>setter</a:t>
            </a:r>
            <a:r>
              <a:rPr lang="de-DE" sz="1800" b="1" i="1"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auf, die tabuisierte,</a:t>
            </a:r>
            <a:r>
              <a:rPr lang="de-DE" sz="1800" spc="20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unliebsame</a:t>
            </a:r>
            <a:r>
              <a:rPr lang="de-DE" sz="1800" spc="20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oder</a:t>
            </a:r>
            <a:r>
              <a:rPr lang="de-DE" sz="1800" spc="200"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vernachlässig­te Themen (Migration, Korruption, Postenschacher…) aufgreifen und insofern nicht nur eine Bedrohung, sondern auch eine produkti­ve Herausforderung darstellen können. </a:t>
            </a: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r>
              <a:rPr lang="de-DE" sz="1800" dirty="0">
                <a:effectLst/>
                <a:ea typeface="Garamond" panose="02020404030301010803" pitchFamily="18" charset="0"/>
                <a:cs typeface="Garamond" panose="02020404030301010803" pitchFamily="18" charset="0"/>
              </a:rPr>
              <a:t>Ihre positive Funktion als </a:t>
            </a:r>
            <a:r>
              <a:rPr lang="de-DE" b="1" dirty="0">
                <a:ea typeface="Garamond" panose="02020404030301010803" pitchFamily="18" charset="0"/>
                <a:cs typeface="Garamond" panose="02020404030301010803" pitchFamily="18" charset="0"/>
              </a:rPr>
              <a:t>“</a:t>
            </a:r>
            <a:r>
              <a:rPr lang="de-DE" sz="1800" b="1" dirty="0">
                <a:effectLst/>
                <a:ea typeface="Garamond" panose="02020404030301010803" pitchFamily="18" charset="0"/>
                <a:cs typeface="Garamond" panose="02020404030301010803" pitchFamily="18" charset="0"/>
              </a:rPr>
              <a:t>nützliches Korrek­tiv“ </a:t>
            </a:r>
            <a:r>
              <a:rPr lang="de-DE" sz="1800" dirty="0">
                <a:effectLst/>
                <a:ea typeface="Garamond" panose="02020404030301010803" pitchFamily="18" charset="0"/>
                <a:cs typeface="Garamond" panose="02020404030301010803" pitchFamily="18" charset="0"/>
              </a:rPr>
              <a:t>sieht der deutsche Politologe </a:t>
            </a:r>
            <a:r>
              <a:rPr lang="de-DE" sz="1800" b="1" dirty="0">
                <a:effectLst/>
                <a:ea typeface="Garamond" panose="02020404030301010803" pitchFamily="18" charset="0"/>
                <a:cs typeface="Garamond" panose="02020404030301010803" pitchFamily="18" charset="0"/>
              </a:rPr>
              <a:t>Frank Decker </a:t>
            </a:r>
            <a:r>
              <a:rPr lang="de-DE" sz="1800" dirty="0">
                <a:effectLst/>
                <a:ea typeface="Garamond" panose="02020404030301010803" pitchFamily="18" charset="0"/>
                <a:cs typeface="Garamond" panose="02020404030301010803" pitchFamily="18" charset="0"/>
              </a:rPr>
              <a:t>vor allem darin, dass sie die Spannung der modernen Demokratie zwischen zwei Pfei­lern – der Rechtsstaat­lichkeit und der Volkssouveränität – thema­tisieren. </a:t>
            </a:r>
          </a:p>
          <a:p>
            <a:pPr marL="126365" marR="705485" indent="107950">
              <a:lnSpc>
                <a:spcPct val="102000"/>
              </a:lnSpc>
              <a:spcAft>
                <a:spcPts val="0"/>
              </a:spcAft>
            </a:pPr>
            <a:endParaRPr lang="de-DE" dirty="0">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381877027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13889"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890042"/>
            <a:ext cx="5386236" cy="1384995"/>
          </a:xfrm>
          <a:prstGeom prst="rect">
            <a:avLst/>
          </a:prstGeom>
          <a:noFill/>
        </p:spPr>
        <p:txBody>
          <a:bodyPr wrap="square" rtlCol="0">
            <a:spAutoFit/>
          </a:bodyPr>
          <a:lstStyle/>
          <a:p>
            <a:r>
              <a:rPr lang="de-DE" sz="2800" b="1" dirty="0"/>
              <a:t>Kurze Geschichte der  medialen Präsenz von Populisten   Teil 1</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324779" y="2529123"/>
            <a:ext cx="5758813" cy="3046988"/>
          </a:xfrm>
          <a:prstGeom prst="rect">
            <a:avLst/>
          </a:prstGeom>
          <a:noFill/>
        </p:spPr>
        <p:txBody>
          <a:bodyPr wrap="square" rtlCol="0">
            <a:spAutoFit/>
          </a:bodyPr>
          <a:lstStyle/>
          <a:p>
            <a:r>
              <a:rPr lang="de-DE" sz="1600" b="1" dirty="0"/>
              <a:t>Evita PERON </a:t>
            </a:r>
            <a:r>
              <a:rPr lang="de-DE" sz="1600" dirty="0"/>
              <a:t>war in den 1950er Jahren des 20.Jhd. </a:t>
            </a:r>
            <a:r>
              <a:rPr lang="de-DE" sz="1600" dirty="0">
                <a:effectLst/>
                <a:ea typeface="Garamond" panose="02020404030301010803" pitchFamily="18" charset="0"/>
                <a:cs typeface="Garamond" panose="02020404030301010803" pitchFamily="18" charset="0"/>
              </a:rPr>
              <a:t>berühmt für ihre Reden vor der Arbeitergewerkschaft, für ihre Tref­fen mit Vertretern der Arbeiter und für ihre Sprechstunde im Arbeitsministerium, bei der sie unter anderem Besuche aus den ärmeren Schichten der Bevölkerung empfing. </a:t>
            </a:r>
          </a:p>
          <a:p>
            <a:endParaRPr lang="de-DE" sz="1600" dirty="0"/>
          </a:p>
          <a:p>
            <a:endParaRPr lang="de-DE" sz="1600" dirty="0"/>
          </a:p>
          <a:p>
            <a:endParaRPr lang="de-DE" sz="1600" dirty="0"/>
          </a:p>
          <a:p>
            <a:r>
              <a:rPr lang="de-DE" sz="1600" b="1" dirty="0"/>
              <a:t>Hugo CHAVEZ </a:t>
            </a:r>
            <a:r>
              <a:rPr lang="de-DE" sz="1600" dirty="0">
                <a:effectLst/>
                <a:ea typeface="Garamond" panose="02020404030301010803" pitchFamily="18" charset="0"/>
                <a:cs typeface="Garamond" panose="02020404030301010803" pitchFamily="18" charset="0"/>
              </a:rPr>
              <a:t>sich</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ebenfalls</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um</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das</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Gefühl</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einer</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engen</a:t>
            </a:r>
            <a:r>
              <a:rPr lang="de-DE" sz="1600" spc="-2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und unmittelbaren Beziehung zum Volk. Seine Sprache</a:t>
            </a:r>
            <a:r>
              <a:rPr lang="de-DE" sz="1600" spc="-7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deutet  auf einen guten Bekannten hin,</a:t>
            </a:r>
            <a:r>
              <a:rPr lang="de-DE" sz="1600" spc="-6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der</a:t>
            </a:r>
            <a:r>
              <a:rPr lang="de-DE" sz="1600" spc="-6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die</a:t>
            </a:r>
            <a:r>
              <a:rPr lang="de-DE" sz="1600" spc="-6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Staatsangelegenheiten</a:t>
            </a:r>
            <a:r>
              <a:rPr lang="de-DE" sz="1600" spc="-6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in</a:t>
            </a:r>
            <a:r>
              <a:rPr lang="de-DE" sz="1600" spc="-6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einfacher Form</a:t>
            </a:r>
            <a:r>
              <a:rPr lang="de-DE" sz="1600" spc="-4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erklärt.</a:t>
            </a:r>
            <a:r>
              <a:rPr lang="de-DE" sz="1600" spc="-40" dirty="0">
                <a:effectLst/>
                <a:ea typeface="Garamond" panose="02020404030301010803" pitchFamily="18" charset="0"/>
                <a:cs typeface="Garamond" panose="02020404030301010803" pitchFamily="18" charset="0"/>
              </a:rPr>
              <a:t> </a:t>
            </a:r>
            <a:endParaRPr lang="de-DE" sz="1600" dirty="0"/>
          </a:p>
        </p:txBody>
      </p:sp>
      <p:pic>
        <p:nvPicPr>
          <p:cNvPr id="4" name="Grafik 3" descr="Ein Bild, das Menschliches Gesicht, Person, Kleidung, Mann enthält.&#10;&#10;Automatisch generierte Beschreibung">
            <a:extLst>
              <a:ext uri="{FF2B5EF4-FFF2-40B4-BE49-F238E27FC236}">
                <a16:creationId xmlns:a16="http://schemas.microsoft.com/office/drawing/2014/main" id="{FD4E8FD0-8398-47F1-8BC9-C89EAD5BD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707" y="2544066"/>
            <a:ext cx="1771714" cy="1332167"/>
          </a:xfrm>
          <a:prstGeom prst="rect">
            <a:avLst/>
          </a:prstGeom>
        </p:spPr>
      </p:pic>
      <p:sp>
        <p:nvSpPr>
          <p:cNvPr id="5" name="Textfeld 4">
            <a:extLst>
              <a:ext uri="{FF2B5EF4-FFF2-40B4-BE49-F238E27FC236}">
                <a16:creationId xmlns:a16="http://schemas.microsoft.com/office/drawing/2014/main" id="{48E1FCD8-E9E4-40A0-A775-D0097DD69251}"/>
              </a:ext>
            </a:extLst>
          </p:cNvPr>
          <p:cNvSpPr txBox="1"/>
          <p:nvPr/>
        </p:nvSpPr>
        <p:spPr>
          <a:xfrm>
            <a:off x="8946707" y="3876233"/>
            <a:ext cx="2218598" cy="523220"/>
          </a:xfrm>
          <a:prstGeom prst="rect">
            <a:avLst/>
          </a:prstGeom>
          <a:noFill/>
        </p:spPr>
        <p:txBody>
          <a:bodyPr wrap="square" rtlCol="0">
            <a:spAutoFit/>
          </a:bodyPr>
          <a:lstStyle/>
          <a:p>
            <a:r>
              <a:rPr lang="de-DE" sz="1400" dirty="0"/>
              <a:t>“</a:t>
            </a:r>
            <a:r>
              <a:rPr lang="de-DE" sz="1400" dirty="0" err="1"/>
              <a:t>Don`t</a:t>
            </a:r>
            <a:r>
              <a:rPr lang="de-DE" sz="1400" dirty="0"/>
              <a:t> </a:t>
            </a:r>
            <a:r>
              <a:rPr lang="de-DE" sz="1400" dirty="0" err="1"/>
              <a:t>cry</a:t>
            </a:r>
            <a:r>
              <a:rPr lang="de-DE" sz="1400" dirty="0"/>
              <a:t> </a:t>
            </a:r>
            <a:r>
              <a:rPr lang="de-DE" sz="1400" dirty="0" err="1"/>
              <a:t>for</a:t>
            </a:r>
            <a:r>
              <a:rPr lang="de-DE" sz="1400" dirty="0"/>
              <a:t> </a:t>
            </a:r>
            <a:r>
              <a:rPr lang="de-DE" sz="1400" dirty="0" err="1"/>
              <a:t>me</a:t>
            </a:r>
            <a:r>
              <a:rPr lang="de-DE" sz="1400" dirty="0"/>
              <a:t> </a:t>
            </a:r>
            <a:r>
              <a:rPr lang="de-DE" sz="1400" dirty="0" err="1"/>
              <a:t>argentina</a:t>
            </a:r>
            <a:r>
              <a:rPr lang="de-DE" sz="1400" dirty="0"/>
              <a:t>…“</a:t>
            </a:r>
          </a:p>
        </p:txBody>
      </p:sp>
      <p:pic>
        <p:nvPicPr>
          <p:cNvPr id="7" name="Grafik 6" descr="Ein Bild, das Person, Kleidung, Menschliches Gesicht, draußen enthält.&#10;&#10;Automatisch generierte Beschreibung">
            <a:extLst>
              <a:ext uri="{FF2B5EF4-FFF2-40B4-BE49-F238E27FC236}">
                <a16:creationId xmlns:a16="http://schemas.microsoft.com/office/drawing/2014/main" id="{4BE4A377-88A5-42E4-B1C1-2F907D4B2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1150" y="4532835"/>
            <a:ext cx="1774696" cy="1343945"/>
          </a:xfrm>
          <a:prstGeom prst="rect">
            <a:avLst/>
          </a:prstGeom>
        </p:spPr>
      </p:pic>
      <p:pic>
        <p:nvPicPr>
          <p:cNvPr id="13" name="Grafik 12" descr="Ein Bild, das Text, Schrift, Kreis, Logo enthält.&#10;&#10;Automatisch generierte Beschreibung">
            <a:extLst>
              <a:ext uri="{FF2B5EF4-FFF2-40B4-BE49-F238E27FC236}">
                <a16:creationId xmlns:a16="http://schemas.microsoft.com/office/drawing/2014/main" id="{A68C9FE1-58CD-4D33-A8F5-82AD8A2D59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143381395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49984"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1384995"/>
          </a:xfrm>
          <a:prstGeom prst="rect">
            <a:avLst/>
          </a:prstGeom>
          <a:noFill/>
        </p:spPr>
        <p:txBody>
          <a:bodyPr wrap="square" rtlCol="0">
            <a:spAutoFit/>
          </a:bodyPr>
          <a:lstStyle/>
          <a:p>
            <a:r>
              <a:rPr lang="de-DE" sz="2800" b="1" dirty="0"/>
              <a:t>Kurze Geschichte der  medialen Präsenz von Populisten   Teil 1I</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297891" y="2101607"/>
            <a:ext cx="5758813" cy="3785652"/>
          </a:xfrm>
          <a:prstGeom prst="rect">
            <a:avLst/>
          </a:prstGeom>
          <a:noFill/>
        </p:spPr>
        <p:txBody>
          <a:bodyPr wrap="square" rtlCol="0">
            <a:spAutoFit/>
          </a:bodyPr>
          <a:lstStyle/>
          <a:p>
            <a:r>
              <a:rPr lang="de-DE" sz="1600" b="1" dirty="0">
                <a:effectLst/>
                <a:ea typeface="Garamond" panose="02020404030301010803" pitchFamily="18" charset="0"/>
                <a:cs typeface="Garamond" panose="02020404030301010803" pitchFamily="18" charset="0"/>
              </a:rPr>
              <a:t>Jörg HAIDER </a:t>
            </a:r>
            <a:r>
              <a:rPr lang="de-DE" sz="1600" dirty="0">
                <a:effectLst/>
                <a:ea typeface="Garamond" panose="02020404030301010803" pitchFamily="18" charset="0"/>
                <a:cs typeface="Garamond" panose="02020404030301010803" pitchFamily="18" charset="0"/>
              </a:rPr>
              <a:t>Dramatisierung und Zuspitzung von Konflikten</a:t>
            </a:r>
            <a:r>
              <a:rPr lang="de-DE" sz="1600" spc="-7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gehörten</a:t>
            </a:r>
            <a:r>
              <a:rPr lang="de-DE" sz="1600" spc="-65"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zum</a:t>
            </a:r>
            <a:r>
              <a:rPr lang="de-DE" sz="1600" spc="-65" dirty="0">
                <a:effectLst/>
                <a:ea typeface="Garamond" panose="02020404030301010803" pitchFamily="18" charset="0"/>
                <a:cs typeface="Garamond" panose="02020404030301010803" pitchFamily="18" charset="0"/>
              </a:rPr>
              <a:t> seinem Standard</a:t>
            </a:r>
            <a:r>
              <a:rPr lang="de-DE" sz="1600" spc="-65" dirty="0">
                <a:ea typeface="Garamond" panose="02020404030301010803" pitchFamily="18" charset="0"/>
                <a:cs typeface="Garamond" panose="02020404030301010803" pitchFamily="18" charset="0"/>
              </a:rPr>
              <a:t>r</a:t>
            </a:r>
            <a:r>
              <a:rPr lang="de-DE" sz="1600" dirty="0">
                <a:effectLst/>
                <a:ea typeface="Garamond" panose="02020404030301010803" pitchFamily="18" charset="0"/>
                <a:cs typeface="Garamond" panose="02020404030301010803" pitchFamily="18" charset="0"/>
              </a:rPr>
              <a:t>epertoire.</a:t>
            </a:r>
            <a:r>
              <a:rPr lang="de-DE" sz="1600" spc="-65" dirty="0">
                <a:effectLst/>
                <a:ea typeface="Garamond" panose="02020404030301010803" pitchFamily="18" charset="0"/>
                <a:cs typeface="Garamond" panose="02020404030301010803" pitchFamily="18" charset="0"/>
              </a:rPr>
              <a:t> </a:t>
            </a:r>
            <a:endParaRPr lang="de-DE" sz="1600" dirty="0">
              <a:effectLst/>
              <a:ea typeface="Garamond" panose="02020404030301010803" pitchFamily="18" charset="0"/>
              <a:cs typeface="Garamond" panose="02020404030301010803" pitchFamily="18" charset="0"/>
            </a:endParaRPr>
          </a:p>
          <a:p>
            <a:r>
              <a:rPr lang="de-DE" sz="1600" dirty="0">
                <a:effectLst/>
                <a:ea typeface="Garamond" panose="02020404030301010803" pitchFamily="18" charset="0"/>
                <a:cs typeface="Garamond" panose="02020404030301010803" pitchFamily="18" charset="0"/>
              </a:rPr>
              <a:t>So ist die kalkulierte Überfüllung von Räumen beim Auftritt </a:t>
            </a:r>
          </a:p>
          <a:p>
            <a:r>
              <a:rPr lang="de-DE" sz="1600" dirty="0">
                <a:effectLst/>
                <a:ea typeface="Garamond" panose="02020404030301010803" pitchFamily="18" charset="0"/>
                <a:cs typeface="Garamond" panose="02020404030301010803" pitchFamily="18" charset="0"/>
              </a:rPr>
              <a:t>po­pulistischer Politikerinnen und Politiker eine effektive Art, ein massenmediales Event zu produzieren und Spannung zu erzeugen. Jörg Haiders Entscheidung einen  klei­nen Saal eines Wiener Hotels für </a:t>
            </a:r>
            <a:r>
              <a:rPr lang="de-DE" sz="1600" dirty="0">
                <a:ea typeface="Garamond" panose="02020404030301010803" pitchFamily="18" charset="0"/>
                <a:cs typeface="Garamond" panose="02020404030301010803" pitchFamily="18" charset="0"/>
              </a:rPr>
              <a:t>eine </a:t>
            </a:r>
            <a:r>
              <a:rPr lang="de-DE" sz="1600" dirty="0">
                <a:effectLst/>
                <a:ea typeface="Garamond" panose="02020404030301010803" pitchFamily="18" charset="0"/>
                <a:cs typeface="Garamond" panose="02020404030301010803" pitchFamily="18" charset="0"/>
              </a:rPr>
              <a:t>Wahl­versammlung der FPÖ im Jahr 1986 zu mieten  ist dafür Beispiel. </a:t>
            </a:r>
          </a:p>
          <a:p>
            <a:endParaRPr lang="de-DE" sz="1600" dirty="0">
              <a:effectLst/>
              <a:ea typeface="Garamond" panose="02020404030301010803" pitchFamily="18" charset="0"/>
              <a:cs typeface="Garamond" panose="02020404030301010803" pitchFamily="18" charset="0"/>
            </a:endParaRPr>
          </a:p>
          <a:p>
            <a:r>
              <a:rPr lang="de-DE" sz="1600" b="1" dirty="0"/>
              <a:t>HC STRACHE </a:t>
            </a:r>
            <a:r>
              <a:rPr lang="de-DE" sz="1600" dirty="0"/>
              <a:t>zeigte </a:t>
            </a:r>
            <a:r>
              <a:rPr lang="de-DE" sz="1600" dirty="0">
                <a:effectLst/>
                <a:ea typeface="Garamond" panose="02020404030301010803" pitchFamily="18" charset="0"/>
                <a:cs typeface="Garamond" panose="02020404030301010803" pitchFamily="18" charset="0"/>
              </a:rPr>
              <a:t>sich mit </a:t>
            </a:r>
            <a:r>
              <a:rPr lang="de-DE" sz="1600" dirty="0" err="1">
                <a:effectLst/>
                <a:ea typeface="Garamond" panose="02020404030301010803" pitchFamily="18" charset="0"/>
                <a:cs typeface="Garamond" panose="02020404030301010803" pitchFamily="18" charset="0"/>
              </a:rPr>
              <a:t>Che­Guevara­-Müt­ze</a:t>
            </a:r>
            <a:r>
              <a:rPr lang="de-DE" sz="1600" dirty="0">
                <a:effectLst/>
                <a:ea typeface="Garamond" panose="02020404030301010803" pitchFamily="18" charset="0"/>
                <a:cs typeface="Garamond" panose="02020404030301010803" pitchFamily="18" charset="0"/>
              </a:rPr>
              <a:t> und seine Plakate waren mit typografischen Veränderungen</a:t>
            </a:r>
            <a:r>
              <a:rPr lang="de-DE" sz="1600" spc="-15"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der</a:t>
            </a:r>
            <a:r>
              <a:rPr lang="de-DE" sz="1600" spc="-15"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Buchstaben</a:t>
            </a:r>
            <a:r>
              <a:rPr lang="de-DE" sz="1600" spc="-15"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CHE</a:t>
            </a:r>
            <a:r>
              <a:rPr lang="de-DE" sz="1600" spc="-15"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aus</a:t>
            </a:r>
            <a:r>
              <a:rPr lang="de-DE" sz="1600" spc="-15"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sei­nem Namen ausgestaltet. Postmodern </a:t>
            </a:r>
            <a:r>
              <a:rPr lang="de-DE" sz="1600" dirty="0">
                <a:ea typeface="Garamond" panose="02020404030301010803" pitchFamily="18" charset="0"/>
                <a:cs typeface="Garamond" panose="02020404030301010803" pitchFamily="18" charset="0"/>
              </a:rPr>
              <a:t>war </a:t>
            </a:r>
            <a:r>
              <a:rPr lang="de-DE" sz="1600" dirty="0">
                <a:effectLst/>
                <a:ea typeface="Garamond" panose="02020404030301010803" pitchFamily="18" charset="0"/>
                <a:cs typeface="Garamond" panose="02020404030301010803" pitchFamily="18" charset="0"/>
              </a:rPr>
              <a:t>Strache auch insofern, als er unterschied­liche Symbole mit verschiedenen Ursprün­gen kombinierte und divergente Lebensstile ansprach. So knüpft er an die Technoszene an</a:t>
            </a:r>
            <a:r>
              <a:rPr lang="de-DE" sz="1600" spc="20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und</a:t>
            </a:r>
            <a:r>
              <a:rPr lang="de-DE" sz="1600" spc="20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zeigt</a:t>
            </a:r>
            <a:r>
              <a:rPr lang="de-DE" sz="1600" spc="20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sich</a:t>
            </a:r>
            <a:r>
              <a:rPr lang="de-DE" sz="1600" spc="20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als</a:t>
            </a:r>
            <a:r>
              <a:rPr lang="de-DE" sz="1600" spc="200" dirty="0">
                <a:effectLst/>
                <a:ea typeface="Garamond" panose="02020404030301010803" pitchFamily="18" charset="0"/>
                <a:cs typeface="Garamond" panose="02020404030301010803" pitchFamily="18" charset="0"/>
              </a:rPr>
              <a:t> </a:t>
            </a:r>
            <a:r>
              <a:rPr lang="de-DE" sz="1600" dirty="0">
                <a:effectLst/>
                <a:ea typeface="Garamond" panose="02020404030301010803" pitchFamily="18" charset="0"/>
                <a:cs typeface="Garamond" panose="02020404030301010803" pitchFamily="18" charset="0"/>
              </a:rPr>
              <a:t>Party­-Besucher.</a:t>
            </a:r>
            <a:r>
              <a:rPr lang="de-DE" sz="1600" spc="200" dirty="0">
                <a:effectLst/>
                <a:ea typeface="Garamond" panose="02020404030301010803" pitchFamily="18" charset="0"/>
                <a:cs typeface="Garamond" panose="02020404030301010803" pitchFamily="18" charset="0"/>
              </a:rPr>
              <a:t> </a:t>
            </a:r>
            <a:endParaRPr lang="de-DE" sz="1600" dirty="0"/>
          </a:p>
        </p:txBody>
      </p:sp>
      <p:pic>
        <p:nvPicPr>
          <p:cNvPr id="6" name="Grafik 5" descr="Ein Bild, das Menschliches Gesicht, Person, Kleidung, Mann enthält.&#10;&#10;Automatisch generierte Beschreibung">
            <a:extLst>
              <a:ext uri="{FF2B5EF4-FFF2-40B4-BE49-F238E27FC236}">
                <a16:creationId xmlns:a16="http://schemas.microsoft.com/office/drawing/2014/main" id="{690CADBB-8938-4847-B6DC-95BE051C1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704" y="2614456"/>
            <a:ext cx="1666807" cy="1117573"/>
          </a:xfrm>
          <a:prstGeom prst="rect">
            <a:avLst/>
          </a:prstGeom>
        </p:spPr>
      </p:pic>
      <p:pic>
        <p:nvPicPr>
          <p:cNvPr id="11" name="Grafik 10" descr="Ein Bild, das Menschliches Gesicht, Person, Anzug, Lächeln enthält.&#10;&#10;Automatisch generierte Beschreibung">
            <a:extLst>
              <a:ext uri="{FF2B5EF4-FFF2-40B4-BE49-F238E27FC236}">
                <a16:creationId xmlns:a16="http://schemas.microsoft.com/office/drawing/2014/main" id="{05D6BDEE-507F-4065-A791-03651E230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705" y="4225105"/>
            <a:ext cx="1350612" cy="1660264"/>
          </a:xfrm>
          <a:prstGeom prst="rect">
            <a:avLst/>
          </a:prstGeom>
        </p:spPr>
      </p:pic>
      <p:pic>
        <p:nvPicPr>
          <p:cNvPr id="13" name="Grafik 12" descr="Ein Bild, das Text, Schrift, Kreis, Logo enthält.&#10;&#10;Automatisch generierte Beschreibung">
            <a:extLst>
              <a:ext uri="{FF2B5EF4-FFF2-40B4-BE49-F238E27FC236}">
                <a16:creationId xmlns:a16="http://schemas.microsoft.com/office/drawing/2014/main" id="{78558299-1E14-47EF-81B5-1A2FB7E1FB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10106203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49984" y="105179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239890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1384995"/>
          </a:xfrm>
          <a:prstGeom prst="rect">
            <a:avLst/>
          </a:prstGeom>
          <a:noFill/>
        </p:spPr>
        <p:txBody>
          <a:bodyPr wrap="square" rtlCol="0">
            <a:spAutoFit/>
          </a:bodyPr>
          <a:lstStyle/>
          <a:p>
            <a:r>
              <a:rPr lang="de-DE" sz="2800" b="1" dirty="0"/>
              <a:t>Kurze Geschichte der  medialen Präsenz von Populisten   Teil III</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107769" y="2436790"/>
            <a:ext cx="5758813" cy="2622898"/>
          </a:xfrm>
          <a:prstGeom prst="rect">
            <a:avLst/>
          </a:prstGeom>
          <a:noFill/>
        </p:spPr>
        <p:txBody>
          <a:bodyPr wrap="square" rtlCol="0">
            <a:spAutoFit/>
          </a:bodyPr>
          <a:lstStyle/>
          <a:p>
            <a:pPr marL="935990" algn="just">
              <a:lnSpc>
                <a:spcPct val="103000"/>
              </a:lnSpc>
              <a:spcBef>
                <a:spcPts val="575"/>
              </a:spcBef>
              <a:spcAft>
                <a:spcPts val="0"/>
              </a:spcAft>
            </a:pPr>
            <a:r>
              <a:rPr lang="de-DE" sz="1800" b="1" dirty="0">
                <a:effectLst/>
                <a:ea typeface="Garamond" panose="02020404030301010803" pitchFamily="18" charset="0"/>
                <a:cs typeface="Garamond" panose="02020404030301010803" pitchFamily="18" charset="0"/>
              </a:rPr>
              <a:t>Silvio BERLUSCONI </a:t>
            </a:r>
            <a:r>
              <a:rPr lang="de-DE" sz="1600" dirty="0">
                <a:effectLst/>
                <a:ea typeface="Garamond" panose="02020404030301010803" pitchFamily="18" charset="0"/>
                <a:cs typeface="Garamond" panose="02020404030301010803" pitchFamily="18" charset="0"/>
              </a:rPr>
              <a:t>war der  Illusionskünstler unter den europäischen Populisten.</a:t>
            </a:r>
          </a:p>
          <a:p>
            <a:pPr marL="935990" algn="just">
              <a:lnSpc>
                <a:spcPct val="103000"/>
              </a:lnSpc>
              <a:spcBef>
                <a:spcPts val="575"/>
              </a:spcBef>
              <a:spcAft>
                <a:spcPts val="0"/>
              </a:spcAft>
            </a:pPr>
            <a:r>
              <a:rPr lang="de-DE" sz="1600" dirty="0">
                <a:ea typeface="Garamond" panose="02020404030301010803" pitchFamily="18" charset="0"/>
                <a:cs typeface="Garamond" panose="02020404030301010803" pitchFamily="18" charset="0"/>
              </a:rPr>
              <a:t>Er trat ständig in Polit-Talkshows auf. </a:t>
            </a:r>
            <a:r>
              <a:rPr lang="de-DE" sz="1600" dirty="0">
                <a:effectLst/>
                <a:ea typeface="Garamond" panose="02020404030301010803" pitchFamily="18" charset="0"/>
                <a:cs typeface="Garamond" panose="02020404030301010803" pitchFamily="18" charset="0"/>
              </a:rPr>
              <a:t>Dem Publikum wurde der Unterschied zwi­schen Berlusconi als Unterhalter und Berlus</a:t>
            </a:r>
            <a:r>
              <a:rPr lang="de-DE" sz="1600" dirty="0">
                <a:ea typeface="Garamond" panose="02020404030301010803" pitchFamily="18" charset="0"/>
                <a:cs typeface="Garamond" panose="02020404030301010803" pitchFamily="18" charset="0"/>
              </a:rPr>
              <a:t>c</a:t>
            </a:r>
            <a:r>
              <a:rPr lang="de-DE" sz="1600" dirty="0">
                <a:effectLst/>
                <a:ea typeface="Garamond" panose="02020404030301010803" pitchFamily="18" charset="0"/>
                <a:cs typeface="Garamond" panose="02020404030301010803" pitchFamily="18" charset="0"/>
              </a:rPr>
              <a:t>oni als Politiker nicht deutlich gemacht. </a:t>
            </a:r>
          </a:p>
          <a:p>
            <a:pPr marL="935990" algn="just">
              <a:lnSpc>
                <a:spcPct val="103000"/>
              </a:lnSpc>
              <a:spcBef>
                <a:spcPts val="575"/>
              </a:spcBef>
            </a:pPr>
            <a:r>
              <a:rPr lang="de-DE" sz="1600" dirty="0">
                <a:effectLst/>
                <a:ea typeface="Garamond" panose="02020404030301010803" pitchFamily="18" charset="0"/>
                <a:cs typeface="Garamond" panose="02020404030301010803" pitchFamily="18" charset="0"/>
              </a:rPr>
              <a:t>Kritiker wie </a:t>
            </a:r>
            <a:r>
              <a:rPr lang="de-DE" sz="1600" b="1" dirty="0">
                <a:effectLst/>
                <a:ea typeface="Garamond" panose="02020404030301010803" pitchFamily="18" charset="0"/>
                <a:cs typeface="Garamond" panose="02020404030301010803" pitchFamily="18" charset="0"/>
              </a:rPr>
              <a:t>Roberto Saviano </a:t>
            </a:r>
            <a:r>
              <a:rPr lang="de-DE" sz="1600" dirty="0">
                <a:effectLst/>
                <a:ea typeface="Garamond" panose="02020404030301010803" pitchFamily="18" charset="0"/>
                <a:cs typeface="Garamond" panose="02020404030301010803" pitchFamily="18" charset="0"/>
              </a:rPr>
              <a:t>bezeichneten ihn daher als Gaukler von Jahrmarkt oder Zirkusformat.</a:t>
            </a:r>
          </a:p>
          <a:p>
            <a:pPr marL="935990" algn="just">
              <a:lnSpc>
                <a:spcPct val="103000"/>
              </a:lnSpc>
              <a:spcBef>
                <a:spcPts val="575"/>
              </a:spcBef>
              <a:spcAft>
                <a:spcPts val="0"/>
              </a:spcAft>
            </a:pPr>
            <a:endParaRPr lang="de-DE" sz="1600" dirty="0">
              <a:effectLst/>
              <a:ea typeface="Garamond" panose="02020404030301010803" pitchFamily="18" charset="0"/>
              <a:cs typeface="Garamond" panose="02020404030301010803" pitchFamily="18" charset="0"/>
            </a:endParaRPr>
          </a:p>
        </p:txBody>
      </p:sp>
      <p:pic>
        <p:nvPicPr>
          <p:cNvPr id="14" name="Grafik 13" descr="Ein Bild, das Menschliches Gesicht, Person, Lächeln, Krawatte enthält.&#10;&#10;Automatisch generierte Beschreibung">
            <a:extLst>
              <a:ext uri="{FF2B5EF4-FFF2-40B4-BE49-F238E27FC236}">
                <a16:creationId xmlns:a16="http://schemas.microsoft.com/office/drawing/2014/main" id="{50F2AA71-2EB6-43BA-BC5A-D1BC49233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6" y="2375631"/>
            <a:ext cx="2430933" cy="1634593"/>
          </a:xfrm>
          <a:prstGeom prst="rect">
            <a:avLst/>
          </a:prstGeom>
        </p:spPr>
      </p:pic>
      <p:pic>
        <p:nvPicPr>
          <p:cNvPr id="19" name="Grafik 18" descr="Ein Bild, das Text, Schrift, Kreis, Logo enthält.&#10;&#10;Automatisch generierte Beschreibung">
            <a:extLst>
              <a:ext uri="{FF2B5EF4-FFF2-40B4-BE49-F238E27FC236}">
                <a16:creationId xmlns:a16="http://schemas.microsoft.com/office/drawing/2014/main" id="{07EE73BB-E8DD-4F7D-A7B5-46635E64A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334622186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428673" y="4499026"/>
            <a:ext cx="3031518" cy="947141"/>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3839038" y="1045834"/>
            <a:ext cx="5386236" cy="523220"/>
          </a:xfrm>
          <a:prstGeom prst="rect">
            <a:avLst/>
          </a:prstGeom>
          <a:noFill/>
        </p:spPr>
        <p:txBody>
          <a:bodyPr wrap="square" rtlCol="0">
            <a:spAutoFit/>
          </a:bodyPr>
          <a:lstStyle/>
          <a:p>
            <a:r>
              <a:rPr lang="de-DE" sz="2800" b="1" dirty="0"/>
              <a:t>POPULISMUS und KRISEN</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549001" y="1499244"/>
            <a:ext cx="6694098" cy="3622274"/>
          </a:xfrm>
          <a:prstGeom prst="rect">
            <a:avLst/>
          </a:prstGeom>
          <a:noFill/>
        </p:spPr>
        <p:txBody>
          <a:bodyPr wrap="square" rtlCol="0">
            <a:spAutoFit/>
          </a:bodyPr>
          <a:lstStyle/>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r>
              <a:rPr lang="de-DE" sz="1800" dirty="0">
                <a:effectLst/>
                <a:ea typeface="Garamond" panose="02020404030301010803" pitchFamily="18" charset="0"/>
                <a:cs typeface="Garamond" panose="02020404030301010803" pitchFamily="18" charset="0"/>
              </a:rPr>
              <a:t>Die Attraktivität des </a:t>
            </a:r>
            <a:r>
              <a:rPr lang="de-DE" sz="1800" b="1" dirty="0">
                <a:effectLst/>
                <a:ea typeface="Garamond" panose="02020404030301010803" pitchFamily="18" charset="0"/>
                <a:cs typeface="Garamond" panose="02020404030301010803" pitchFamily="18" charset="0"/>
              </a:rPr>
              <a:t>Populismus</a:t>
            </a:r>
            <a:r>
              <a:rPr lang="de-DE" sz="1800" dirty="0">
                <a:effectLst/>
                <a:ea typeface="Garamond" panose="02020404030301010803" pitchFamily="18" charset="0"/>
                <a:cs typeface="Garamond" panose="02020404030301010803" pitchFamily="18" charset="0"/>
              </a:rPr>
              <a:t> in </a:t>
            </a:r>
            <a:r>
              <a:rPr lang="de-DE" dirty="0">
                <a:ea typeface="Garamond" panose="02020404030301010803" pitchFamily="18" charset="0"/>
                <a:cs typeface="Garamond" panose="02020404030301010803" pitchFamily="18" charset="0"/>
              </a:rPr>
              <a:t>Krisenzeiten  der Gesellschaft ist unbestreitbar. Der </a:t>
            </a:r>
            <a:r>
              <a:rPr lang="de-DE" b="1" dirty="0">
                <a:ea typeface="Garamond" panose="02020404030301010803" pitchFamily="18" charset="0"/>
                <a:cs typeface="Garamond" panose="02020404030301010803" pitchFamily="18" charset="0"/>
              </a:rPr>
              <a:t>Populist  </a:t>
            </a:r>
            <a:r>
              <a:rPr lang="de-DE" dirty="0">
                <a:ea typeface="Garamond" panose="02020404030301010803" pitchFamily="18" charset="0"/>
                <a:cs typeface="Garamond" panose="02020404030301010803" pitchFamily="18" charset="0"/>
              </a:rPr>
              <a:t>braucht und lebt von der Krise.</a:t>
            </a:r>
          </a:p>
          <a:p>
            <a:pPr marL="126365" marR="705485" indent="107950">
              <a:lnSpc>
                <a:spcPct val="102000"/>
              </a:lnSpc>
              <a:spcAft>
                <a:spcPts val="0"/>
              </a:spcAft>
            </a:pPr>
            <a:r>
              <a:rPr lang="de-DE" sz="1800" dirty="0">
                <a:effectLst/>
                <a:ea typeface="Garamond" panose="02020404030301010803" pitchFamily="18" charset="0"/>
                <a:cs typeface="Garamond" panose="02020404030301010803" pitchFamily="18" charset="0"/>
              </a:rPr>
              <a:t>Sie sind das </a:t>
            </a:r>
            <a:r>
              <a:rPr lang="de-DE" dirty="0">
                <a:ea typeface="Garamond" panose="02020404030301010803" pitchFamily="18" charset="0"/>
                <a:cs typeface="Garamond" panose="02020404030301010803" pitchFamily="18" charset="0"/>
              </a:rPr>
              <a:t>“</a:t>
            </a:r>
            <a:r>
              <a:rPr lang="de-DE" sz="1800" dirty="0">
                <a:effectLst/>
                <a:ea typeface="Garamond" panose="02020404030301010803" pitchFamily="18" charset="0"/>
                <a:cs typeface="Garamond" panose="02020404030301010803" pitchFamily="18" charset="0"/>
              </a:rPr>
              <a:t>Salz in der Supp</a:t>
            </a:r>
            <a:r>
              <a:rPr lang="de-DE" dirty="0">
                <a:ea typeface="Garamond" panose="02020404030301010803" pitchFamily="18" charset="0"/>
                <a:cs typeface="Garamond" panose="02020404030301010803" pitchFamily="18" charset="0"/>
              </a:rPr>
              <a:t>e“ seiner  Agitationsmuster.</a:t>
            </a:r>
          </a:p>
          <a:p>
            <a:pPr marL="126365" marR="705485" indent="107950">
              <a:lnSpc>
                <a:spcPct val="102000"/>
              </a:lnSpc>
              <a:spcAft>
                <a:spcPts val="0"/>
              </a:spcAft>
            </a:pPr>
            <a:r>
              <a:rPr lang="de-DE" sz="1800" dirty="0">
                <a:effectLst/>
                <a:ea typeface="Garamond" panose="02020404030301010803" pitchFamily="18" charset="0"/>
                <a:cs typeface="Garamond" panose="02020404030301010803" pitchFamily="18" charset="0"/>
              </a:rPr>
              <a:t>Am Beginn des 21. Jhd. gibt es eine </a:t>
            </a:r>
            <a:r>
              <a:rPr lang="de-DE" dirty="0">
                <a:ea typeface="Garamond" panose="02020404030301010803" pitchFamily="18" charset="0"/>
                <a:cs typeface="Garamond" panose="02020404030301010803" pitchFamily="18" charset="0"/>
              </a:rPr>
              <a:t>Vielzahl solcher Krisenszenarien… </a:t>
            </a:r>
            <a:r>
              <a:rPr lang="de-DE" sz="2000" b="1" dirty="0">
                <a:ea typeface="Garamond" panose="02020404030301010803" pitchFamily="18" charset="0"/>
                <a:cs typeface="Garamond" panose="02020404030301010803" pitchFamily="18" charset="0"/>
              </a:rPr>
              <a:t>Bankencrash 2008, Griechenlandpleite2014, Flüchtlingskrise 2015, Coronapandemie 2020, Ukraine-Krieg seit Februar 2022, neue Nahostkrise seit Oktober 2023…</a:t>
            </a:r>
            <a:endParaRPr lang="de-DE" sz="2000" b="1" dirty="0">
              <a:effectLst/>
              <a:ea typeface="Garamond" panose="02020404030301010803" pitchFamily="18" charset="0"/>
              <a:cs typeface="Garamond" panose="02020404030301010803" pitchFamily="18" charset="0"/>
            </a:endParaRP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1026" name="Picture 2" descr="Krise (© Gerhard Mester / Baaske Cartoons)">
            <a:extLst>
              <a:ext uri="{FF2B5EF4-FFF2-40B4-BE49-F238E27FC236}">
                <a16:creationId xmlns:a16="http://schemas.microsoft.com/office/drawing/2014/main" id="{B519AEAD-B46F-48C5-9285-D5F4CB322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16" y="3227610"/>
            <a:ext cx="2281410" cy="2214458"/>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Ein Bild, das Text, Cartoon, Poster, Entwurf enthält.&#10;&#10;Automatisch generierte Beschreibung">
            <a:extLst>
              <a:ext uri="{FF2B5EF4-FFF2-40B4-BE49-F238E27FC236}">
                <a16:creationId xmlns:a16="http://schemas.microsoft.com/office/drawing/2014/main" id="{B213536C-73D3-49F0-AE02-B1A6D6F015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4894" y="2122490"/>
            <a:ext cx="2537506" cy="1747916"/>
          </a:xfrm>
          <a:prstGeom prst="rect">
            <a:avLst/>
          </a:prstGeom>
        </p:spPr>
      </p:pic>
    </p:spTree>
    <p:extLst>
      <p:ext uri="{BB962C8B-B14F-4D97-AF65-F5344CB8AC3E}">
        <p14:creationId xmlns:p14="http://schemas.microsoft.com/office/powerpoint/2010/main" val="5139268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954107"/>
          </a:xfrm>
          <a:prstGeom prst="rect">
            <a:avLst/>
          </a:prstGeom>
          <a:noFill/>
        </p:spPr>
        <p:txBody>
          <a:bodyPr wrap="square" rtlCol="0">
            <a:spAutoFit/>
          </a:bodyPr>
          <a:lstStyle/>
          <a:p>
            <a:r>
              <a:rPr lang="de-DE" sz="2800" b="1" dirty="0"/>
              <a:t>POPULISMUS und KRISEN Migration</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689155" y="2077750"/>
            <a:ext cx="5758813" cy="641842"/>
          </a:xfrm>
          <a:prstGeom prst="rect">
            <a:avLst/>
          </a:prstGeom>
          <a:noFill/>
        </p:spPr>
        <p:txBody>
          <a:bodyPr wrap="square" rtlCol="0">
            <a:spAutoFit/>
          </a:bodyPr>
          <a:lstStyle/>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13" name="Grafik 12" descr="Ein Bild, das Straße, draußen, Person, Kind enthält.&#10;&#10;Automatisch generierte Beschreibung">
            <a:extLst>
              <a:ext uri="{FF2B5EF4-FFF2-40B4-BE49-F238E27FC236}">
                <a16:creationId xmlns:a16="http://schemas.microsoft.com/office/drawing/2014/main" id="{667A357B-16A7-4C78-9772-5BEA923F663E}"/>
              </a:ext>
            </a:extLst>
          </p:cNvPr>
          <p:cNvPicPr>
            <a:picLocks noChangeAspect="1"/>
          </p:cNvPicPr>
          <p:nvPr/>
        </p:nvPicPr>
        <p:blipFill>
          <a:blip r:embed="rId4"/>
          <a:stretch>
            <a:fillRect/>
          </a:stretch>
        </p:blipFill>
        <p:spPr>
          <a:xfrm>
            <a:off x="9191626" y="1567596"/>
            <a:ext cx="2555598" cy="1714500"/>
          </a:xfrm>
          <a:prstGeom prst="rect">
            <a:avLst/>
          </a:prstGeom>
        </p:spPr>
      </p:pic>
      <p:sp>
        <p:nvSpPr>
          <p:cNvPr id="14" name="Textfeld 13">
            <a:extLst>
              <a:ext uri="{FF2B5EF4-FFF2-40B4-BE49-F238E27FC236}">
                <a16:creationId xmlns:a16="http://schemas.microsoft.com/office/drawing/2014/main" id="{EE57628C-2B69-4ED2-94CB-BA7BB2EA0D63}"/>
              </a:ext>
            </a:extLst>
          </p:cNvPr>
          <p:cNvSpPr txBox="1"/>
          <p:nvPr/>
        </p:nvSpPr>
        <p:spPr>
          <a:xfrm>
            <a:off x="2837106" y="1784498"/>
            <a:ext cx="6093994" cy="4232697"/>
          </a:xfrm>
          <a:prstGeom prst="rect">
            <a:avLst/>
          </a:prstGeom>
          <a:noFill/>
        </p:spPr>
        <p:txBody>
          <a:bodyPr wrap="square">
            <a:spAutoFit/>
          </a:bodyPr>
          <a:lstStyle/>
          <a:p>
            <a:pPr marL="575945" algn="just">
              <a:lnSpc>
                <a:spcPct val="107000"/>
              </a:lnSpc>
              <a:spcAft>
                <a:spcPts val="800"/>
              </a:spcAft>
            </a:pPr>
            <a:r>
              <a:rPr lang="de-AT" sz="16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Das Jahr 2015 brachte für Europa eine große Herausforderung, die so genannte Flüchtlingskrise. Im Zuge des Bürgerkriegs in Syrien kamen damals mehr als </a:t>
            </a:r>
            <a:r>
              <a:rPr lang="de-AT"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1,3 Millionen Flüchtlinge nach Europa. </a:t>
            </a:r>
            <a:endParaRPr lang="de-DE" sz="1600" b="1" dirty="0">
              <a:effectLst/>
              <a:latin typeface="Gill Sans MT" panose="020B0502020104020203" pitchFamily="34" charset="0"/>
              <a:ea typeface="Calibri" panose="020F0502020204030204" pitchFamily="34" charset="0"/>
              <a:cs typeface="Times New Roman" panose="02020603050405020304" pitchFamily="18" charset="0"/>
            </a:endParaRPr>
          </a:p>
          <a:p>
            <a:pPr marL="575945" algn="just">
              <a:lnSpc>
                <a:spcPct val="107000"/>
              </a:lnSpc>
              <a:spcAft>
                <a:spcPts val="800"/>
              </a:spcAft>
            </a:pPr>
            <a:r>
              <a:rPr lang="de-AT"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Sie versuchten in erster Linie über Österreich nach Deutschland zu gelangen, um dort um Asyl anzusuchen. </a:t>
            </a:r>
            <a:r>
              <a:rPr lang="de-AT" sz="16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Dadurch verlor auch die </a:t>
            </a:r>
            <a:r>
              <a:rPr lang="de-AT"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Dublin- Verordnung </a:t>
            </a:r>
            <a:r>
              <a:rPr lang="de-AT" sz="16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ihre Wirkung. Nach Verschärfungen des Asylrechts, der Errichtung von Grenzbarrieren auf dem Balkan und einem Abkommen der EU mit der Türkei im Jahre 2016 nahm die Zahl der Asylwerber nach Europa rasch ab. </a:t>
            </a:r>
          </a:p>
          <a:p>
            <a:pPr marL="575945" algn="just">
              <a:lnSpc>
                <a:spcPct val="107000"/>
              </a:lnSpc>
              <a:spcAft>
                <a:spcPts val="800"/>
              </a:spcAft>
            </a:pPr>
            <a:r>
              <a:rPr lang="de-AT" sz="1600" dirty="0">
                <a:solidFill>
                  <a:srgbClr val="000000"/>
                </a:solidFill>
                <a:latin typeface="Gill Sans MT" panose="020B0502020104020203" pitchFamily="34" charset="0"/>
                <a:ea typeface="Calibri" panose="020F0502020204030204" pitchFamily="34" charset="0"/>
                <a:cs typeface="Calibri" panose="020F0502020204030204" pitchFamily="34" charset="0"/>
              </a:rPr>
              <a:t>Nach anfänglicher </a:t>
            </a:r>
            <a:r>
              <a:rPr lang="de-AT" b="1" dirty="0">
                <a:solidFill>
                  <a:srgbClr val="000000"/>
                </a:solidFill>
                <a:latin typeface="Gill Sans MT" panose="020B0502020104020203" pitchFamily="34" charset="0"/>
                <a:ea typeface="Calibri" panose="020F0502020204030204" pitchFamily="34" charset="0"/>
                <a:cs typeface="Calibri" panose="020F0502020204030204" pitchFamily="34" charset="0"/>
              </a:rPr>
              <a:t>“Willkommenskultur</a:t>
            </a:r>
            <a:r>
              <a:rPr lang="de-AT" sz="1600" b="1" dirty="0">
                <a:solidFill>
                  <a:srgbClr val="000000"/>
                </a:solidFill>
                <a:latin typeface="Gill Sans MT" panose="020B0502020104020203" pitchFamily="34" charset="0"/>
                <a:ea typeface="Calibri" panose="020F0502020204030204" pitchFamily="34" charset="0"/>
                <a:cs typeface="Calibri" panose="020F0502020204030204" pitchFamily="34" charset="0"/>
              </a:rPr>
              <a:t>“ </a:t>
            </a:r>
            <a:r>
              <a:rPr lang="de-AT" sz="1600" dirty="0">
                <a:solidFill>
                  <a:srgbClr val="000000"/>
                </a:solidFill>
                <a:latin typeface="Gill Sans MT" panose="020B0502020104020203" pitchFamily="34" charset="0"/>
                <a:ea typeface="Calibri" panose="020F0502020204030204" pitchFamily="34" charset="0"/>
                <a:cs typeface="Calibri" panose="020F0502020204030204" pitchFamily="34" charset="0"/>
              </a:rPr>
              <a:t>drehte die Stimmung auch in Europa und Österreich sehr bald und seither ist das Migrationsthema ein bevorzugtes Spielfeld populistischer Agitation.</a:t>
            </a:r>
            <a:endParaRPr lang="de-DE" sz="1600"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16" name="Grafik 15" descr="Ein Bild, das Zeitung, Text, Schild enthält.&#10;&#10;Automatisch generierte Beschreibung">
            <a:extLst>
              <a:ext uri="{FF2B5EF4-FFF2-40B4-BE49-F238E27FC236}">
                <a16:creationId xmlns:a16="http://schemas.microsoft.com/office/drawing/2014/main" id="{6CED3F4F-A6C1-4189-A447-E40C470BAAFA}"/>
              </a:ext>
            </a:extLst>
          </p:cNvPr>
          <p:cNvPicPr>
            <a:picLocks noChangeAspect="1"/>
          </p:cNvPicPr>
          <p:nvPr/>
        </p:nvPicPr>
        <p:blipFill>
          <a:blip r:embed="rId5"/>
          <a:stretch>
            <a:fillRect/>
          </a:stretch>
        </p:blipFill>
        <p:spPr>
          <a:xfrm>
            <a:off x="9191626" y="3557510"/>
            <a:ext cx="2007252" cy="2676336"/>
          </a:xfrm>
          <a:prstGeom prst="rect">
            <a:avLst/>
          </a:prstGeom>
        </p:spPr>
      </p:pic>
    </p:spTree>
    <p:extLst>
      <p:ext uri="{BB962C8B-B14F-4D97-AF65-F5344CB8AC3E}">
        <p14:creationId xmlns:p14="http://schemas.microsoft.com/office/powerpoint/2010/main" val="130182532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1810088" y="128908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sp>
        <p:nvSpPr>
          <p:cNvPr id="9" name="Textfeld 8">
            <a:extLst>
              <a:ext uri="{FF2B5EF4-FFF2-40B4-BE49-F238E27FC236}">
                <a16:creationId xmlns:a16="http://schemas.microsoft.com/office/drawing/2014/main" id="{736EE04D-36A2-4591-824A-E313721CC658}"/>
              </a:ext>
            </a:extLst>
          </p:cNvPr>
          <p:cNvSpPr txBox="1"/>
          <p:nvPr/>
        </p:nvSpPr>
        <p:spPr>
          <a:xfrm>
            <a:off x="2875961" y="708229"/>
            <a:ext cx="7969827" cy="677108"/>
          </a:xfrm>
          <a:prstGeom prst="rect">
            <a:avLst/>
          </a:prstGeom>
          <a:noFill/>
        </p:spPr>
        <p:txBody>
          <a:bodyPr wrap="square" rtlCol="0">
            <a:spAutoFit/>
          </a:bodyPr>
          <a:lstStyle/>
          <a:p>
            <a:endParaRPr lang="de-AT" dirty="0"/>
          </a:p>
          <a:p>
            <a:r>
              <a:rPr lang="de-AT" sz="2000" b="1" dirty="0"/>
              <a:t>Zur Einstimmung:  Es muss sich was ändern…</a:t>
            </a:r>
          </a:p>
        </p:txBody>
      </p:sp>
      <p:pic>
        <p:nvPicPr>
          <p:cNvPr id="3" name="Onlinemedien 2" title="Populismus: Eine Gefahr für die Demokratie?">
            <a:hlinkClick r:id="" action="ppaction://media"/>
            <a:extLst>
              <a:ext uri="{FF2B5EF4-FFF2-40B4-BE49-F238E27FC236}">
                <a16:creationId xmlns:a16="http://schemas.microsoft.com/office/drawing/2014/main" id="{E4F3CB78-6750-4AFE-8972-00531486DC48}"/>
              </a:ext>
            </a:extLst>
          </p:cNvPr>
          <p:cNvPicPr>
            <a:picLocks noRot="1" noChangeAspect="1"/>
          </p:cNvPicPr>
          <p:nvPr>
            <a:videoFile r:link="rId1"/>
          </p:nvPr>
        </p:nvPicPr>
        <p:blipFill>
          <a:blip r:embed="rId4"/>
          <a:stretch>
            <a:fillRect/>
          </a:stretch>
        </p:blipFill>
        <p:spPr>
          <a:xfrm>
            <a:off x="4150895" y="1856440"/>
            <a:ext cx="4053293" cy="2290110"/>
          </a:xfrm>
          <a:prstGeom prst="rect">
            <a:avLst/>
          </a:prstGeom>
        </p:spPr>
      </p:pic>
      <p:sp>
        <p:nvSpPr>
          <p:cNvPr id="4" name="Textfeld 3">
            <a:extLst>
              <a:ext uri="{FF2B5EF4-FFF2-40B4-BE49-F238E27FC236}">
                <a16:creationId xmlns:a16="http://schemas.microsoft.com/office/drawing/2014/main" id="{5AE21B88-35B4-4FFB-BA28-39176266D85A}"/>
              </a:ext>
            </a:extLst>
          </p:cNvPr>
          <p:cNvSpPr txBox="1"/>
          <p:nvPr/>
        </p:nvSpPr>
        <p:spPr>
          <a:xfrm>
            <a:off x="4259179" y="4632158"/>
            <a:ext cx="3344779" cy="369332"/>
          </a:xfrm>
          <a:prstGeom prst="rect">
            <a:avLst/>
          </a:prstGeom>
          <a:noFill/>
        </p:spPr>
        <p:txBody>
          <a:bodyPr wrap="square" rtlCol="0">
            <a:spAutoFit/>
          </a:bodyPr>
          <a:lstStyle/>
          <a:p>
            <a:r>
              <a:rPr lang="de-DE" dirty="0"/>
              <a:t>https://youtu.be/QEnsX87nb7M</a:t>
            </a:r>
          </a:p>
        </p:txBody>
      </p:sp>
      <p:pic>
        <p:nvPicPr>
          <p:cNvPr id="5" name="Grafik 4">
            <a:extLst>
              <a:ext uri="{FF2B5EF4-FFF2-40B4-BE49-F238E27FC236}">
                <a16:creationId xmlns:a16="http://schemas.microsoft.com/office/drawing/2014/main" id="{BFFE1DD6-7E3B-41D1-8F16-7E7D0A16E897}"/>
              </a:ext>
            </a:extLst>
          </p:cNvPr>
          <p:cNvPicPr>
            <a:picLocks noChangeAspect="1"/>
          </p:cNvPicPr>
          <p:nvPr/>
        </p:nvPicPr>
        <p:blipFill>
          <a:blip r:embed="rId5"/>
          <a:stretch>
            <a:fillRect/>
          </a:stretch>
        </p:blipFill>
        <p:spPr>
          <a:xfrm>
            <a:off x="828869" y="1567543"/>
            <a:ext cx="1576873" cy="1576873"/>
          </a:xfrm>
          <a:prstGeom prst="rect">
            <a:avLst/>
          </a:prstGeom>
        </p:spPr>
      </p:pic>
      <p:sp>
        <p:nvSpPr>
          <p:cNvPr id="6" name="Textfeld 5">
            <a:extLst>
              <a:ext uri="{FF2B5EF4-FFF2-40B4-BE49-F238E27FC236}">
                <a16:creationId xmlns:a16="http://schemas.microsoft.com/office/drawing/2014/main" id="{77C473F2-9ADA-4005-8AED-CAA663898459}"/>
              </a:ext>
            </a:extLst>
          </p:cNvPr>
          <p:cNvSpPr txBox="1"/>
          <p:nvPr/>
        </p:nvSpPr>
        <p:spPr>
          <a:xfrm>
            <a:off x="828869" y="3275045"/>
            <a:ext cx="1576873" cy="861774"/>
          </a:xfrm>
          <a:prstGeom prst="rect">
            <a:avLst/>
          </a:prstGeom>
          <a:noFill/>
        </p:spPr>
        <p:txBody>
          <a:bodyPr wrap="square" rtlCol="0">
            <a:spAutoFit/>
          </a:bodyPr>
          <a:lstStyle/>
          <a:p>
            <a:r>
              <a:rPr lang="de-DE" sz="1400" b="1" dirty="0"/>
              <a:t>CR-Code</a:t>
            </a:r>
          </a:p>
          <a:p>
            <a:r>
              <a:rPr lang="de-DE" sz="1200" dirty="0"/>
              <a:t>Populismus</a:t>
            </a:r>
          </a:p>
          <a:p>
            <a:r>
              <a:rPr lang="de-DE" sz="1200" dirty="0"/>
              <a:t>elektronische Pinnwand</a:t>
            </a:r>
          </a:p>
        </p:txBody>
      </p:sp>
      <p:sp>
        <p:nvSpPr>
          <p:cNvPr id="2" name="Textfeld 1">
            <a:extLst>
              <a:ext uri="{FF2B5EF4-FFF2-40B4-BE49-F238E27FC236}">
                <a16:creationId xmlns:a16="http://schemas.microsoft.com/office/drawing/2014/main" id="{7D0A646A-0F15-4B19-832A-ACECBD6D1E17}"/>
              </a:ext>
            </a:extLst>
          </p:cNvPr>
          <p:cNvSpPr txBox="1"/>
          <p:nvPr/>
        </p:nvSpPr>
        <p:spPr>
          <a:xfrm>
            <a:off x="828868" y="4357396"/>
            <a:ext cx="2436845" cy="492443"/>
          </a:xfrm>
          <a:prstGeom prst="rect">
            <a:avLst/>
          </a:prstGeom>
          <a:noFill/>
        </p:spPr>
        <p:txBody>
          <a:bodyPr wrap="square" rtlCol="0">
            <a:spAutoFit/>
          </a:bodyPr>
          <a:lstStyle/>
          <a:p>
            <a:r>
              <a:rPr lang="de-DE" sz="1400" b="1" dirty="0">
                <a:hlinkClick r:id="rId6"/>
              </a:rPr>
              <a:t>www.ernstgusenbauer.net</a:t>
            </a:r>
            <a:endParaRPr lang="de-DE" sz="1400" b="1" dirty="0"/>
          </a:p>
          <a:p>
            <a:endParaRPr lang="de-DE" sz="1200" b="1" dirty="0"/>
          </a:p>
        </p:txBody>
      </p:sp>
    </p:spTree>
    <p:extLst>
      <p:ext uri="{BB962C8B-B14F-4D97-AF65-F5344CB8AC3E}">
        <p14:creationId xmlns:p14="http://schemas.microsoft.com/office/powerpoint/2010/main" val="13653339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954107"/>
          </a:xfrm>
          <a:prstGeom prst="rect">
            <a:avLst/>
          </a:prstGeom>
          <a:noFill/>
        </p:spPr>
        <p:txBody>
          <a:bodyPr wrap="square" rtlCol="0">
            <a:spAutoFit/>
          </a:bodyPr>
          <a:lstStyle/>
          <a:p>
            <a:r>
              <a:rPr lang="de-DE" sz="2800" b="1" dirty="0"/>
              <a:t>POPULISMUS und KRISEN  Migration</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689155" y="2077750"/>
            <a:ext cx="5758813" cy="641842"/>
          </a:xfrm>
          <a:prstGeom prst="rect">
            <a:avLst/>
          </a:prstGeom>
          <a:noFill/>
        </p:spPr>
        <p:txBody>
          <a:bodyPr wrap="square" rtlCol="0">
            <a:spAutoFit/>
          </a:bodyPr>
          <a:lstStyle/>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
        <p:nvSpPr>
          <p:cNvPr id="19" name="Textfeld 18">
            <a:extLst>
              <a:ext uri="{FF2B5EF4-FFF2-40B4-BE49-F238E27FC236}">
                <a16:creationId xmlns:a16="http://schemas.microsoft.com/office/drawing/2014/main" id="{8D6D69D4-142C-49DC-9AF3-0F22A69CEDE4}"/>
              </a:ext>
            </a:extLst>
          </p:cNvPr>
          <p:cNvSpPr txBox="1"/>
          <p:nvPr/>
        </p:nvSpPr>
        <p:spPr>
          <a:xfrm>
            <a:off x="2298109" y="4533895"/>
            <a:ext cx="9365155" cy="574196"/>
          </a:xfrm>
          <a:prstGeom prst="rect">
            <a:avLst/>
          </a:prstGeom>
          <a:noFill/>
        </p:spPr>
        <p:txBody>
          <a:bodyPr wrap="square">
            <a:spAutoFit/>
          </a:bodyPr>
          <a:lstStyle/>
          <a:p>
            <a:pPr marL="575945">
              <a:lnSpc>
                <a:spcPct val="106000"/>
              </a:lnSpc>
              <a:spcAft>
                <a:spcPts val="800"/>
              </a:spcAft>
            </a:pPr>
            <a:r>
              <a:rPr lang="de-DE" sz="1200" dirty="0">
                <a:ea typeface="Calibri" panose="020F0502020204030204" pitchFamily="34" charset="0"/>
                <a:cs typeface="Times New Roman" panose="02020603050405020304" pitchFamily="18" charset="0"/>
              </a:rPr>
              <a:t>a</a:t>
            </a:r>
            <a:r>
              <a:rPr lang="de-DE" sz="1200" dirty="0">
                <a:effectLst/>
                <a:ea typeface="Calibri" panose="020F0502020204030204" pitchFamily="34" charset="0"/>
                <a:cs typeface="Times New Roman" panose="02020603050405020304" pitchFamily="18" charset="0"/>
              </a:rPr>
              <a:t>us: </a:t>
            </a:r>
            <a:r>
              <a:rPr lang="de-DE" sz="1200" dirty="0">
                <a:effectLst/>
                <a:ea typeface="Calibri" panose="020F0502020204030204" pitchFamily="34" charset="0"/>
                <a:cs typeface="Times New Roman" panose="02020603050405020304" pitchFamily="18" charset="0"/>
                <a:hlinkClick r:id="rId4"/>
              </a:rPr>
              <a:t>https://de.statista.com</a:t>
            </a:r>
            <a:r>
              <a:rPr lang="de-DE" sz="1200" dirty="0">
                <a:effectLst/>
                <a:ea typeface="Calibri" panose="020F0502020204030204" pitchFamily="34" charset="0"/>
                <a:cs typeface="Times New Roman" panose="02020603050405020304" pitchFamily="18" charset="0"/>
              </a:rPr>
              <a:t> [letzter Zugriff am 21.7.2023]</a:t>
            </a:r>
          </a:p>
          <a:p>
            <a:pPr marL="575945">
              <a:lnSpc>
                <a:spcPct val="106000"/>
              </a:lnSpc>
              <a:spcAft>
                <a:spcPts val="800"/>
              </a:spcAft>
            </a:pPr>
            <a:endParaRPr lang="de-DE" sz="1200" dirty="0">
              <a:effectLst/>
              <a:ea typeface="Calibri" panose="020F0502020204030204" pitchFamily="34" charset="0"/>
              <a:cs typeface="Times New Roman" panose="02020603050405020304" pitchFamily="18" charset="0"/>
            </a:endParaRPr>
          </a:p>
        </p:txBody>
      </p:sp>
      <p:pic>
        <p:nvPicPr>
          <p:cNvPr id="4" name="Grafik 3" descr="Ein Bild, das Text, Screenshot, Diagramm, Schrift enthält.&#10;&#10;Automatisch generierte Beschreibung">
            <a:extLst>
              <a:ext uri="{FF2B5EF4-FFF2-40B4-BE49-F238E27FC236}">
                <a16:creationId xmlns:a16="http://schemas.microsoft.com/office/drawing/2014/main" id="{6F6EDB6D-9F0A-432E-8971-F20D9D31BD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1143" y="1329509"/>
            <a:ext cx="4407479" cy="3274757"/>
          </a:xfrm>
          <a:prstGeom prst="rect">
            <a:avLst/>
          </a:prstGeom>
        </p:spPr>
      </p:pic>
      <p:sp>
        <p:nvSpPr>
          <p:cNvPr id="5" name="Textfeld 4">
            <a:extLst>
              <a:ext uri="{FF2B5EF4-FFF2-40B4-BE49-F238E27FC236}">
                <a16:creationId xmlns:a16="http://schemas.microsoft.com/office/drawing/2014/main" id="{C049D8E4-407B-4D89-85A8-22B26F334625}"/>
              </a:ext>
            </a:extLst>
          </p:cNvPr>
          <p:cNvSpPr txBox="1"/>
          <p:nvPr/>
        </p:nvSpPr>
        <p:spPr>
          <a:xfrm>
            <a:off x="7835050" y="4590160"/>
            <a:ext cx="3759664" cy="461665"/>
          </a:xfrm>
          <a:prstGeom prst="rect">
            <a:avLst/>
          </a:prstGeom>
          <a:noFill/>
        </p:spPr>
        <p:txBody>
          <a:bodyPr wrap="square" rtlCol="0">
            <a:spAutoFit/>
          </a:bodyPr>
          <a:lstStyle/>
          <a:p>
            <a:r>
              <a:rPr lang="de-DE" sz="1200" dirty="0"/>
              <a:t>aus: </a:t>
            </a:r>
            <a:r>
              <a:rPr lang="de-DE" sz="1200" dirty="0">
                <a:hlinkClick r:id="rId4"/>
              </a:rPr>
              <a:t>https://de.statista.com</a:t>
            </a:r>
            <a:endParaRPr lang="de-DE" sz="1200" dirty="0"/>
          </a:p>
          <a:p>
            <a:r>
              <a:rPr lang="de-DE" sz="1200" dirty="0"/>
              <a:t>[letzter Zugriff am 21.7.2023]</a:t>
            </a:r>
          </a:p>
        </p:txBody>
      </p:sp>
      <p:pic>
        <p:nvPicPr>
          <p:cNvPr id="6" name="Grafik 5" descr="Ein Bild, das Text, Screenshot, Schrift, Zahl enthält.&#10;&#10;Automatisch generierte Beschreibung">
            <a:extLst>
              <a:ext uri="{FF2B5EF4-FFF2-40B4-BE49-F238E27FC236}">
                <a16:creationId xmlns:a16="http://schemas.microsoft.com/office/drawing/2014/main" id="{E943C063-1159-473F-B770-26EF0C20F6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7106" y="1286174"/>
            <a:ext cx="4464745" cy="3317305"/>
          </a:xfrm>
          <a:prstGeom prst="rect">
            <a:avLst/>
          </a:prstGeom>
        </p:spPr>
      </p:pic>
    </p:spTree>
    <p:extLst>
      <p:ext uri="{BB962C8B-B14F-4D97-AF65-F5344CB8AC3E}">
        <p14:creationId xmlns:p14="http://schemas.microsoft.com/office/powerpoint/2010/main" val="187106175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3907861" y="457200"/>
            <a:ext cx="7190973" cy="892552"/>
          </a:xfrm>
          <a:prstGeom prst="rect">
            <a:avLst/>
          </a:prstGeom>
          <a:noFill/>
        </p:spPr>
        <p:txBody>
          <a:bodyPr wrap="square" rtlCol="0">
            <a:spAutoFit/>
          </a:bodyPr>
          <a:lstStyle/>
          <a:p>
            <a:r>
              <a:rPr lang="de-DE" sz="2800" b="1" dirty="0"/>
              <a:t>POPULISMUS und KRISEN</a:t>
            </a:r>
          </a:p>
          <a:p>
            <a:r>
              <a:rPr lang="de-DE" sz="2400" b="1" dirty="0"/>
              <a:t>Die Legende vom großen Austausch…</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689155" y="2077750"/>
            <a:ext cx="7572403" cy="641842"/>
          </a:xfrm>
          <a:prstGeom prst="rect">
            <a:avLst/>
          </a:prstGeom>
          <a:noFill/>
        </p:spPr>
        <p:txBody>
          <a:bodyPr wrap="square" rtlCol="0">
            <a:spAutoFit/>
          </a:bodyPr>
          <a:lstStyle/>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
        <p:nvSpPr>
          <p:cNvPr id="3" name="Textfeld 2">
            <a:extLst>
              <a:ext uri="{FF2B5EF4-FFF2-40B4-BE49-F238E27FC236}">
                <a16:creationId xmlns:a16="http://schemas.microsoft.com/office/drawing/2014/main" id="{956422ED-2DB7-41DE-9B64-168772A253D8}"/>
              </a:ext>
            </a:extLst>
          </p:cNvPr>
          <p:cNvSpPr txBox="1"/>
          <p:nvPr/>
        </p:nvSpPr>
        <p:spPr>
          <a:xfrm>
            <a:off x="3689155" y="1445801"/>
            <a:ext cx="6468676" cy="4154984"/>
          </a:xfrm>
          <a:prstGeom prst="rect">
            <a:avLst/>
          </a:prstGeom>
          <a:noFill/>
        </p:spPr>
        <p:txBody>
          <a:bodyPr wrap="square" rtlCol="0">
            <a:spAutoFit/>
          </a:bodyPr>
          <a:lstStyle/>
          <a:p>
            <a:r>
              <a:rPr lang="de-DE" dirty="0"/>
              <a:t>Am Vormittag des 11.Juli 2011 zündet  der Norweger</a:t>
            </a:r>
            <a:r>
              <a:rPr lang="de-DE" sz="2000" b="1" dirty="0"/>
              <a:t> Anders Breivik </a:t>
            </a:r>
            <a:r>
              <a:rPr lang="de-DE" dirty="0"/>
              <a:t>zunächst eine Autobombe im Regierungsviertel von Oslo, verkleidet sich anschließend als Polizist und tötet auf der nahe gelegenen Ferieninsel </a:t>
            </a:r>
            <a:r>
              <a:rPr lang="de-DE" dirty="0" err="1"/>
              <a:t>Utöya</a:t>
            </a:r>
            <a:r>
              <a:rPr lang="de-DE" dirty="0"/>
              <a:t> anschließend 69 Menschen…</a:t>
            </a:r>
          </a:p>
          <a:p>
            <a:endParaRPr lang="de-DE" dirty="0"/>
          </a:p>
          <a:p>
            <a:r>
              <a:rPr lang="de-DE" dirty="0"/>
              <a:t>Am 15.März 2019, wenige Minuten nach 13 Uhr, greift der Australier </a:t>
            </a:r>
            <a:r>
              <a:rPr lang="de-DE" sz="2000" b="1" dirty="0" err="1"/>
              <a:t>Brenton</a:t>
            </a:r>
            <a:r>
              <a:rPr lang="de-DE" sz="2000" b="1" dirty="0"/>
              <a:t> </a:t>
            </a:r>
            <a:r>
              <a:rPr lang="de-DE" sz="2000" b="1" dirty="0" err="1"/>
              <a:t>Tarrant</a:t>
            </a:r>
            <a:r>
              <a:rPr lang="de-DE" sz="2000" b="1" dirty="0"/>
              <a:t> </a:t>
            </a:r>
            <a:r>
              <a:rPr lang="de-DE" dirty="0"/>
              <a:t>mehrere Moscheen im neuseeländischen Christchurch an und schießt wahllos auf die Männer, die aus den Gebäuden kamen… 51 Tote bleiben auf der Straße liegen…</a:t>
            </a:r>
          </a:p>
          <a:p>
            <a:endParaRPr lang="de-DE" dirty="0"/>
          </a:p>
          <a:p>
            <a:r>
              <a:rPr lang="de-DE" dirty="0"/>
              <a:t>Beide rechtfertigen sich später in den Gerichtsverfahren, dass sie gegen den </a:t>
            </a:r>
            <a:r>
              <a:rPr lang="de-DE" sz="2400" b="1" dirty="0"/>
              <a:t>Großen Austausch der weißen Rasse </a:t>
            </a:r>
            <a:r>
              <a:rPr lang="de-DE" dirty="0"/>
              <a:t>kämpfen würden…</a:t>
            </a:r>
          </a:p>
        </p:txBody>
      </p:sp>
    </p:spTree>
    <p:extLst>
      <p:ext uri="{BB962C8B-B14F-4D97-AF65-F5344CB8AC3E}">
        <p14:creationId xmlns:p14="http://schemas.microsoft.com/office/powerpoint/2010/main" val="258730613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3891876" y="740979"/>
            <a:ext cx="7190973" cy="892552"/>
          </a:xfrm>
          <a:prstGeom prst="rect">
            <a:avLst/>
          </a:prstGeom>
          <a:noFill/>
        </p:spPr>
        <p:txBody>
          <a:bodyPr wrap="square" rtlCol="0">
            <a:spAutoFit/>
          </a:bodyPr>
          <a:lstStyle/>
          <a:p>
            <a:r>
              <a:rPr lang="de-DE" sz="2800" b="1" dirty="0"/>
              <a:t>POPULISMUS und KRISEN</a:t>
            </a:r>
          </a:p>
          <a:p>
            <a:r>
              <a:rPr lang="de-DE" sz="2400" b="1" dirty="0"/>
              <a:t>Die Legende vom großen Austausch…</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701160" y="1633531"/>
            <a:ext cx="7572403" cy="4063420"/>
          </a:xfrm>
          <a:prstGeom prst="rect">
            <a:avLst/>
          </a:prstGeom>
          <a:noFill/>
        </p:spPr>
        <p:txBody>
          <a:bodyPr wrap="square" rtlCol="0">
            <a:spAutoFit/>
          </a:bodyPr>
          <a:lstStyle/>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a:p>
            <a:pPr marL="126365" marR="705485" indent="107950">
              <a:lnSpc>
                <a:spcPct val="102000"/>
              </a:lnSpc>
              <a:spcAft>
                <a:spcPts val="0"/>
              </a:spcAft>
            </a:pPr>
            <a:r>
              <a:rPr lang="de-DE" sz="2000" b="1" i="0" dirty="0">
                <a:solidFill>
                  <a:srgbClr val="202122"/>
                </a:solidFill>
                <a:effectLst/>
                <a:latin typeface="Arial" panose="020B0604020202020204" pitchFamily="34" charset="0"/>
              </a:rPr>
              <a:t>Großer Austausch</a:t>
            </a:r>
            <a:r>
              <a:rPr lang="de-DE" sz="2000" b="0" i="0" dirty="0">
                <a:solidFill>
                  <a:srgbClr val="202122"/>
                </a:solidFill>
                <a:effectLst/>
                <a:latin typeface="Arial" panose="020B0604020202020204" pitchFamily="34" charset="0"/>
              </a:rPr>
              <a:t> </a:t>
            </a:r>
            <a:r>
              <a:rPr lang="de-DE" b="0" i="0" dirty="0">
                <a:effectLst/>
                <a:latin typeface="Arial" panose="020B0604020202020204" pitchFamily="34" charset="0"/>
              </a:rPr>
              <a:t>(</a:t>
            </a:r>
            <a:r>
              <a:rPr lang="de-DE" b="0" i="0" dirty="0" err="1">
                <a:effectLst/>
                <a:latin typeface="Arial" panose="020B0604020202020204" pitchFamily="34" charset="0"/>
              </a:rPr>
              <a:t>franz.</a:t>
            </a:r>
            <a:r>
              <a:rPr lang="de-DE" b="0" i="1" dirty="0" err="1">
                <a:solidFill>
                  <a:srgbClr val="202122"/>
                </a:solidFill>
                <a:effectLst/>
                <a:latin typeface="Arial" panose="020B0604020202020204" pitchFamily="34" charset="0"/>
              </a:rPr>
              <a:t>Grand</a:t>
            </a:r>
            <a:r>
              <a:rPr lang="de-DE" b="0" i="1" dirty="0">
                <a:solidFill>
                  <a:srgbClr val="202122"/>
                </a:solidFill>
                <a:effectLst/>
                <a:latin typeface="Arial" panose="020B0604020202020204" pitchFamily="34" charset="0"/>
              </a:rPr>
              <a:t> </a:t>
            </a:r>
            <a:r>
              <a:rPr lang="de-DE" b="0" i="1" dirty="0" err="1">
                <a:solidFill>
                  <a:srgbClr val="202122"/>
                </a:solidFill>
                <a:effectLst/>
                <a:latin typeface="Arial" panose="020B0604020202020204" pitchFamily="34" charset="0"/>
              </a:rPr>
              <a:t>Remplacement</a:t>
            </a:r>
            <a:r>
              <a:rPr lang="de-DE" b="0" i="0" dirty="0">
                <a:solidFill>
                  <a:srgbClr val="202122"/>
                </a:solidFill>
                <a:effectLst/>
                <a:latin typeface="Arial" panose="020B0604020202020204" pitchFamily="34" charset="0"/>
              </a:rPr>
              <a:t>;</a:t>
            </a:r>
            <a:r>
              <a:rPr lang="de-DE" dirty="0">
                <a:solidFill>
                  <a:srgbClr val="202122"/>
                </a:solidFill>
                <a:latin typeface="Arial" panose="020B0604020202020204" pitchFamily="34" charset="0"/>
              </a:rPr>
              <a:t> </a:t>
            </a:r>
            <a:r>
              <a:rPr lang="de-DE" b="0" i="0" dirty="0" err="1">
                <a:effectLst/>
                <a:latin typeface="Arial" panose="020B0604020202020204" pitchFamily="34" charset="0"/>
              </a:rPr>
              <a:t>engl.</a:t>
            </a:r>
            <a:r>
              <a:rPr lang="de-DE" b="0" i="1" dirty="0" err="1">
                <a:solidFill>
                  <a:srgbClr val="202122"/>
                </a:solidFill>
                <a:effectLst/>
                <a:latin typeface="Arial" panose="020B0604020202020204" pitchFamily="34" charset="0"/>
              </a:rPr>
              <a:t>Great</a:t>
            </a:r>
            <a:r>
              <a:rPr lang="de-DE" b="0" i="1" dirty="0">
                <a:solidFill>
                  <a:srgbClr val="202122"/>
                </a:solidFill>
                <a:effectLst/>
                <a:latin typeface="Arial" panose="020B0604020202020204" pitchFamily="34" charset="0"/>
              </a:rPr>
              <a:t> </a:t>
            </a:r>
            <a:r>
              <a:rPr lang="de-DE" b="0" i="1" dirty="0" err="1">
                <a:solidFill>
                  <a:srgbClr val="202122"/>
                </a:solidFill>
                <a:effectLst/>
                <a:latin typeface="Arial" panose="020B0604020202020204" pitchFamily="34" charset="0"/>
              </a:rPr>
              <a:t>Replacement</a:t>
            </a:r>
            <a:r>
              <a:rPr lang="de-DE" b="0" i="0" dirty="0">
                <a:solidFill>
                  <a:srgbClr val="202122"/>
                </a:solidFill>
                <a:effectLst/>
                <a:latin typeface="Arial" panose="020B0604020202020204" pitchFamily="34" charset="0"/>
              </a:rPr>
              <a:t>) ist ein politischer Kampfbegriff der Neuen Rechten aber auch der Populisten,  mit dem die Migration (Einwanderung) von Nichtweißen und Muslimen auf einer angeblichen Verschwörung beruht, mit dem Ziel die weiße Mehrheitsbevölkerung in westlichen Staaten zu ersetzen bzw. auszulöschen</a:t>
            </a:r>
          </a:p>
          <a:p>
            <a:pPr marL="126365" marR="705485" indent="107950">
              <a:lnSpc>
                <a:spcPct val="102000"/>
              </a:lnSpc>
              <a:spcAft>
                <a:spcPts val="0"/>
              </a:spcAft>
            </a:pPr>
            <a:endParaRPr lang="de-DE" dirty="0">
              <a:solidFill>
                <a:srgbClr val="202122"/>
              </a:solidFill>
              <a:latin typeface="Arial" panose="020B0604020202020204" pitchFamily="34" charset="0"/>
            </a:endParaRPr>
          </a:p>
          <a:p>
            <a:pPr marL="126365" marR="705485" indent="107950">
              <a:lnSpc>
                <a:spcPct val="102000"/>
              </a:lnSpc>
              <a:spcAft>
                <a:spcPts val="0"/>
              </a:spcAft>
            </a:pPr>
            <a:r>
              <a:rPr lang="de-DE" b="0" i="0" dirty="0">
                <a:solidFill>
                  <a:srgbClr val="202122"/>
                </a:solidFill>
                <a:effectLst/>
                <a:latin typeface="Arial" panose="020B0604020202020204" pitchFamily="34" charset="0"/>
              </a:rPr>
              <a:t>Prominente  </a:t>
            </a:r>
            <a:r>
              <a:rPr lang="de-DE" dirty="0">
                <a:solidFill>
                  <a:srgbClr val="202122"/>
                </a:solidFill>
                <a:latin typeface="Arial" panose="020B0604020202020204" pitchFamily="34" charset="0"/>
              </a:rPr>
              <a:t>Wortführer </a:t>
            </a:r>
            <a:r>
              <a:rPr lang="de-DE" b="0" i="0" dirty="0">
                <a:solidFill>
                  <a:srgbClr val="202122"/>
                </a:solidFill>
                <a:effectLst/>
                <a:latin typeface="Arial" panose="020B0604020202020204" pitchFamily="34" charset="0"/>
              </a:rPr>
              <a:t>dieser Theorie sind die </a:t>
            </a:r>
            <a:r>
              <a:rPr lang="de-DE" i="0" dirty="0">
                <a:solidFill>
                  <a:srgbClr val="202122"/>
                </a:solidFill>
                <a:effectLst/>
                <a:latin typeface="Arial" panose="020B0604020202020204" pitchFamily="34" charset="0"/>
              </a:rPr>
              <a:t>Franzosen </a:t>
            </a:r>
            <a:r>
              <a:rPr lang="de-DE" b="1" i="0" dirty="0">
                <a:solidFill>
                  <a:srgbClr val="202122"/>
                </a:solidFill>
                <a:effectLst/>
                <a:latin typeface="Arial" panose="020B0604020202020204" pitchFamily="34" charset="0"/>
              </a:rPr>
              <a:t>Jean RASPAIL </a:t>
            </a:r>
            <a:r>
              <a:rPr lang="de-DE" i="0" dirty="0">
                <a:solidFill>
                  <a:srgbClr val="202122"/>
                </a:solidFill>
                <a:effectLst/>
                <a:latin typeface="Arial" panose="020B0604020202020204" pitchFamily="34" charset="0"/>
              </a:rPr>
              <a:t>und </a:t>
            </a:r>
            <a:r>
              <a:rPr lang="de-DE" b="1" i="0" dirty="0">
                <a:solidFill>
                  <a:srgbClr val="202122"/>
                </a:solidFill>
                <a:effectLst/>
                <a:latin typeface="Arial" panose="020B0604020202020204" pitchFamily="34" charset="0"/>
              </a:rPr>
              <a:t>Renaud CAMUS</a:t>
            </a:r>
            <a:r>
              <a:rPr lang="de-DE" dirty="0">
                <a:solidFill>
                  <a:srgbClr val="202122"/>
                </a:solidFill>
                <a:latin typeface="Arial" panose="020B0604020202020204" pitchFamily="34" charset="0"/>
              </a:rPr>
              <a:t> aber auch </a:t>
            </a:r>
            <a:r>
              <a:rPr lang="de-DE" b="1" dirty="0">
                <a:solidFill>
                  <a:srgbClr val="202122"/>
                </a:solidFill>
                <a:latin typeface="Arial" panose="020B0604020202020204" pitchFamily="34" charset="0"/>
              </a:rPr>
              <a:t>Martin SELLNER</a:t>
            </a:r>
            <a:r>
              <a:rPr lang="de-DE" dirty="0">
                <a:solidFill>
                  <a:srgbClr val="202122"/>
                </a:solidFill>
                <a:latin typeface="Arial" panose="020B0604020202020204" pitchFamily="34" charset="0"/>
              </a:rPr>
              <a:t> von den Identitären Österreichs. Sie alle gehören der rechten Politszene an</a:t>
            </a:r>
            <a:endParaRPr lang="de-DE" b="0" i="0" dirty="0">
              <a:solidFill>
                <a:srgbClr val="202122"/>
              </a:solidFill>
              <a:effectLst/>
              <a:latin typeface="Arial" panose="020B0604020202020204" pitchFamily="34" charset="0"/>
            </a:endParaRPr>
          </a:p>
          <a:p>
            <a:pPr marL="126365" marR="705485" indent="107950">
              <a:lnSpc>
                <a:spcPct val="102000"/>
              </a:lnSpc>
              <a:spcAft>
                <a:spcPts val="0"/>
              </a:spcAft>
            </a:pPr>
            <a:endParaRPr lang="de-DE" sz="1800" dirty="0">
              <a:effectLst/>
              <a:ea typeface="Garamond" panose="02020404030301010803" pitchFamily="18" charset="0"/>
              <a:cs typeface="Garamond" panose="02020404030301010803" pitchFamily="18" charset="0"/>
            </a:endParaRP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429199616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094648" y="333046"/>
            <a:ext cx="5386236" cy="892552"/>
          </a:xfrm>
          <a:prstGeom prst="rect">
            <a:avLst/>
          </a:prstGeom>
          <a:noFill/>
        </p:spPr>
        <p:txBody>
          <a:bodyPr wrap="square" rtlCol="0">
            <a:spAutoFit/>
          </a:bodyPr>
          <a:lstStyle/>
          <a:p>
            <a:r>
              <a:rPr lang="de-DE" sz="2800" b="1" dirty="0"/>
              <a:t>POPULISMUS und KRISEN  </a:t>
            </a:r>
            <a:r>
              <a:rPr lang="de-DE" sz="2400" b="1" dirty="0"/>
              <a:t>Beispiel Corona </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284042" y="1417675"/>
            <a:ext cx="7748916" cy="4985980"/>
          </a:xfrm>
          <a:prstGeom prst="rect">
            <a:avLst/>
          </a:prstGeom>
          <a:noFill/>
        </p:spPr>
        <p:txBody>
          <a:bodyPr wrap="square" rtlCol="0">
            <a:spAutoFit/>
          </a:bodyPr>
          <a:lstStyle/>
          <a:p>
            <a:r>
              <a:rPr lang="de-DE" sz="1600" b="1" dirty="0"/>
              <a:t>Ende Dezember 2019: Ausgehend von  einem  Tiermarkt in der Millionenstadt Wuhan der chinesischen Provinz Hubei wird erstmals von einer rätselhaften Lungenkrankheit berichtet.</a:t>
            </a:r>
          </a:p>
          <a:p>
            <a:r>
              <a:rPr lang="de-DE" sz="1600" b="1" dirty="0"/>
              <a:t>30.Jänner 2020: Die Weltgesundheitsorganisation (WHO) ruft die internationale Gesundheitsnotlage. </a:t>
            </a:r>
          </a:p>
          <a:p>
            <a:r>
              <a:rPr lang="de-DE" sz="1600" b="1" dirty="0"/>
              <a:t>Am 11.März 2020 erklärte die WHO Corona offiziell zur Pandemie!</a:t>
            </a:r>
          </a:p>
          <a:p>
            <a:r>
              <a:rPr lang="de-DE" sz="1600" b="1" dirty="0"/>
              <a:t>Am 13.März 2020 verhängte die österreichische Bundesregierung einen strengen LOCKDOWN</a:t>
            </a:r>
          </a:p>
          <a:p>
            <a:r>
              <a:rPr lang="de-DE" sz="1600" dirty="0"/>
              <a:t>Soziale und psychologische Folgen des  </a:t>
            </a:r>
            <a:r>
              <a:rPr lang="de-DE" sz="1600" b="1" dirty="0"/>
              <a:t>LOCKDOWN </a:t>
            </a:r>
            <a:r>
              <a:rPr lang="de-DE" sz="1600" dirty="0"/>
              <a:t>sind</a:t>
            </a:r>
            <a:r>
              <a:rPr lang="de-DE" sz="1600" b="1" dirty="0"/>
              <a:t> </a:t>
            </a:r>
            <a:r>
              <a:rPr lang="de-DE" sz="1600" dirty="0"/>
              <a:t> nicht nur in Österreich sondern auch in den übrigen vom Corona-Virus  befallenen Ländern ein Thema.</a:t>
            </a:r>
          </a:p>
          <a:p>
            <a:r>
              <a:rPr lang="de-DE" sz="1600" b="1" dirty="0"/>
              <a:t>Die Soziale Folgen und Verwerfungen sind tatsächlich gewaltig.</a:t>
            </a:r>
          </a:p>
          <a:p>
            <a:r>
              <a:rPr lang="de-DE" sz="1600" b="1" dirty="0"/>
              <a:t>Menschen werden…</a:t>
            </a:r>
          </a:p>
          <a:p>
            <a:pPr marL="342900" indent="-342900">
              <a:buFont typeface="Wingdings" panose="05000000000000000000" pitchFamily="2" charset="2"/>
              <a:buChar char="§"/>
            </a:pPr>
            <a:r>
              <a:rPr lang="de-DE" sz="1600" b="1" dirty="0"/>
              <a:t>zur Inaktivität verurteilt</a:t>
            </a:r>
          </a:p>
          <a:p>
            <a:pPr marL="342900" indent="-342900">
              <a:buFont typeface="Wingdings" panose="05000000000000000000" pitchFamily="2" charset="2"/>
              <a:buChar char="§"/>
            </a:pPr>
            <a:endParaRPr lang="de-DE" sz="1600" b="1" dirty="0"/>
          </a:p>
          <a:p>
            <a:pPr marL="342900" indent="-342900">
              <a:buFont typeface="Wingdings" panose="05000000000000000000" pitchFamily="2" charset="2"/>
              <a:buChar char="§"/>
            </a:pPr>
            <a:r>
              <a:rPr lang="de-DE" sz="1600" b="1" dirty="0"/>
              <a:t>in die Isolation gedrängt</a:t>
            </a:r>
          </a:p>
          <a:p>
            <a:pPr marL="342900" indent="-342900">
              <a:buFont typeface="Wingdings" panose="05000000000000000000" pitchFamily="2" charset="2"/>
              <a:buChar char="§"/>
            </a:pPr>
            <a:endParaRPr lang="de-DE" sz="1600" b="1" dirty="0"/>
          </a:p>
          <a:p>
            <a:pPr marL="342900" indent="-342900">
              <a:buFont typeface="Wingdings" panose="05000000000000000000" pitchFamily="2" charset="2"/>
              <a:buChar char="§"/>
            </a:pPr>
            <a:r>
              <a:rPr lang="de-DE" sz="1600" b="1" dirty="0"/>
              <a:t>erfahren eine “Kollektive Entmündigung“  </a:t>
            </a:r>
          </a:p>
          <a:p>
            <a:endParaRPr lang="de-DE" sz="1600" dirty="0"/>
          </a:p>
          <a:p>
            <a:endParaRPr lang="de-DE" sz="1600" b="1" dirty="0"/>
          </a:p>
          <a:p>
            <a:endParaRPr lang="de-DE" sz="1400" b="1" dirty="0"/>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213168138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4202932" y="716612"/>
            <a:ext cx="5386236" cy="830997"/>
          </a:xfrm>
          <a:prstGeom prst="rect">
            <a:avLst/>
          </a:prstGeom>
          <a:noFill/>
        </p:spPr>
        <p:txBody>
          <a:bodyPr wrap="square" rtlCol="0">
            <a:spAutoFit/>
          </a:bodyPr>
          <a:lstStyle/>
          <a:p>
            <a:r>
              <a:rPr lang="de-DE" sz="2800" b="1" dirty="0"/>
              <a:t>POPULISMUS und KRISEN</a:t>
            </a:r>
          </a:p>
          <a:p>
            <a:r>
              <a:rPr lang="de-DE" sz="2000" b="1" dirty="0"/>
              <a:t>Beispiel CORONA </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284042" y="1670719"/>
            <a:ext cx="7867646" cy="4031873"/>
          </a:xfrm>
          <a:prstGeom prst="rect">
            <a:avLst/>
          </a:prstGeom>
          <a:noFill/>
        </p:spPr>
        <p:txBody>
          <a:bodyPr wrap="square" rtlCol="0">
            <a:spAutoFit/>
          </a:bodyPr>
          <a:lstStyle/>
          <a:p>
            <a:r>
              <a:rPr lang="de-AT" sz="1600" b="1" dirty="0"/>
              <a:t>Die Verschwörungsszenarien blühen und die Populisten auf der Welt spüren Aufwind und dabei braucht man </a:t>
            </a:r>
            <a:r>
              <a:rPr lang="de-AT" sz="2000" b="1" dirty="0"/>
              <a:t>Sündenböcke (“</a:t>
            </a:r>
            <a:r>
              <a:rPr lang="de-AT" sz="2000" b="1" dirty="0" err="1"/>
              <a:t>scapegoats</a:t>
            </a:r>
            <a:r>
              <a:rPr lang="de-AT" sz="2000" b="1" dirty="0"/>
              <a:t>“)</a:t>
            </a:r>
          </a:p>
          <a:p>
            <a:endParaRPr lang="de-AT" sz="2000" b="1" dirty="0"/>
          </a:p>
          <a:p>
            <a:r>
              <a:rPr lang="de-AT" sz="2400" b="1" dirty="0"/>
              <a:t>FANTA 3…</a:t>
            </a:r>
          </a:p>
          <a:p>
            <a:endParaRPr lang="de-AT" sz="1600" b="1" dirty="0"/>
          </a:p>
          <a:p>
            <a:r>
              <a:rPr lang="de-AT" sz="1600" b="1" dirty="0"/>
              <a:t>TRUMP (USA):</a:t>
            </a:r>
            <a:r>
              <a:rPr lang="de-AT" sz="1600" dirty="0"/>
              <a:t> zuerst Verharmlosung, dann suche nach Sündenböcken: Ausländer (Mexikaner), Migranten, Chinesen</a:t>
            </a:r>
          </a:p>
          <a:p>
            <a:endParaRPr lang="de-AT" sz="1600" dirty="0"/>
          </a:p>
          <a:p>
            <a:endParaRPr lang="de-AT" sz="1600" dirty="0"/>
          </a:p>
          <a:p>
            <a:r>
              <a:rPr lang="de-AT" sz="1600" b="1" dirty="0"/>
              <a:t>BOLSONARO (Brasilien):</a:t>
            </a:r>
            <a:r>
              <a:rPr lang="de-AT" sz="1600" dirty="0"/>
              <a:t> zuerst Verharmlosung bzw. Leugnung, dann Angriffe auf Kritiker und schließlich Einsatz von Militär</a:t>
            </a:r>
          </a:p>
          <a:p>
            <a:endParaRPr lang="de-AT" sz="1600" dirty="0"/>
          </a:p>
          <a:p>
            <a:endParaRPr lang="de-AT" sz="1600" dirty="0"/>
          </a:p>
          <a:p>
            <a:r>
              <a:rPr lang="de-AT" sz="1600" b="1" dirty="0"/>
              <a:t>ORBAN (Ungarn)</a:t>
            </a:r>
            <a:r>
              <a:rPr lang="de-AT" sz="1600" dirty="0"/>
              <a:t>:  Schaffung von Sündenböcken (George Soros), dann AUSNAHMEGESETZGEBUNG mit faktischer Entmachtung des Parlaments</a:t>
            </a:r>
            <a:endParaRPr lang="de-DE" sz="1600" dirty="0"/>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9" name="Grafik 8" descr="Ein Bild, das Person, Anzug, Mann, drinnen enthält.&#10;&#10;Automatisch generierte Beschreibung">
            <a:extLst>
              <a:ext uri="{FF2B5EF4-FFF2-40B4-BE49-F238E27FC236}">
                <a16:creationId xmlns:a16="http://schemas.microsoft.com/office/drawing/2014/main" id="{3BE66273-2B0E-4EFD-908D-A455EAC7E7FC}"/>
              </a:ext>
            </a:extLst>
          </p:cNvPr>
          <p:cNvPicPr>
            <a:picLocks noChangeAspect="1"/>
          </p:cNvPicPr>
          <p:nvPr/>
        </p:nvPicPr>
        <p:blipFill>
          <a:blip r:embed="rId4"/>
          <a:stretch>
            <a:fillRect/>
          </a:stretch>
        </p:blipFill>
        <p:spPr>
          <a:xfrm>
            <a:off x="553656" y="2853651"/>
            <a:ext cx="1653152" cy="1026795"/>
          </a:xfrm>
          <a:prstGeom prst="rect">
            <a:avLst/>
          </a:prstGeom>
        </p:spPr>
      </p:pic>
      <p:pic>
        <p:nvPicPr>
          <p:cNvPr id="13" name="Grafik 12" descr="Ein Bild, das Person, Mann, Anzug, Schlips enthält.&#10;&#10;Automatisch generierte Beschreibung">
            <a:extLst>
              <a:ext uri="{FF2B5EF4-FFF2-40B4-BE49-F238E27FC236}">
                <a16:creationId xmlns:a16="http://schemas.microsoft.com/office/drawing/2014/main" id="{1411C175-30E9-4908-B404-4F9F0AEAE3D3}"/>
              </a:ext>
            </a:extLst>
          </p:cNvPr>
          <p:cNvPicPr>
            <a:picLocks noChangeAspect="1"/>
          </p:cNvPicPr>
          <p:nvPr/>
        </p:nvPicPr>
        <p:blipFill>
          <a:blip r:embed="rId5"/>
          <a:stretch>
            <a:fillRect/>
          </a:stretch>
        </p:blipFill>
        <p:spPr>
          <a:xfrm>
            <a:off x="553656" y="3880446"/>
            <a:ext cx="1215766" cy="1577926"/>
          </a:xfrm>
          <a:prstGeom prst="rect">
            <a:avLst/>
          </a:prstGeom>
        </p:spPr>
      </p:pic>
      <p:pic>
        <p:nvPicPr>
          <p:cNvPr id="14" name="Grafik 13" descr="Ein Bild, das Person, Anzug, Mann, Kleidung enthält.&#10;&#10;Automatisch generierte Beschreibung">
            <a:extLst>
              <a:ext uri="{FF2B5EF4-FFF2-40B4-BE49-F238E27FC236}">
                <a16:creationId xmlns:a16="http://schemas.microsoft.com/office/drawing/2014/main" id="{89316E38-1617-4FD5-A23C-ED2A0E985A75}"/>
              </a:ext>
            </a:extLst>
          </p:cNvPr>
          <p:cNvPicPr>
            <a:picLocks noChangeAspect="1"/>
          </p:cNvPicPr>
          <p:nvPr/>
        </p:nvPicPr>
        <p:blipFill>
          <a:blip r:embed="rId6"/>
          <a:stretch>
            <a:fillRect/>
          </a:stretch>
        </p:blipFill>
        <p:spPr>
          <a:xfrm>
            <a:off x="553657" y="5458373"/>
            <a:ext cx="1744454" cy="1203894"/>
          </a:xfrm>
          <a:prstGeom prst="rect">
            <a:avLst/>
          </a:prstGeom>
        </p:spPr>
      </p:pic>
    </p:spTree>
    <p:extLst>
      <p:ext uri="{BB962C8B-B14F-4D97-AF65-F5344CB8AC3E}">
        <p14:creationId xmlns:p14="http://schemas.microsoft.com/office/powerpoint/2010/main" val="108856069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298110" y="1045834"/>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3782081" y="311908"/>
            <a:ext cx="5386236" cy="830997"/>
          </a:xfrm>
          <a:prstGeom prst="rect">
            <a:avLst/>
          </a:prstGeom>
          <a:noFill/>
        </p:spPr>
        <p:txBody>
          <a:bodyPr wrap="square" rtlCol="0">
            <a:spAutoFit/>
          </a:bodyPr>
          <a:lstStyle/>
          <a:p>
            <a:r>
              <a:rPr lang="de-DE" sz="2800" b="1" dirty="0"/>
              <a:t>POPULISMUS und KRISEN</a:t>
            </a:r>
          </a:p>
          <a:p>
            <a:r>
              <a:rPr lang="de-DE" sz="2000" b="1" dirty="0"/>
              <a:t>Beispiel CORONA </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3023683" y="1054721"/>
            <a:ext cx="7867646" cy="5139869"/>
          </a:xfrm>
          <a:prstGeom prst="rect">
            <a:avLst/>
          </a:prstGeom>
          <a:noFill/>
        </p:spPr>
        <p:txBody>
          <a:bodyPr wrap="square" rtlCol="0">
            <a:spAutoFit/>
          </a:bodyPr>
          <a:lstStyle/>
          <a:p>
            <a:r>
              <a:rPr lang="de-DE" sz="1600" b="1" dirty="0"/>
              <a:t>Die Ausbreitung des Coronavirus wurde weltweit von kruden Verschwörungstheorien und FAKE- News begleitet!</a:t>
            </a:r>
          </a:p>
          <a:p>
            <a:endParaRPr lang="de-DE" sz="1600" b="1" dirty="0"/>
          </a:p>
          <a:p>
            <a:pPr marL="285750" indent="-285750">
              <a:buFont typeface="Wingdings" panose="05000000000000000000" pitchFamily="2" charset="2"/>
              <a:buChar char="§"/>
            </a:pPr>
            <a:r>
              <a:rPr lang="de-DE" sz="1600" b="1" dirty="0"/>
              <a:t>Evangelikale Kirchenkreise in den USA predigten die Ansicht, dass die Epidemie eine biologische Waffe des Teufels und zugleich eine Strafe Gottes sei. Einzig US-Präsident Trump können die USA und die Welt retten: “</a:t>
            </a:r>
            <a:r>
              <a:rPr lang="de-DE" sz="1600" b="1" dirty="0" err="1"/>
              <a:t>Make</a:t>
            </a:r>
            <a:r>
              <a:rPr lang="de-DE" sz="1600" b="1" dirty="0"/>
              <a:t> </a:t>
            </a:r>
            <a:r>
              <a:rPr lang="de-DE" sz="1600" b="1" dirty="0" err="1"/>
              <a:t>America</a:t>
            </a:r>
            <a:r>
              <a:rPr lang="de-DE" sz="1600" b="1" dirty="0"/>
              <a:t> </a:t>
            </a:r>
            <a:r>
              <a:rPr lang="de-DE" sz="1600" b="1" dirty="0" err="1"/>
              <a:t>great</a:t>
            </a:r>
            <a:r>
              <a:rPr lang="de-DE" sz="1600" b="1" dirty="0"/>
              <a:t> </a:t>
            </a:r>
            <a:r>
              <a:rPr lang="de-DE" sz="1600" b="1" dirty="0" err="1"/>
              <a:t>again</a:t>
            </a:r>
            <a:r>
              <a:rPr lang="de-DE" sz="1600" b="1" dirty="0"/>
              <a:t>!“</a:t>
            </a:r>
          </a:p>
          <a:p>
            <a:pPr marL="285750" indent="-285750">
              <a:buFont typeface="Wingdings" panose="05000000000000000000" pitchFamily="2" charset="2"/>
              <a:buChar char="§"/>
            </a:pPr>
            <a:endParaRPr lang="de-DE" sz="1600" b="1" dirty="0"/>
          </a:p>
          <a:p>
            <a:pPr marL="285750" indent="-285750">
              <a:buFont typeface="Wingdings" panose="05000000000000000000" pitchFamily="2" charset="2"/>
              <a:buChar char="§"/>
            </a:pPr>
            <a:r>
              <a:rPr lang="de-DE" sz="1600" b="1" dirty="0"/>
              <a:t>Islamische Geistliche aus Tunesien und Ägypten behaupteten beispielsweise, China werde durch die Epidemie bestraft für den Umgang mit den Uiguren.</a:t>
            </a:r>
          </a:p>
          <a:p>
            <a:pPr marL="285750" indent="-285750">
              <a:buFont typeface="Wingdings" panose="05000000000000000000" pitchFamily="2" charset="2"/>
              <a:buChar char="§"/>
            </a:pPr>
            <a:endParaRPr lang="de-DE" sz="2400" b="1" dirty="0"/>
          </a:p>
          <a:p>
            <a:pPr marL="285750" indent="-285750">
              <a:buFont typeface="Wingdings" panose="05000000000000000000" pitchFamily="2" charset="2"/>
              <a:buChar char="§"/>
            </a:pPr>
            <a:r>
              <a:rPr lang="de-DE" sz="1600" b="1" dirty="0"/>
              <a:t>Im Irak verbreiteten politische Kommentatoren die These, bei der Epidemie handele es sich um ein amerikanisch-jüdisches Komplott. Ziel sei es, die Weltbevölkerung zu dezimieren.</a:t>
            </a:r>
          </a:p>
          <a:p>
            <a:pPr marL="285750" indent="-285750">
              <a:buFont typeface="Wingdings" panose="05000000000000000000" pitchFamily="2" charset="2"/>
              <a:buChar char="§"/>
            </a:pPr>
            <a:endParaRPr lang="de-DE" sz="1600" b="1" dirty="0"/>
          </a:p>
          <a:p>
            <a:pPr marL="285750" indent="-285750">
              <a:buFont typeface="Wingdings" panose="05000000000000000000" pitchFamily="2" charset="2"/>
              <a:buChar char="§"/>
            </a:pPr>
            <a:r>
              <a:rPr lang="de-DE" sz="1600" b="1" dirty="0"/>
              <a:t>Der ungarische Ministerpräsident Orban behauptete, dass  der Milliardär George SOROS für die Ausbreitung des Virus verantwortlich sei.</a:t>
            </a:r>
          </a:p>
          <a:p>
            <a:r>
              <a:rPr lang="de-DE" sz="1600" b="1" dirty="0"/>
              <a:t> </a:t>
            </a:r>
          </a:p>
          <a:p>
            <a:pPr marL="285750" indent="-285750">
              <a:buFont typeface="Wingdings" panose="05000000000000000000" pitchFamily="2" charset="2"/>
              <a:buChar char="§"/>
            </a:pPr>
            <a:r>
              <a:rPr lang="de-DE" sz="1600" b="1" dirty="0"/>
              <a:t>In diversen Online-Foren wurde verkündet, das 5G- Mobilfunknetz sei an der Ausbreitung des Virus schuld.</a:t>
            </a:r>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16" name="Grafik 15">
            <a:extLst>
              <a:ext uri="{FF2B5EF4-FFF2-40B4-BE49-F238E27FC236}">
                <a16:creationId xmlns:a16="http://schemas.microsoft.com/office/drawing/2014/main" id="{C9C05105-C2D7-45E3-83F6-41BDFDB9509B}"/>
              </a:ext>
            </a:extLst>
          </p:cNvPr>
          <p:cNvPicPr>
            <a:picLocks noChangeAspect="1"/>
          </p:cNvPicPr>
          <p:nvPr/>
        </p:nvPicPr>
        <p:blipFill>
          <a:blip r:embed="rId4"/>
          <a:stretch>
            <a:fillRect/>
          </a:stretch>
        </p:blipFill>
        <p:spPr>
          <a:xfrm>
            <a:off x="489388" y="3050817"/>
            <a:ext cx="2121466" cy="1192728"/>
          </a:xfrm>
          <a:prstGeom prst="rect">
            <a:avLst/>
          </a:prstGeom>
        </p:spPr>
      </p:pic>
      <p:pic>
        <p:nvPicPr>
          <p:cNvPr id="17" name="Grafik 16" descr="Ein Bild, das drinnen, Zähler, sitzend, Zug enthält.&#10;&#10;Automatisch generierte Beschreibung">
            <a:extLst>
              <a:ext uri="{FF2B5EF4-FFF2-40B4-BE49-F238E27FC236}">
                <a16:creationId xmlns:a16="http://schemas.microsoft.com/office/drawing/2014/main" id="{A21A96C6-AD73-430D-86BE-699A550FDE86}"/>
              </a:ext>
            </a:extLst>
          </p:cNvPr>
          <p:cNvPicPr>
            <a:picLocks noChangeAspect="1"/>
          </p:cNvPicPr>
          <p:nvPr/>
        </p:nvPicPr>
        <p:blipFill>
          <a:blip r:embed="rId5"/>
          <a:stretch>
            <a:fillRect/>
          </a:stretch>
        </p:blipFill>
        <p:spPr>
          <a:xfrm>
            <a:off x="489389" y="4767078"/>
            <a:ext cx="2293338" cy="1576085"/>
          </a:xfrm>
          <a:prstGeom prst="rect">
            <a:avLst/>
          </a:prstGeom>
        </p:spPr>
      </p:pic>
      <p:pic>
        <p:nvPicPr>
          <p:cNvPr id="4" name="Grafik 3" descr="Ein Bild, das Text, Poster, Grafikdesign, Grafiken enthält.&#10;&#10;Automatisch generierte Beschreibung">
            <a:extLst>
              <a:ext uri="{FF2B5EF4-FFF2-40B4-BE49-F238E27FC236}">
                <a16:creationId xmlns:a16="http://schemas.microsoft.com/office/drawing/2014/main" id="{2D3427D9-BCD9-4DCC-8889-767ED80F8F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4252" y="441810"/>
            <a:ext cx="2016431" cy="1386990"/>
          </a:xfrm>
          <a:prstGeom prst="rect">
            <a:avLst/>
          </a:prstGeom>
        </p:spPr>
      </p:pic>
    </p:spTree>
    <p:extLst>
      <p:ext uri="{BB962C8B-B14F-4D97-AF65-F5344CB8AC3E}">
        <p14:creationId xmlns:p14="http://schemas.microsoft.com/office/powerpoint/2010/main" val="28594031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352490" y="2095156"/>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649882" y="3680785"/>
            <a:ext cx="5541744" cy="1731414"/>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3727636" y="272330"/>
            <a:ext cx="5386236" cy="954107"/>
          </a:xfrm>
          <a:prstGeom prst="rect">
            <a:avLst/>
          </a:prstGeom>
          <a:noFill/>
        </p:spPr>
        <p:txBody>
          <a:bodyPr wrap="square" rtlCol="0">
            <a:spAutoFit/>
          </a:bodyPr>
          <a:lstStyle/>
          <a:p>
            <a:r>
              <a:rPr lang="de-DE" sz="2800" b="1" dirty="0"/>
              <a:t>INTERNET und Verschwörungsmythen</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2782726" y="2095156"/>
            <a:ext cx="7867646" cy="3539430"/>
          </a:xfrm>
          <a:prstGeom prst="rect">
            <a:avLst/>
          </a:prstGeom>
          <a:noFill/>
        </p:spPr>
        <p:txBody>
          <a:bodyPr wrap="square" rtlCol="0">
            <a:spAutoFit/>
          </a:bodyPr>
          <a:lstStyle/>
          <a:p>
            <a:r>
              <a:rPr lang="de-DE" sz="1600" b="1" dirty="0"/>
              <a:t>Q ANNON</a:t>
            </a:r>
            <a:r>
              <a:rPr lang="de-DE" sz="1600" b="1" dirty="0">
                <a:solidFill>
                  <a:srgbClr val="202122"/>
                </a:solidFill>
                <a:latin typeface="Arial" panose="020B0604020202020204" pitchFamily="34" charset="0"/>
              </a:rPr>
              <a:t> </a:t>
            </a:r>
            <a:r>
              <a:rPr lang="de-DE" sz="1600" b="0" i="0" dirty="0">
                <a:solidFill>
                  <a:srgbClr val="202122"/>
                </a:solidFill>
                <a:effectLst/>
                <a:latin typeface="Arial" panose="020B0604020202020204" pitchFamily="34" charset="0"/>
              </a:rPr>
              <a:t>nennt sich eine Gruppe, die seit 2017 von den USA aus Verschwörungstheorien mit rechtsradikalem Hintergrund im Internet verbreitet. Als Initiator gilt eine Person mit dem Pseudonym </a:t>
            </a:r>
            <a:r>
              <a:rPr lang="de-DE" sz="1600" b="0" i="1" dirty="0">
                <a:solidFill>
                  <a:srgbClr val="202122"/>
                </a:solidFill>
                <a:effectLst/>
                <a:latin typeface="Arial" panose="020B0604020202020204" pitchFamily="34" charset="0"/>
              </a:rPr>
              <a:t>Q</a:t>
            </a:r>
            <a:r>
              <a:rPr lang="de-DE" sz="1600" b="0" i="0" dirty="0">
                <a:solidFill>
                  <a:srgbClr val="202122"/>
                </a:solidFill>
                <a:effectLst/>
                <a:latin typeface="Arial" panose="020B0604020202020204" pitchFamily="34" charset="0"/>
              </a:rPr>
              <a:t>. Zentral ist die Behauptung, eine einflussreiche, weltweit agierende, teuflische </a:t>
            </a:r>
            <a:r>
              <a:rPr lang="de-DE" sz="1600" b="0" i="0" dirty="0">
                <a:effectLst/>
                <a:latin typeface="Arial" panose="020B0604020202020204" pitchFamily="34" charset="0"/>
              </a:rPr>
              <a:t>Elite </a:t>
            </a:r>
            <a:r>
              <a:rPr lang="de-DE" sz="1600" b="0" i="0" dirty="0">
                <a:solidFill>
                  <a:srgbClr val="202122"/>
                </a:solidFill>
                <a:effectLst/>
                <a:latin typeface="Arial" panose="020B0604020202020204" pitchFamily="34" charset="0"/>
              </a:rPr>
              <a:t>entführe Kinder, halte sie gefangen, foltere und ermorde sie, um aus ihrem Blut ein Verjüngungsserum zu gewinnen.</a:t>
            </a:r>
          </a:p>
          <a:p>
            <a:endParaRPr lang="de-DE" sz="1600" b="1" dirty="0"/>
          </a:p>
          <a:p>
            <a:endParaRPr lang="de-DE" sz="1600" b="1" dirty="0"/>
          </a:p>
          <a:p>
            <a:r>
              <a:rPr lang="de-DE" sz="1600" b="1" dirty="0"/>
              <a:t>BREITBART</a:t>
            </a:r>
            <a:r>
              <a:rPr lang="de-DE" sz="1600" b="0" i="0" dirty="0">
                <a:solidFill>
                  <a:srgbClr val="202122"/>
                </a:solidFill>
                <a:effectLst/>
                <a:latin typeface="Arial" panose="020B0604020202020204" pitchFamily="34" charset="0"/>
              </a:rPr>
              <a:t> auch </a:t>
            </a:r>
            <a:r>
              <a:rPr lang="de-DE" sz="1600" b="1" i="0" dirty="0">
                <a:solidFill>
                  <a:srgbClr val="202122"/>
                </a:solidFill>
                <a:effectLst/>
                <a:latin typeface="Gill Sans Nova" panose="020B0602020104020203" pitchFamily="34" charset="0"/>
              </a:rPr>
              <a:t>BREITBART NEWS</a:t>
            </a:r>
            <a:r>
              <a:rPr lang="de-DE" sz="1600" b="0" i="0" dirty="0">
                <a:solidFill>
                  <a:srgbClr val="202122"/>
                </a:solidFill>
                <a:effectLst/>
                <a:latin typeface="Gill Sans Nova" panose="020B0602020104020203" pitchFamily="34" charset="0"/>
              </a:rPr>
              <a:t> </a:t>
            </a:r>
            <a:r>
              <a:rPr lang="de-DE" sz="1600" b="0" i="0" dirty="0">
                <a:solidFill>
                  <a:srgbClr val="202122"/>
                </a:solidFill>
                <a:effectLst/>
                <a:latin typeface="Arial" panose="020B0604020202020204" pitchFamily="34" charset="0"/>
              </a:rPr>
              <a:t>ist eine US-amerikanische Nachrichten- und Meinungswebsite, die 2007 durch den </a:t>
            </a:r>
            <a:r>
              <a:rPr lang="de-DE" sz="1600" b="0" i="0" dirty="0">
                <a:effectLst/>
                <a:latin typeface="Arial" panose="020B0604020202020204" pitchFamily="34" charset="0"/>
              </a:rPr>
              <a:t>Andrew Breitbart </a:t>
            </a:r>
            <a:r>
              <a:rPr lang="de-DE" sz="1600" b="0" i="0" dirty="0">
                <a:solidFill>
                  <a:srgbClr val="202122"/>
                </a:solidFill>
                <a:effectLst/>
                <a:latin typeface="Arial" panose="020B0604020202020204" pitchFamily="34" charset="0"/>
              </a:rPr>
              <a:t>gegründet wurde. Politisch wird sie </a:t>
            </a:r>
            <a:r>
              <a:rPr lang="de-DE" sz="1600" b="0" i="0" dirty="0">
                <a:effectLst/>
                <a:latin typeface="Arial" panose="020B0604020202020204" pitchFamily="34" charset="0"/>
              </a:rPr>
              <a:t>rechtspopulistisch </a:t>
            </a:r>
            <a:r>
              <a:rPr lang="de-DE" sz="1600" b="0" i="0" dirty="0">
                <a:solidFill>
                  <a:srgbClr val="202122"/>
                </a:solidFill>
                <a:effectLst/>
                <a:latin typeface="Arial" panose="020B0604020202020204" pitchFamily="34" charset="0"/>
              </a:rPr>
              <a:t>bis zur </a:t>
            </a:r>
            <a:r>
              <a:rPr lang="de-DE" sz="1600" dirty="0">
                <a:latin typeface="Arial" panose="020B0604020202020204" pitchFamily="34" charset="0"/>
              </a:rPr>
              <a:t>extrem rechten </a:t>
            </a:r>
            <a:r>
              <a:rPr lang="de-DE" sz="1600" dirty="0" err="1">
                <a:latin typeface="Arial" panose="020B0604020202020204" pitchFamily="34" charset="0"/>
              </a:rPr>
              <a:t>Altright</a:t>
            </a:r>
            <a:r>
              <a:rPr lang="de-DE" sz="1600" b="0" i="0" dirty="0">
                <a:effectLst/>
                <a:latin typeface="Arial" panose="020B0604020202020204" pitchFamily="34" charset="0"/>
              </a:rPr>
              <a:t>-Bewegung </a:t>
            </a:r>
            <a:r>
              <a:rPr lang="de-DE" sz="1600" b="0" i="0" dirty="0">
                <a:solidFill>
                  <a:srgbClr val="202122"/>
                </a:solidFill>
                <a:effectLst/>
                <a:latin typeface="Arial" panose="020B0604020202020204" pitchFamily="34" charset="0"/>
              </a:rPr>
              <a:t>(„</a:t>
            </a:r>
            <a:r>
              <a:rPr lang="de-DE" sz="1600" b="0" i="0" dirty="0" err="1">
                <a:solidFill>
                  <a:srgbClr val="202122"/>
                </a:solidFill>
                <a:effectLst/>
                <a:latin typeface="Arial" panose="020B0604020202020204" pitchFamily="34" charset="0"/>
              </a:rPr>
              <a:t>far-right</a:t>
            </a:r>
            <a:r>
              <a:rPr lang="de-DE" sz="1600" b="0" i="0" dirty="0">
                <a:solidFill>
                  <a:srgbClr val="202122"/>
                </a:solidFill>
                <a:effectLst/>
                <a:latin typeface="Arial" panose="020B0604020202020204" pitchFamily="34" charset="0"/>
              </a:rPr>
              <a:t>“) verortet und hat sich vor allem durch Fake News (Falschmeldungen) und Verbreitung von Verschwörungstheorien hervorgetan.</a:t>
            </a:r>
            <a:endParaRPr lang="de-DE" sz="1600" b="1" dirty="0"/>
          </a:p>
          <a:p>
            <a:endParaRPr lang="de-DE" sz="1600" b="1" dirty="0"/>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4" name="Grafik 3" descr="Ein Bild, das Text, Poster, Grafikdesign, Grafiken enthält.&#10;&#10;Automatisch generierte Beschreibung">
            <a:extLst>
              <a:ext uri="{FF2B5EF4-FFF2-40B4-BE49-F238E27FC236}">
                <a16:creationId xmlns:a16="http://schemas.microsoft.com/office/drawing/2014/main" id="{2D3427D9-BCD9-4DCC-8889-767ED80F8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274" y="441810"/>
            <a:ext cx="2281410" cy="1569254"/>
          </a:xfrm>
          <a:prstGeom prst="rect">
            <a:avLst/>
          </a:prstGeom>
        </p:spPr>
      </p:pic>
    </p:spTree>
    <p:extLst>
      <p:ext uri="{BB962C8B-B14F-4D97-AF65-F5344CB8AC3E}">
        <p14:creationId xmlns:p14="http://schemas.microsoft.com/office/powerpoint/2010/main" val="199068389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2352490" y="2095156"/>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4"/>
          <a:stretch>
            <a:fillRect/>
          </a:stretch>
        </p:blipFill>
        <p:spPr>
          <a:xfrm>
            <a:off x="4648879" y="2589283"/>
            <a:ext cx="1467817" cy="458592"/>
          </a:xfrm>
          <a:prstGeom prst="rect">
            <a:avLst/>
          </a:prstGeom>
        </p:spPr>
      </p:pic>
      <p:sp>
        <p:nvSpPr>
          <p:cNvPr id="2" name="Textfeld 1">
            <a:extLst>
              <a:ext uri="{FF2B5EF4-FFF2-40B4-BE49-F238E27FC236}">
                <a16:creationId xmlns:a16="http://schemas.microsoft.com/office/drawing/2014/main" id="{0F134E69-6602-4FF9-89F5-167D8CA86935}"/>
              </a:ext>
            </a:extLst>
          </p:cNvPr>
          <p:cNvSpPr txBox="1"/>
          <p:nvPr/>
        </p:nvSpPr>
        <p:spPr>
          <a:xfrm>
            <a:off x="3727636" y="272330"/>
            <a:ext cx="5386236" cy="523220"/>
          </a:xfrm>
          <a:prstGeom prst="rect">
            <a:avLst/>
          </a:prstGeom>
          <a:noFill/>
        </p:spPr>
        <p:txBody>
          <a:bodyPr wrap="square" rtlCol="0">
            <a:spAutoFit/>
          </a:bodyPr>
          <a:lstStyle/>
          <a:p>
            <a:r>
              <a:rPr lang="de-DE" sz="2800" b="1" dirty="0"/>
              <a:t>INTERNET und FAKE  </a:t>
            </a:r>
          </a:p>
        </p:txBody>
      </p:sp>
      <p:sp>
        <p:nvSpPr>
          <p:cNvPr id="12" name="Rectangle 2">
            <a:extLst>
              <a:ext uri="{FF2B5EF4-FFF2-40B4-BE49-F238E27FC236}">
                <a16:creationId xmlns:a16="http://schemas.microsoft.com/office/drawing/2014/main" id="{DEC1DF9D-57F5-4C9E-A13C-D0D32CC4F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22104" rIns="228528" bIns="774456" numCol="1" anchor="ctr" anchorCtr="0" compatLnSpc="1">
            <a:prstTxWarp prst="textNoShape">
              <a:avLst/>
            </a:prstTxWarp>
            <a:spAutoFit/>
          </a:bodyPr>
          <a:lstStyle/>
          <a:p>
            <a:endParaRPr lang="de-DE"/>
          </a:p>
        </p:txBody>
      </p:sp>
      <p:sp>
        <p:nvSpPr>
          <p:cNvPr id="15" name="Rectangle 5">
            <a:extLst>
              <a:ext uri="{FF2B5EF4-FFF2-40B4-BE49-F238E27FC236}">
                <a16:creationId xmlns:a16="http://schemas.microsoft.com/office/drawing/2014/main" id="{E66A1509-DD11-4D7E-B9EC-3E1742D035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D0D15A73-9C2E-4960-992F-AB2C030AE440}"/>
              </a:ext>
            </a:extLst>
          </p:cNvPr>
          <p:cNvSpPr txBox="1"/>
          <p:nvPr/>
        </p:nvSpPr>
        <p:spPr>
          <a:xfrm>
            <a:off x="2782726" y="2095156"/>
            <a:ext cx="7867646" cy="338554"/>
          </a:xfrm>
          <a:prstGeom prst="rect">
            <a:avLst/>
          </a:prstGeom>
          <a:noFill/>
        </p:spPr>
        <p:txBody>
          <a:bodyPr wrap="square" rtlCol="0">
            <a:spAutoFit/>
          </a:bodyPr>
          <a:lstStyle/>
          <a:p>
            <a:endParaRPr lang="de-DE" sz="1600" b="1" dirty="0"/>
          </a:p>
        </p:txBody>
      </p:sp>
      <p:pic>
        <p:nvPicPr>
          <p:cNvPr id="11" name="Grafik 10" descr="Ein Bild, das Text, Schrift, Kreis, Logo enthält.&#10;&#10;Automatisch generierte Beschreibung">
            <a:extLst>
              <a:ext uri="{FF2B5EF4-FFF2-40B4-BE49-F238E27FC236}">
                <a16:creationId xmlns:a16="http://schemas.microsoft.com/office/drawing/2014/main" id="{B3E25A4D-E065-47F9-95C0-7C990D1C78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pic>
        <p:nvPicPr>
          <p:cNvPr id="4" name="Grafik 3" descr="Ein Bild, das Text, Poster, Grafikdesign, Grafiken enthält.&#10;&#10;Automatisch generierte Beschreibung">
            <a:extLst>
              <a:ext uri="{FF2B5EF4-FFF2-40B4-BE49-F238E27FC236}">
                <a16:creationId xmlns:a16="http://schemas.microsoft.com/office/drawing/2014/main" id="{2D3427D9-BCD9-4DCC-8889-767ED80F8F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8190" y="192567"/>
            <a:ext cx="2281410" cy="1569254"/>
          </a:xfrm>
          <a:prstGeom prst="rect">
            <a:avLst/>
          </a:prstGeom>
        </p:spPr>
      </p:pic>
      <p:pic>
        <p:nvPicPr>
          <p:cNvPr id="3" name="Grafik 2">
            <a:extLst>
              <a:ext uri="{FF2B5EF4-FFF2-40B4-BE49-F238E27FC236}">
                <a16:creationId xmlns:a16="http://schemas.microsoft.com/office/drawing/2014/main" id="{8B6AF7C8-FF8C-41FB-BE36-E888FE0CEF68}"/>
              </a:ext>
            </a:extLst>
          </p:cNvPr>
          <p:cNvPicPr>
            <a:picLocks noChangeAspect="1"/>
          </p:cNvPicPr>
          <p:nvPr/>
        </p:nvPicPr>
        <p:blipFill>
          <a:blip r:embed="rId7"/>
          <a:stretch>
            <a:fillRect/>
          </a:stretch>
        </p:blipFill>
        <p:spPr>
          <a:xfrm>
            <a:off x="3490931" y="2548352"/>
            <a:ext cx="2291095" cy="1619686"/>
          </a:xfrm>
          <a:prstGeom prst="rect">
            <a:avLst/>
          </a:prstGeom>
        </p:spPr>
      </p:pic>
      <p:pic>
        <p:nvPicPr>
          <p:cNvPr id="5" name="Grafik 4">
            <a:extLst>
              <a:ext uri="{FF2B5EF4-FFF2-40B4-BE49-F238E27FC236}">
                <a16:creationId xmlns:a16="http://schemas.microsoft.com/office/drawing/2014/main" id="{5A599EE2-152D-40C5-AA5E-8D5844A90553}"/>
              </a:ext>
            </a:extLst>
          </p:cNvPr>
          <p:cNvPicPr>
            <a:picLocks noChangeAspect="1"/>
          </p:cNvPicPr>
          <p:nvPr/>
        </p:nvPicPr>
        <p:blipFill>
          <a:blip r:embed="rId8"/>
          <a:stretch>
            <a:fillRect/>
          </a:stretch>
        </p:blipFill>
        <p:spPr>
          <a:xfrm>
            <a:off x="5102595" y="934201"/>
            <a:ext cx="2954083" cy="1614151"/>
          </a:xfrm>
          <a:prstGeom prst="rect">
            <a:avLst/>
          </a:prstGeom>
        </p:spPr>
      </p:pic>
      <p:pic>
        <p:nvPicPr>
          <p:cNvPr id="5122" name="Picture 2" descr="Bildergebnis für AFD Nein zu noch mehr Flüchtlingen FAKE">
            <a:extLst>
              <a:ext uri="{FF2B5EF4-FFF2-40B4-BE49-F238E27FC236}">
                <a16:creationId xmlns:a16="http://schemas.microsoft.com/office/drawing/2014/main" id="{1FC94267-6D3F-402E-A369-F9DCC1A2AF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6138" y="943465"/>
            <a:ext cx="1616457" cy="16164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alschmeldungen: Fake-News made in Russia | ZEIT ONLINE">
            <a:extLst>
              <a:ext uri="{FF2B5EF4-FFF2-40B4-BE49-F238E27FC236}">
                <a16:creationId xmlns:a16="http://schemas.microsoft.com/office/drawing/2014/main" id="{99F8BE29-C596-48D9-8DA3-DE29C68DCC9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2027" y="2569181"/>
            <a:ext cx="2291096" cy="1619687"/>
          </a:xfrm>
          <a:prstGeom prst="rect">
            <a:avLst/>
          </a:prstGeom>
          <a:noFill/>
          <a:extLst>
            <a:ext uri="{909E8E84-426E-40DD-AFC4-6F175D3DCCD1}">
              <a14:hiddenFill xmlns:a14="http://schemas.microsoft.com/office/drawing/2010/main">
                <a:solidFill>
                  <a:srgbClr val="FFFFFF"/>
                </a:solidFill>
              </a14:hiddenFill>
            </a:ext>
          </a:extLst>
        </p:spPr>
      </p:pic>
      <p:pic>
        <p:nvPicPr>
          <p:cNvPr id="7" name="Onlinemedien 6" title="Achtung, diese manipulierten Videos von Putin und Selenskyj sind Kriegspropaganda">
            <a:hlinkClick r:id="" action="ppaction://media"/>
            <a:extLst>
              <a:ext uri="{FF2B5EF4-FFF2-40B4-BE49-F238E27FC236}">
                <a16:creationId xmlns:a16="http://schemas.microsoft.com/office/drawing/2014/main" id="{F381992E-8EEB-4084-9557-809380111040}"/>
              </a:ext>
            </a:extLst>
          </p:cNvPr>
          <p:cNvPicPr>
            <a:picLocks noRot="1" noChangeAspect="1"/>
          </p:cNvPicPr>
          <p:nvPr>
            <a:videoFile r:link="rId1"/>
          </p:nvPr>
        </p:nvPicPr>
        <p:blipFill>
          <a:blip r:embed="rId11"/>
          <a:stretch>
            <a:fillRect/>
          </a:stretch>
        </p:blipFill>
        <p:spPr>
          <a:xfrm>
            <a:off x="7342994" y="4196913"/>
            <a:ext cx="3785085" cy="2138573"/>
          </a:xfrm>
          <a:prstGeom prst="rect">
            <a:avLst/>
          </a:prstGeom>
        </p:spPr>
      </p:pic>
      <p:pic>
        <p:nvPicPr>
          <p:cNvPr id="6" name="Onlinemedien 5" title="Lied für die AfD | extra 3 | NDR">
            <a:hlinkClick r:id="" action="ppaction://media"/>
            <a:extLst>
              <a:ext uri="{FF2B5EF4-FFF2-40B4-BE49-F238E27FC236}">
                <a16:creationId xmlns:a16="http://schemas.microsoft.com/office/drawing/2014/main" id="{0024EE37-30FA-43C6-B5E6-AADB483096DB}"/>
              </a:ext>
            </a:extLst>
          </p:cNvPr>
          <p:cNvPicPr>
            <a:picLocks noRot="1" noChangeAspect="1"/>
          </p:cNvPicPr>
          <p:nvPr>
            <a:videoFile r:link="rId2"/>
          </p:nvPr>
        </p:nvPicPr>
        <p:blipFill>
          <a:blip r:embed="rId12"/>
          <a:stretch>
            <a:fillRect/>
          </a:stretch>
        </p:blipFill>
        <p:spPr>
          <a:xfrm>
            <a:off x="3498867" y="4168038"/>
            <a:ext cx="3836191" cy="2167448"/>
          </a:xfrm>
          <a:prstGeom prst="rect">
            <a:avLst/>
          </a:prstGeom>
        </p:spPr>
      </p:pic>
    </p:spTree>
    <p:extLst>
      <p:ext uri="{BB962C8B-B14F-4D97-AF65-F5344CB8AC3E}">
        <p14:creationId xmlns:p14="http://schemas.microsoft.com/office/powerpoint/2010/main" val="93578696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05496" y="210512"/>
            <a:ext cx="9391482" cy="523220"/>
          </a:xfrm>
          <a:prstGeom prst="rect">
            <a:avLst/>
          </a:prstGeom>
        </p:spPr>
        <p:txBody>
          <a:bodyPr wrap="none">
            <a:spAutoFit/>
          </a:bodyPr>
          <a:lstStyle/>
          <a:p>
            <a:r>
              <a:rPr lang="de-DE" sz="2800" b="1" dirty="0"/>
              <a:t>Ein neuer         Putin und die Populisten in Westeuropa </a:t>
            </a:r>
          </a:p>
        </p:txBody>
      </p:sp>
      <p:sp>
        <p:nvSpPr>
          <p:cNvPr id="3" name="Rechteck 2">
            <a:extLst>
              <a:ext uri="{FF2B5EF4-FFF2-40B4-BE49-F238E27FC236}">
                <a16:creationId xmlns:a16="http://schemas.microsoft.com/office/drawing/2014/main" id="{4998867E-A762-4749-AC16-F9E35D658DBD}"/>
              </a:ext>
            </a:extLst>
          </p:cNvPr>
          <p:cNvSpPr/>
          <p:nvPr/>
        </p:nvSpPr>
        <p:spPr>
          <a:xfrm>
            <a:off x="2782726" y="1951019"/>
            <a:ext cx="10480956" cy="3754874"/>
          </a:xfrm>
          <a:prstGeom prst="rect">
            <a:avLst/>
          </a:prstGeom>
        </p:spPr>
        <p:txBody>
          <a:bodyPr wrap="square">
            <a:spAutoFit/>
          </a:bodyPr>
          <a:lstStyle/>
          <a:p>
            <a:endParaRPr lang="de-DE" sz="2000" b="1" dirty="0">
              <a:latin typeface="Arial Narrow" panose="020B0606020202030204" pitchFamily="34" charset="0"/>
            </a:endParaRPr>
          </a:p>
          <a:p>
            <a:r>
              <a:rPr lang="de-DE" sz="1600" b="1" dirty="0">
                <a:latin typeface="Gill Sans MT" panose="020B0502020104020203" pitchFamily="34" charset="0"/>
              </a:rPr>
              <a:t>1.Phase  2000 bis 2008  </a:t>
            </a:r>
          </a:p>
          <a:p>
            <a:r>
              <a:rPr lang="de-DE" sz="1400" b="1" dirty="0"/>
              <a:t>   Hybride Politik: Nach außen Verfechter demokratischer Bürgerrechte und westlicher  </a:t>
            </a:r>
            <a:br>
              <a:rPr lang="de-DE" sz="1400" b="1" dirty="0"/>
            </a:br>
            <a:r>
              <a:rPr lang="de-DE" sz="1400" b="1" dirty="0"/>
              <a:t>   Partnerschaft (Rede vor dem deutschen Bundestag im November 2001). Im Inneren  </a:t>
            </a:r>
          </a:p>
          <a:p>
            <a:r>
              <a:rPr lang="de-DE" sz="1400" b="1" dirty="0"/>
              <a:t>   schwächte er das Parlament und die Befugnisse der Gouverneure und schuf eine</a:t>
            </a:r>
          </a:p>
          <a:p>
            <a:r>
              <a:rPr lang="de-DE" sz="1400" b="1" dirty="0"/>
              <a:t>   Einheitspartei “Einiges Russland“. Übernahme aller Fernsehkanäle durch den Staat.</a:t>
            </a:r>
          </a:p>
          <a:p>
            <a:endParaRPr lang="de-DE" sz="1400" b="1" dirty="0"/>
          </a:p>
          <a:p>
            <a:r>
              <a:rPr lang="de-DE" sz="1600" b="1" dirty="0"/>
              <a:t>2.Phase 2012 – 2021</a:t>
            </a:r>
          </a:p>
          <a:p>
            <a:r>
              <a:rPr lang="de-DE" sz="1600" b="1" dirty="0"/>
              <a:t>   </a:t>
            </a:r>
            <a:r>
              <a:rPr lang="de-DE" sz="1400" b="1" dirty="0"/>
              <a:t>Der “russische Nationalismus“ wird zu Putins Hauptprogramm. Russland als Erlöser einer   </a:t>
            </a:r>
          </a:p>
          <a:p>
            <a:r>
              <a:rPr lang="de-DE" sz="1400" b="1" dirty="0"/>
              <a:t>   verkommenen europäischen Welt. Prominente Kritiker werden vergiftet oder auf offener</a:t>
            </a:r>
          </a:p>
          <a:p>
            <a:r>
              <a:rPr lang="de-DE" sz="1400" b="1" dirty="0"/>
              <a:t>   Straße erschossen und das berüchtigte “Agentengesetz“  beschlossen. Besetzung der Krim.</a:t>
            </a:r>
          </a:p>
          <a:p>
            <a:endParaRPr lang="de-DE" sz="1400" b="1" dirty="0"/>
          </a:p>
          <a:p>
            <a:r>
              <a:rPr lang="de-DE" sz="1600" b="1" dirty="0"/>
              <a:t>3.Phase 2021 – 2022 </a:t>
            </a:r>
          </a:p>
          <a:p>
            <a:r>
              <a:rPr lang="de-DE" sz="1600" b="1" dirty="0"/>
              <a:t>   </a:t>
            </a:r>
            <a:r>
              <a:rPr lang="de-DE" sz="1400" b="1" dirty="0"/>
              <a:t>Mit der Verhaftung von Alexander Nawalny, der Kriminalisierung von Demonstranten und des</a:t>
            </a:r>
          </a:p>
          <a:p>
            <a:r>
              <a:rPr lang="de-DE" sz="1400" b="1" dirty="0"/>
              <a:t>   Verbots jeglicher freien Medien wird der letzte Akt zur totalen Kontrolle gesetzt. Angriff auf</a:t>
            </a:r>
          </a:p>
          <a:p>
            <a:r>
              <a:rPr lang="de-DE" sz="1400" b="1" dirty="0"/>
              <a:t>   die Ukraine.</a:t>
            </a:r>
            <a:endParaRPr lang="de-DE" b="1" dirty="0"/>
          </a:p>
        </p:txBody>
      </p:sp>
      <p:pic>
        <p:nvPicPr>
          <p:cNvPr id="5" name="Grafik 4" descr="Ein Bild, das Person, Anzug, Mann, angezogen enthält.&#10;&#10;Automatisch generierte Beschreibung">
            <a:extLst>
              <a:ext uri="{FF2B5EF4-FFF2-40B4-BE49-F238E27FC236}">
                <a16:creationId xmlns:a16="http://schemas.microsoft.com/office/drawing/2014/main" id="{F4D47A7D-D406-DDC6-67DF-195362A5C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749" y="800848"/>
            <a:ext cx="2682457" cy="1746491"/>
          </a:xfrm>
          <a:prstGeom prst="rect">
            <a:avLst/>
          </a:prstGeom>
        </p:spPr>
      </p:pic>
      <p:pic>
        <p:nvPicPr>
          <p:cNvPr id="6" name="Grafik 5" descr="Ein Bild, das Text, Schrift, Kreis, Logo enthält.&#10;&#10;Automatisch generierte Beschreibung">
            <a:extLst>
              <a:ext uri="{FF2B5EF4-FFF2-40B4-BE49-F238E27FC236}">
                <a16:creationId xmlns:a16="http://schemas.microsoft.com/office/drawing/2014/main" id="{573C1F2A-6358-436D-966C-9A4033D5A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7420490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792787" y="148555"/>
            <a:ext cx="6884385" cy="523220"/>
          </a:xfrm>
          <a:prstGeom prst="rect">
            <a:avLst/>
          </a:prstGeom>
        </p:spPr>
        <p:txBody>
          <a:bodyPr wrap="none">
            <a:spAutoFit/>
          </a:bodyPr>
          <a:lstStyle/>
          <a:p>
            <a:r>
              <a:rPr lang="de-DE" sz="2800" b="1" dirty="0"/>
              <a:t>Putin und die Populisten in Westeuropa </a:t>
            </a:r>
          </a:p>
        </p:txBody>
      </p:sp>
      <p:sp>
        <p:nvSpPr>
          <p:cNvPr id="3" name="Rechteck 2">
            <a:extLst>
              <a:ext uri="{FF2B5EF4-FFF2-40B4-BE49-F238E27FC236}">
                <a16:creationId xmlns:a16="http://schemas.microsoft.com/office/drawing/2014/main" id="{4998867E-A762-4749-AC16-F9E35D658DBD}"/>
              </a:ext>
            </a:extLst>
          </p:cNvPr>
          <p:cNvSpPr/>
          <p:nvPr/>
        </p:nvSpPr>
        <p:spPr>
          <a:xfrm>
            <a:off x="1214333" y="881851"/>
            <a:ext cx="10480956" cy="707886"/>
          </a:xfrm>
          <a:prstGeom prst="rect">
            <a:avLst/>
          </a:prstGeom>
        </p:spPr>
        <p:txBody>
          <a:bodyPr wrap="square">
            <a:spAutoFit/>
          </a:bodyPr>
          <a:lstStyle/>
          <a:p>
            <a:endParaRPr lang="de-DE" sz="2000" b="1" dirty="0">
              <a:latin typeface="Arial Narrow" panose="020B0606020202030204" pitchFamily="34" charset="0"/>
            </a:endParaRPr>
          </a:p>
          <a:p>
            <a:endParaRPr lang="de-DE" sz="2000" b="1" dirty="0">
              <a:latin typeface="Arial Narrow" panose="020B0606020202030204" pitchFamily="34" charset="0"/>
            </a:endParaRPr>
          </a:p>
        </p:txBody>
      </p:sp>
      <p:sp>
        <p:nvSpPr>
          <p:cNvPr id="2" name="Textfeld 1">
            <a:extLst>
              <a:ext uri="{FF2B5EF4-FFF2-40B4-BE49-F238E27FC236}">
                <a16:creationId xmlns:a16="http://schemas.microsoft.com/office/drawing/2014/main" id="{5C05252F-34F8-372B-AC18-56DDAEAE801B}"/>
              </a:ext>
            </a:extLst>
          </p:cNvPr>
          <p:cNvSpPr txBox="1"/>
          <p:nvPr/>
        </p:nvSpPr>
        <p:spPr>
          <a:xfrm>
            <a:off x="3811016" y="1307545"/>
            <a:ext cx="8597290" cy="2400657"/>
          </a:xfrm>
          <a:prstGeom prst="rect">
            <a:avLst/>
          </a:prstGeom>
          <a:noFill/>
        </p:spPr>
        <p:txBody>
          <a:bodyPr wrap="square" rtlCol="0">
            <a:spAutoFit/>
          </a:bodyPr>
          <a:lstStyle/>
          <a:p>
            <a:r>
              <a:rPr lang="de-DE" sz="2000" b="1" dirty="0"/>
              <a:t>Der Westen </a:t>
            </a:r>
            <a:r>
              <a:rPr lang="de-DE" sz="1600" b="1" dirty="0"/>
              <a:t>aus der Sicht Putins und seiner Ratgeber</a:t>
            </a:r>
          </a:p>
          <a:p>
            <a:r>
              <a:rPr lang="de-DE" sz="1600" dirty="0"/>
              <a:t>Geistige Väter der “</a:t>
            </a:r>
            <a:r>
              <a:rPr lang="de-DE" sz="1600" dirty="0" err="1"/>
              <a:t>russophilen</a:t>
            </a:r>
            <a:r>
              <a:rPr lang="de-DE" sz="1600" dirty="0"/>
              <a:t> Ideologie“  sind  Iwan </a:t>
            </a:r>
            <a:r>
              <a:rPr lang="de-DE" sz="1600" dirty="0" err="1"/>
              <a:t>Iljin</a:t>
            </a:r>
            <a:r>
              <a:rPr lang="de-DE" sz="1600" dirty="0"/>
              <a:t>,  Alexander Dugin</a:t>
            </a:r>
          </a:p>
          <a:p>
            <a:r>
              <a:rPr lang="de-DE" sz="1600" dirty="0"/>
              <a:t> und Alexander </a:t>
            </a:r>
            <a:r>
              <a:rPr lang="de-DE" sz="1600" dirty="0" err="1"/>
              <a:t>Prochanow</a:t>
            </a:r>
            <a:r>
              <a:rPr lang="de-DE" sz="1600" dirty="0"/>
              <a:t>. </a:t>
            </a:r>
          </a:p>
          <a:p>
            <a:r>
              <a:rPr lang="de-DE" sz="1600" b="1" dirty="0"/>
              <a:t>Grundtenor:</a:t>
            </a:r>
          </a:p>
          <a:p>
            <a:r>
              <a:rPr lang="de-DE" sz="1600" dirty="0"/>
              <a:t>Der Westen ist unaufhaltsam zum Abstieg verurteilt und moralisch verfallen. </a:t>
            </a:r>
          </a:p>
          <a:p>
            <a:r>
              <a:rPr lang="de-DE" sz="1600" b="1" dirty="0"/>
              <a:t>“GAYROPA“ </a:t>
            </a:r>
            <a:r>
              <a:rPr lang="de-DE" sz="1600" dirty="0"/>
              <a:t>sei unfähig die Weltpolitik zu bestimmen! </a:t>
            </a:r>
          </a:p>
          <a:p>
            <a:r>
              <a:rPr lang="de-DE" sz="1600" dirty="0"/>
              <a:t>Russland ist der Retter des Abendlandes und Europa </a:t>
            </a:r>
          </a:p>
          <a:p>
            <a:r>
              <a:rPr lang="de-DE" sz="1600" dirty="0"/>
              <a:t>muss daher “russifiziert“ werden!</a:t>
            </a:r>
          </a:p>
          <a:p>
            <a:endParaRPr lang="de-DE" dirty="0"/>
          </a:p>
        </p:txBody>
      </p:sp>
      <p:pic>
        <p:nvPicPr>
          <p:cNvPr id="7" name="Grafik 6" descr="Ein Bild, das Mann, Wand, Person, Anzug enthält.&#10;&#10;Automatisch generierte Beschreibung">
            <a:extLst>
              <a:ext uri="{FF2B5EF4-FFF2-40B4-BE49-F238E27FC236}">
                <a16:creationId xmlns:a16="http://schemas.microsoft.com/office/drawing/2014/main" id="{5D2F5C43-9372-1551-66C2-07696DA7A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984" y="4470156"/>
            <a:ext cx="1078594" cy="1366353"/>
          </a:xfrm>
          <a:prstGeom prst="rect">
            <a:avLst/>
          </a:prstGeom>
        </p:spPr>
      </p:pic>
      <p:pic>
        <p:nvPicPr>
          <p:cNvPr id="9" name="Grafik 8" descr="Ein Bild, das Anzug, Mann, tragen, angezogen enthält.&#10;&#10;Automatisch generierte Beschreibung">
            <a:extLst>
              <a:ext uri="{FF2B5EF4-FFF2-40B4-BE49-F238E27FC236}">
                <a16:creationId xmlns:a16="http://schemas.microsoft.com/office/drawing/2014/main" id="{EB0D2C29-46E4-C4DD-7515-1BA02E9AA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168" y="4463059"/>
            <a:ext cx="1250068" cy="1366353"/>
          </a:xfrm>
          <a:prstGeom prst="rect">
            <a:avLst/>
          </a:prstGeom>
        </p:spPr>
      </p:pic>
      <p:pic>
        <p:nvPicPr>
          <p:cNvPr id="11" name="Grafik 10" descr="Ein Bild, das Person, draußen, Menge, Gruppe enthält.&#10;&#10;Automatisch generierte Beschreibung">
            <a:extLst>
              <a:ext uri="{FF2B5EF4-FFF2-40B4-BE49-F238E27FC236}">
                <a16:creationId xmlns:a16="http://schemas.microsoft.com/office/drawing/2014/main" id="{33887BC7-4B26-7DCA-1A0B-5EE599103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04" y="3190311"/>
            <a:ext cx="2848067" cy="1895260"/>
          </a:xfrm>
          <a:prstGeom prst="rect">
            <a:avLst/>
          </a:prstGeom>
        </p:spPr>
      </p:pic>
      <p:sp>
        <p:nvSpPr>
          <p:cNvPr id="12" name="Textfeld 11">
            <a:extLst>
              <a:ext uri="{FF2B5EF4-FFF2-40B4-BE49-F238E27FC236}">
                <a16:creationId xmlns:a16="http://schemas.microsoft.com/office/drawing/2014/main" id="{2722A2DB-DC3F-A297-738A-99138282F5E6}"/>
              </a:ext>
            </a:extLst>
          </p:cNvPr>
          <p:cNvSpPr txBox="1"/>
          <p:nvPr/>
        </p:nvSpPr>
        <p:spPr>
          <a:xfrm>
            <a:off x="3839168" y="3245389"/>
            <a:ext cx="10480956" cy="892552"/>
          </a:xfrm>
          <a:prstGeom prst="rect">
            <a:avLst/>
          </a:prstGeom>
          <a:noFill/>
        </p:spPr>
        <p:txBody>
          <a:bodyPr wrap="square" rtlCol="0">
            <a:spAutoFit/>
          </a:bodyPr>
          <a:lstStyle/>
          <a:p>
            <a:r>
              <a:rPr lang="de-DE" b="1" dirty="0"/>
              <a:t>Der PUTINISMUS im Spiegel seiner Kritiker</a:t>
            </a:r>
          </a:p>
          <a:p>
            <a:r>
              <a:rPr lang="de-DE" sz="1600" dirty="0"/>
              <a:t>Michail SCHISCHKIN: Putin ist ein Faschist und totalitärer Machtpolitiker</a:t>
            </a:r>
          </a:p>
          <a:p>
            <a:r>
              <a:rPr lang="de-DE" sz="1600" dirty="0"/>
              <a:t>Andrej KOLESNIKOW: Putins System ist ein hybrider Totalitarismus</a:t>
            </a:r>
          </a:p>
        </p:txBody>
      </p:sp>
      <p:sp>
        <p:nvSpPr>
          <p:cNvPr id="13" name="Textfeld 12">
            <a:extLst>
              <a:ext uri="{FF2B5EF4-FFF2-40B4-BE49-F238E27FC236}">
                <a16:creationId xmlns:a16="http://schemas.microsoft.com/office/drawing/2014/main" id="{7E78B56C-DD6E-2388-CD71-B49771043A14}"/>
              </a:ext>
            </a:extLst>
          </p:cNvPr>
          <p:cNvSpPr txBox="1"/>
          <p:nvPr/>
        </p:nvSpPr>
        <p:spPr>
          <a:xfrm>
            <a:off x="3792787" y="6050193"/>
            <a:ext cx="1250069" cy="369332"/>
          </a:xfrm>
          <a:prstGeom prst="rect">
            <a:avLst/>
          </a:prstGeom>
          <a:noFill/>
        </p:spPr>
        <p:txBody>
          <a:bodyPr wrap="square" rtlCol="0">
            <a:spAutoFit/>
          </a:bodyPr>
          <a:lstStyle/>
          <a:p>
            <a:r>
              <a:rPr lang="de-DE" dirty="0"/>
              <a:t>Iwan </a:t>
            </a:r>
            <a:r>
              <a:rPr lang="de-DE" dirty="0" err="1"/>
              <a:t>Iljin</a:t>
            </a:r>
            <a:endParaRPr lang="de-DE" dirty="0"/>
          </a:p>
        </p:txBody>
      </p:sp>
      <p:sp>
        <p:nvSpPr>
          <p:cNvPr id="14" name="Textfeld 13">
            <a:extLst>
              <a:ext uri="{FF2B5EF4-FFF2-40B4-BE49-F238E27FC236}">
                <a16:creationId xmlns:a16="http://schemas.microsoft.com/office/drawing/2014/main" id="{B10FAFCD-72E3-A4C0-C962-62C4D12D66CB}"/>
              </a:ext>
            </a:extLst>
          </p:cNvPr>
          <p:cNvSpPr txBox="1"/>
          <p:nvPr/>
        </p:nvSpPr>
        <p:spPr>
          <a:xfrm>
            <a:off x="5107357" y="6050193"/>
            <a:ext cx="1977285" cy="369332"/>
          </a:xfrm>
          <a:prstGeom prst="rect">
            <a:avLst/>
          </a:prstGeom>
          <a:noFill/>
        </p:spPr>
        <p:txBody>
          <a:bodyPr wrap="square" rtlCol="0">
            <a:spAutoFit/>
          </a:bodyPr>
          <a:lstStyle/>
          <a:p>
            <a:r>
              <a:rPr lang="de-DE" dirty="0"/>
              <a:t>Alexander Dugin </a:t>
            </a:r>
          </a:p>
        </p:txBody>
      </p:sp>
      <p:pic>
        <p:nvPicPr>
          <p:cNvPr id="6" name="Grafik 5" descr="Ein Bild, das Person, Mann, darstellend enthält.&#10;&#10;Automatisch generierte Beschreibung">
            <a:extLst>
              <a:ext uri="{FF2B5EF4-FFF2-40B4-BE49-F238E27FC236}">
                <a16:creationId xmlns:a16="http://schemas.microsoft.com/office/drawing/2014/main" id="{E874C278-8CA2-3249-3ACA-671CBB064C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2432" y="4470156"/>
            <a:ext cx="1093082" cy="1366353"/>
          </a:xfrm>
          <a:prstGeom prst="rect">
            <a:avLst/>
          </a:prstGeom>
        </p:spPr>
      </p:pic>
      <p:sp>
        <p:nvSpPr>
          <p:cNvPr id="8" name="Textfeld 7">
            <a:extLst>
              <a:ext uri="{FF2B5EF4-FFF2-40B4-BE49-F238E27FC236}">
                <a16:creationId xmlns:a16="http://schemas.microsoft.com/office/drawing/2014/main" id="{59BDC12B-E668-B676-4B3A-1D298F07DA31}"/>
              </a:ext>
            </a:extLst>
          </p:cNvPr>
          <p:cNvSpPr txBox="1"/>
          <p:nvPr/>
        </p:nvSpPr>
        <p:spPr>
          <a:xfrm>
            <a:off x="6902614" y="5911693"/>
            <a:ext cx="1977286" cy="646331"/>
          </a:xfrm>
          <a:prstGeom prst="rect">
            <a:avLst/>
          </a:prstGeom>
          <a:noFill/>
        </p:spPr>
        <p:txBody>
          <a:bodyPr wrap="square" rtlCol="0">
            <a:spAutoFit/>
          </a:bodyPr>
          <a:lstStyle/>
          <a:p>
            <a:r>
              <a:rPr lang="de-DE" dirty="0"/>
              <a:t>Alexander </a:t>
            </a:r>
            <a:r>
              <a:rPr lang="de-DE" dirty="0" err="1"/>
              <a:t>Prochanow</a:t>
            </a:r>
            <a:endParaRPr lang="de-DE" dirty="0"/>
          </a:p>
        </p:txBody>
      </p:sp>
      <p:pic>
        <p:nvPicPr>
          <p:cNvPr id="15" name="Grafik 14" descr="Ein Bild, das Text, Schrift, Kreis, Logo enthält.&#10;&#10;Automatisch generierte Beschreibung">
            <a:extLst>
              <a:ext uri="{FF2B5EF4-FFF2-40B4-BE49-F238E27FC236}">
                <a16:creationId xmlns:a16="http://schemas.microsoft.com/office/drawing/2014/main" id="{006D1596-FCEE-41CF-AA7B-7BA09E4542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260341950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1319571" y="430669"/>
            <a:ext cx="10371685" cy="5980676"/>
          </a:xfrm>
          <a:prstGeom prst="rect">
            <a:avLst/>
          </a:prstGeom>
          <a:noFill/>
        </p:spPr>
        <p:txBody>
          <a:bodyPr wrap="square" rtlCol="0">
            <a:spAutoFit/>
          </a:bodyPr>
          <a:lstStyle/>
          <a:p>
            <a:pPr marL="1939290" marR="1784985" algn="ctr">
              <a:lnSpc>
                <a:spcPct val="107000"/>
              </a:lnSpc>
              <a:spcBef>
                <a:spcPts val="685"/>
              </a:spcBef>
              <a:spcAft>
                <a:spcPts val="800"/>
              </a:spcAft>
            </a:pP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„Wir</a:t>
            </a:r>
            <a:r>
              <a:rPr lang="de-DE" sz="1800" b="1"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vertreten</a:t>
            </a:r>
            <a:r>
              <a:rPr lang="de-DE" sz="1800" b="1" spc="-4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das</a:t>
            </a:r>
            <a:r>
              <a:rPr lang="de-DE" sz="1800" b="1"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Volk</a:t>
            </a:r>
            <a:r>
              <a:rPr lang="de-DE" sz="1800" b="1" spc="-3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de-DE" sz="1800" b="1"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wer</a:t>
            </a:r>
            <a:r>
              <a:rPr lang="de-DE" sz="1800" b="1"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seid</a:t>
            </a:r>
            <a:r>
              <a:rPr lang="de-DE" sz="1800" b="1" spc="-3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ihr?“</a:t>
            </a:r>
          </a:p>
          <a:p>
            <a:pPr marL="1939290" marR="1784985">
              <a:lnSpc>
                <a:spcPct val="107000"/>
              </a:lnSpc>
              <a:spcBef>
                <a:spcPts val="685"/>
              </a:spcBef>
              <a:spcAft>
                <a:spcPts val="800"/>
              </a:spcAft>
            </a:pPr>
            <a:endParaRPr lang="de-DE" spc="-10" dirty="0">
              <a:latin typeface="Calibri" panose="020F0502020204030204" pitchFamily="34" charset="0"/>
              <a:ea typeface="Calibri" panose="020F0502020204030204" pitchFamily="34" charset="0"/>
              <a:cs typeface="Times New Roman" panose="02020603050405020304" pitchFamily="18" charset="0"/>
            </a:endParaRPr>
          </a:p>
          <a:p>
            <a:pPr marL="1939290" marR="1784985">
              <a:lnSpc>
                <a:spcPct val="107000"/>
              </a:lnSpc>
              <a:spcBef>
                <a:spcPts val="685"/>
              </a:spcBef>
              <a:spcAft>
                <a:spcPts val="800"/>
              </a:spcAft>
            </a:pP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r>
              <a:rPr lang="de-DE" sz="1800" b="1"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herrschen</a:t>
            </a:r>
            <a:r>
              <a:rPr lang="de-DE" sz="1800" b="1"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die</a:t>
            </a:r>
            <a:r>
              <a:rPr lang="de-DE" sz="1800" b="1"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falschen</a:t>
            </a:r>
            <a:r>
              <a:rPr lang="de-DE" sz="1800" b="1"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Eliten!“         </a:t>
            </a:r>
          </a:p>
          <a:p>
            <a:pPr marL="1939290" marR="1784985">
              <a:lnSpc>
                <a:spcPct val="107000"/>
              </a:lnSpc>
              <a:spcBef>
                <a:spcPts val="685"/>
              </a:spcBef>
              <a:spcAft>
                <a:spcPts val="800"/>
              </a:spcAft>
            </a:pP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„Das Recht hat der Politik zu folgen</a:t>
            </a:r>
            <a:r>
              <a:rPr lang="de-DE" b="1" spc="-10" dirty="0">
                <a:solidFill>
                  <a:srgbClr val="231F20"/>
                </a:solidFill>
                <a:latin typeface="Calibri" panose="020F0502020204030204" pitchFamily="34" charset="0"/>
                <a:ea typeface="Calibri" panose="020F0502020204030204" pitchFamily="34" charset="0"/>
                <a:cs typeface="Calibri" panose="020F0502020204030204" pitchFamily="34"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939800" marR="1001395" algn="ctr">
              <a:lnSpc>
                <a:spcPct val="107000"/>
              </a:lnSpc>
              <a:spcBef>
                <a:spcPts val="660"/>
              </a:spcBef>
              <a:spcAft>
                <a:spcPts val="800"/>
              </a:spcAft>
            </a:pP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„Die</a:t>
            </a:r>
            <a:r>
              <a:rPr lang="de-DE" sz="1800" b="1"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Europäische</a:t>
            </a:r>
            <a:r>
              <a:rPr lang="de-DE" sz="1800" b="1"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Union</a:t>
            </a:r>
            <a:r>
              <a:rPr lang="de-DE" sz="1800" b="1"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ist</a:t>
            </a:r>
            <a:r>
              <a:rPr lang="de-DE" sz="1800" b="1"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militaristisch</a:t>
            </a:r>
            <a:r>
              <a:rPr lang="de-DE" sz="1800" b="1"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und</a:t>
            </a:r>
            <a:r>
              <a:rPr lang="de-DE" sz="1800" b="1"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undemokratisch!“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173605" marR="1864360" algn="ctr">
              <a:lnSpc>
                <a:spcPct val="107000"/>
              </a:lnSpc>
              <a:spcBef>
                <a:spcPts val="610"/>
              </a:spcBef>
              <a:spcAft>
                <a:spcPts val="800"/>
              </a:spcAft>
            </a:pP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„Raus</a:t>
            </a:r>
            <a:r>
              <a:rPr lang="de-DE" sz="1800" b="1"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aus</a:t>
            </a:r>
            <a:r>
              <a:rPr lang="de-DE" sz="1800" b="1"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dem</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Euro!“</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41605" marR="104775">
              <a:lnSpc>
                <a:spcPct val="102000"/>
              </a:lnSpc>
              <a:spcBef>
                <a:spcPts val="310"/>
              </a:spcBef>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105660" marR="2054860" algn="ctr">
              <a:lnSpc>
                <a:spcPct val="107000"/>
              </a:lnSpc>
              <a:spcBef>
                <a:spcPts val="615"/>
              </a:spcBef>
              <a:spcAft>
                <a:spcPts val="800"/>
              </a:spcAft>
            </a:pPr>
            <a:endPar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2105660" marR="2054860" algn="ctr">
              <a:lnSpc>
                <a:spcPct val="107000"/>
              </a:lnSpc>
              <a:spcBef>
                <a:spcPts val="615"/>
              </a:spcBef>
              <a:spcAft>
                <a:spcPts val="800"/>
              </a:spcAft>
            </a:pP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„Wir</a:t>
            </a:r>
            <a:r>
              <a:rPr lang="de-DE" sz="1800" b="1" spc="-3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sagen,</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was</a:t>
            </a:r>
            <a:r>
              <a:rPr lang="de-DE" sz="1800" b="1"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ihr</a:t>
            </a:r>
            <a:r>
              <a:rPr lang="de-DE" sz="1800" b="1"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denkt!“</a:t>
            </a:r>
          </a:p>
          <a:p>
            <a:pPr marL="2105660" marR="2054860" algn="ctr">
              <a:lnSpc>
                <a:spcPct val="107000"/>
              </a:lnSpc>
              <a:spcBef>
                <a:spcPts val="615"/>
              </a:spcBef>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41605" marR="104775">
              <a:lnSpc>
                <a:spcPct val="102000"/>
              </a:lnSpc>
              <a:spcBef>
                <a:spcPts val="310"/>
              </a:spcBef>
              <a:spcAft>
                <a:spcPts val="800"/>
              </a:spcAft>
            </a:pPr>
            <a:r>
              <a:rPr lang="de-DE" sz="18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„Wenn</a:t>
            </a:r>
            <a:r>
              <a:rPr lang="de-DE" sz="1800" b="1" spc="-6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das</a:t>
            </a:r>
            <a:r>
              <a:rPr lang="de-DE" sz="1800" b="1" spc="-7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Volk</a:t>
            </a:r>
            <a:r>
              <a:rPr lang="de-DE" sz="1800" b="1"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nur</a:t>
            </a:r>
            <a:r>
              <a:rPr lang="de-DE" sz="1800" b="1" spc="-7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wirklich</a:t>
            </a:r>
            <a:r>
              <a:rPr lang="de-DE" sz="1800" b="1"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entscheiden</a:t>
            </a:r>
            <a:r>
              <a:rPr lang="de-DE" sz="1800" b="1"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könnte!“</a:t>
            </a:r>
          </a:p>
          <a:p>
            <a:pPr marL="141605" marR="104775">
              <a:lnSpc>
                <a:spcPct val="102000"/>
              </a:lnSpc>
              <a:spcBef>
                <a:spcPts val="310"/>
              </a:spcBef>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19200" marR="1202690" algn="ctr">
              <a:lnSpc>
                <a:spcPct val="107000"/>
              </a:lnSpc>
              <a:spcBef>
                <a:spcPts val="615"/>
              </a:spcBef>
              <a:spcAft>
                <a:spcPts val="800"/>
              </a:spcAft>
            </a:pP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„Wir</a:t>
            </a:r>
            <a:r>
              <a:rPr lang="de-DE" sz="1800" b="1" spc="-5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sind</a:t>
            </a:r>
            <a:r>
              <a:rPr lang="de-DE" sz="1800" b="1"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eine</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Bewegung,</a:t>
            </a:r>
            <a:r>
              <a:rPr lang="de-DE" sz="1800" b="1"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die</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niemand</a:t>
            </a:r>
            <a:r>
              <a:rPr lang="de-DE" sz="1800" b="1"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de-DE" sz="1800" b="1"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aufhält!“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E9DC0172-9E12-493D-B662-388FC42901F9}"/>
              </a:ext>
            </a:extLst>
          </p:cNvPr>
          <p:cNvSpPr txBox="1"/>
          <p:nvPr/>
        </p:nvSpPr>
        <p:spPr>
          <a:xfrm>
            <a:off x="3844906" y="3184306"/>
            <a:ext cx="4502188" cy="646331"/>
          </a:xfrm>
          <a:prstGeom prst="rect">
            <a:avLst/>
          </a:prstGeom>
          <a:noFill/>
        </p:spPr>
        <p:txBody>
          <a:bodyPr wrap="square" rtlCol="0">
            <a:spAutoFit/>
          </a:bodyPr>
          <a:lstStyle/>
          <a:p>
            <a:r>
              <a:rPr lang="de-DE" sz="3600" b="1" dirty="0"/>
              <a:t>Was ist Populismus?</a:t>
            </a:r>
          </a:p>
        </p:txBody>
      </p:sp>
      <p:pic>
        <p:nvPicPr>
          <p:cNvPr id="3" name="Grafik 2">
            <a:extLst>
              <a:ext uri="{FF2B5EF4-FFF2-40B4-BE49-F238E27FC236}">
                <a16:creationId xmlns:a16="http://schemas.microsoft.com/office/drawing/2014/main" id="{C89C29CC-53D7-4903-BC2B-8D7B44014F33}"/>
              </a:ext>
            </a:extLst>
          </p:cNvPr>
          <p:cNvPicPr>
            <a:picLocks noChangeAspect="1"/>
          </p:cNvPicPr>
          <p:nvPr/>
        </p:nvPicPr>
        <p:blipFill>
          <a:blip r:embed="rId2"/>
          <a:stretch>
            <a:fillRect/>
          </a:stretch>
        </p:blipFill>
        <p:spPr>
          <a:xfrm>
            <a:off x="500744" y="314466"/>
            <a:ext cx="1505003" cy="1505003"/>
          </a:xfrm>
          <a:prstGeom prst="rect">
            <a:avLst/>
          </a:prstGeom>
        </p:spPr>
      </p:pic>
      <p:pic>
        <p:nvPicPr>
          <p:cNvPr id="4" name="Grafik 3">
            <a:extLst>
              <a:ext uri="{FF2B5EF4-FFF2-40B4-BE49-F238E27FC236}">
                <a16:creationId xmlns:a16="http://schemas.microsoft.com/office/drawing/2014/main" id="{C92EB47F-CD4F-42CB-9924-82326D14E6A7}"/>
              </a:ext>
            </a:extLst>
          </p:cNvPr>
          <p:cNvPicPr>
            <a:picLocks noChangeAspect="1"/>
          </p:cNvPicPr>
          <p:nvPr/>
        </p:nvPicPr>
        <p:blipFill>
          <a:blip r:embed="rId3"/>
          <a:stretch>
            <a:fillRect/>
          </a:stretch>
        </p:blipFill>
        <p:spPr>
          <a:xfrm>
            <a:off x="9925315" y="446655"/>
            <a:ext cx="1734706" cy="1505003"/>
          </a:xfrm>
          <a:prstGeom prst="rect">
            <a:avLst/>
          </a:prstGeom>
        </p:spPr>
      </p:pic>
      <p:pic>
        <p:nvPicPr>
          <p:cNvPr id="5" name="Grafik 4">
            <a:extLst>
              <a:ext uri="{FF2B5EF4-FFF2-40B4-BE49-F238E27FC236}">
                <a16:creationId xmlns:a16="http://schemas.microsoft.com/office/drawing/2014/main" id="{3BAD244B-E19A-444A-8B47-15D100777AD3}"/>
              </a:ext>
            </a:extLst>
          </p:cNvPr>
          <p:cNvPicPr>
            <a:picLocks noChangeAspect="1"/>
          </p:cNvPicPr>
          <p:nvPr/>
        </p:nvPicPr>
        <p:blipFill>
          <a:blip r:embed="rId4"/>
          <a:stretch>
            <a:fillRect/>
          </a:stretch>
        </p:blipFill>
        <p:spPr>
          <a:xfrm>
            <a:off x="413114" y="3478621"/>
            <a:ext cx="1769359" cy="1298651"/>
          </a:xfrm>
          <a:prstGeom prst="rect">
            <a:avLst/>
          </a:prstGeom>
        </p:spPr>
      </p:pic>
      <p:pic>
        <p:nvPicPr>
          <p:cNvPr id="6" name="Grafik 5">
            <a:extLst>
              <a:ext uri="{FF2B5EF4-FFF2-40B4-BE49-F238E27FC236}">
                <a16:creationId xmlns:a16="http://schemas.microsoft.com/office/drawing/2014/main" id="{5C273E64-3CB8-4890-AE9C-69DF8DDF3427}"/>
              </a:ext>
            </a:extLst>
          </p:cNvPr>
          <p:cNvPicPr>
            <a:picLocks noChangeAspect="1"/>
          </p:cNvPicPr>
          <p:nvPr/>
        </p:nvPicPr>
        <p:blipFill>
          <a:blip r:embed="rId5"/>
          <a:stretch>
            <a:fillRect/>
          </a:stretch>
        </p:blipFill>
        <p:spPr>
          <a:xfrm>
            <a:off x="10005117" y="3607814"/>
            <a:ext cx="1782578" cy="1782578"/>
          </a:xfrm>
          <a:prstGeom prst="rect">
            <a:avLst/>
          </a:prstGeom>
        </p:spPr>
      </p:pic>
    </p:spTree>
    <p:extLst>
      <p:ext uri="{BB962C8B-B14F-4D97-AF65-F5344CB8AC3E}">
        <p14:creationId xmlns:p14="http://schemas.microsoft.com/office/powerpoint/2010/main" val="88105713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E5AC80F-9871-4235-9FD3-78D1A709F34E}"/>
              </a:ext>
            </a:extLst>
          </p:cNvPr>
          <p:cNvSpPr txBox="1"/>
          <p:nvPr/>
        </p:nvSpPr>
        <p:spPr>
          <a:xfrm>
            <a:off x="3732490" y="2828363"/>
            <a:ext cx="5202120" cy="400110"/>
          </a:xfrm>
          <a:prstGeom prst="rect">
            <a:avLst/>
          </a:prstGeom>
          <a:noFill/>
        </p:spPr>
        <p:txBody>
          <a:bodyPr wrap="square">
            <a:spAutoFit/>
          </a:bodyPr>
          <a:lstStyle/>
          <a:p>
            <a:r>
              <a:rPr lang="de-DE" sz="2000" b="1" dirty="0"/>
              <a:t>Von wem stammen die folgenden Zitate?</a:t>
            </a:r>
          </a:p>
        </p:txBody>
      </p:sp>
      <p:pic>
        <p:nvPicPr>
          <p:cNvPr id="24" name="Grafik 23" descr="Ein Bild, das Text, Schrift, Kreis, Logo enthält.&#10;&#10;Automatisch generierte Beschreibung">
            <a:extLst>
              <a:ext uri="{FF2B5EF4-FFF2-40B4-BE49-F238E27FC236}">
                <a16:creationId xmlns:a16="http://schemas.microsoft.com/office/drawing/2014/main" id="{30B896A3-3D28-4AF1-BE74-6A181F08D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sp>
        <p:nvSpPr>
          <p:cNvPr id="12" name="Welle 11">
            <a:extLst>
              <a:ext uri="{FF2B5EF4-FFF2-40B4-BE49-F238E27FC236}">
                <a16:creationId xmlns:a16="http://schemas.microsoft.com/office/drawing/2014/main" id="{497B5E5D-C397-4459-87CD-9577F0299375}"/>
              </a:ext>
            </a:extLst>
          </p:cNvPr>
          <p:cNvSpPr/>
          <p:nvPr/>
        </p:nvSpPr>
        <p:spPr>
          <a:xfrm>
            <a:off x="9023684" y="529389"/>
            <a:ext cx="1900990" cy="1852864"/>
          </a:xfrm>
          <a:prstGeom prst="wave">
            <a:avLst/>
          </a:prstGeom>
          <a:pattFill prst="ltDnDiag">
            <a:fgClr>
              <a:schemeClr val="bg1">
                <a:lumMod val="9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D40001B9-A88D-4C5D-8421-F1D2543C69F0}"/>
              </a:ext>
            </a:extLst>
          </p:cNvPr>
          <p:cNvSpPr txBox="1"/>
          <p:nvPr/>
        </p:nvSpPr>
        <p:spPr>
          <a:xfrm>
            <a:off x="9083900" y="994156"/>
            <a:ext cx="1780557" cy="923330"/>
          </a:xfrm>
          <a:prstGeom prst="rect">
            <a:avLst/>
          </a:prstGeom>
          <a:noFill/>
        </p:spPr>
        <p:txBody>
          <a:bodyPr wrap="square" rtlCol="0">
            <a:spAutoFit/>
          </a:bodyPr>
          <a:lstStyle/>
          <a:p>
            <a:r>
              <a:rPr lang="de-DE" dirty="0"/>
              <a:t>Die Pandemie ist für Geimpfte vorbei…</a:t>
            </a:r>
          </a:p>
        </p:txBody>
      </p:sp>
      <p:sp>
        <p:nvSpPr>
          <p:cNvPr id="25" name="Welle 24">
            <a:extLst>
              <a:ext uri="{FF2B5EF4-FFF2-40B4-BE49-F238E27FC236}">
                <a16:creationId xmlns:a16="http://schemas.microsoft.com/office/drawing/2014/main" id="{2033813E-84D1-4C96-8BF3-D06A54FA2164}"/>
              </a:ext>
            </a:extLst>
          </p:cNvPr>
          <p:cNvSpPr/>
          <p:nvPr/>
        </p:nvSpPr>
        <p:spPr>
          <a:xfrm>
            <a:off x="1031126" y="4545457"/>
            <a:ext cx="1900990" cy="1852864"/>
          </a:xfrm>
          <a:prstGeom prst="wave">
            <a:avLst/>
          </a:prstGeom>
          <a:pattFill prst="ltDnDiag">
            <a:fgClr>
              <a:schemeClr val="bg1">
                <a:lumMod val="9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E4305B12-ECE6-4946-8F3F-3950BC0E3A14}"/>
              </a:ext>
            </a:extLst>
          </p:cNvPr>
          <p:cNvSpPr txBox="1"/>
          <p:nvPr/>
        </p:nvSpPr>
        <p:spPr>
          <a:xfrm>
            <a:off x="1093289" y="4940320"/>
            <a:ext cx="1776664" cy="923330"/>
          </a:xfrm>
          <a:prstGeom prst="rect">
            <a:avLst/>
          </a:prstGeom>
          <a:noFill/>
        </p:spPr>
        <p:txBody>
          <a:bodyPr wrap="square" rtlCol="0">
            <a:spAutoFit/>
          </a:bodyPr>
          <a:lstStyle/>
          <a:p>
            <a:r>
              <a:rPr lang="de-DE" dirty="0"/>
              <a:t>Ihr Italiener seid das beste Volk auf der Welt…</a:t>
            </a:r>
          </a:p>
        </p:txBody>
      </p:sp>
      <p:sp>
        <p:nvSpPr>
          <p:cNvPr id="26" name="Welle 25">
            <a:extLst>
              <a:ext uri="{FF2B5EF4-FFF2-40B4-BE49-F238E27FC236}">
                <a16:creationId xmlns:a16="http://schemas.microsoft.com/office/drawing/2014/main" id="{CDCF6BE2-C133-486E-89C8-F29014B08EEC}"/>
              </a:ext>
            </a:extLst>
          </p:cNvPr>
          <p:cNvSpPr/>
          <p:nvPr/>
        </p:nvSpPr>
        <p:spPr>
          <a:xfrm>
            <a:off x="9263579" y="4312192"/>
            <a:ext cx="1900990" cy="1852864"/>
          </a:xfrm>
          <a:prstGeom prst="wave">
            <a:avLst/>
          </a:prstGeom>
          <a:pattFill prst="ltDnDiag">
            <a:fgClr>
              <a:schemeClr val="bg1">
                <a:lumMod val="9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588A939C-0E7F-4D00-A2DD-7C31E439F6E2}"/>
              </a:ext>
            </a:extLst>
          </p:cNvPr>
          <p:cNvSpPr txBox="1"/>
          <p:nvPr/>
        </p:nvSpPr>
        <p:spPr>
          <a:xfrm>
            <a:off x="9385431" y="4400961"/>
            <a:ext cx="1177493" cy="1200329"/>
          </a:xfrm>
          <a:prstGeom prst="rect">
            <a:avLst/>
          </a:prstGeom>
          <a:noFill/>
        </p:spPr>
        <p:txBody>
          <a:bodyPr wrap="square" rtlCol="0">
            <a:spAutoFit/>
          </a:bodyPr>
          <a:lstStyle/>
          <a:p>
            <a:r>
              <a:rPr lang="de-DE" dirty="0" err="1"/>
              <a:t>Make</a:t>
            </a:r>
            <a:r>
              <a:rPr lang="de-DE" dirty="0"/>
              <a:t> </a:t>
            </a:r>
            <a:r>
              <a:rPr lang="de-DE" dirty="0" err="1"/>
              <a:t>America</a:t>
            </a:r>
            <a:r>
              <a:rPr lang="de-DE" dirty="0"/>
              <a:t> </a:t>
            </a:r>
            <a:r>
              <a:rPr lang="de-DE" dirty="0" err="1"/>
              <a:t>great</a:t>
            </a:r>
            <a:r>
              <a:rPr lang="de-DE" dirty="0"/>
              <a:t> </a:t>
            </a:r>
            <a:r>
              <a:rPr lang="de-DE" dirty="0" err="1"/>
              <a:t>again</a:t>
            </a:r>
            <a:r>
              <a:rPr lang="de-DE" dirty="0"/>
              <a:t>…</a:t>
            </a:r>
          </a:p>
        </p:txBody>
      </p:sp>
      <p:pic>
        <p:nvPicPr>
          <p:cNvPr id="2" name="Grafik 1">
            <a:extLst>
              <a:ext uri="{FF2B5EF4-FFF2-40B4-BE49-F238E27FC236}">
                <a16:creationId xmlns:a16="http://schemas.microsoft.com/office/drawing/2014/main" id="{A673186E-E6A3-471A-BA1B-57B245FF1332}"/>
              </a:ext>
            </a:extLst>
          </p:cNvPr>
          <p:cNvPicPr>
            <a:picLocks noChangeAspect="1"/>
          </p:cNvPicPr>
          <p:nvPr/>
        </p:nvPicPr>
        <p:blipFill>
          <a:blip r:embed="rId3"/>
          <a:stretch>
            <a:fillRect/>
          </a:stretch>
        </p:blipFill>
        <p:spPr>
          <a:xfrm>
            <a:off x="9148590" y="2340594"/>
            <a:ext cx="1914310" cy="1853345"/>
          </a:xfrm>
          <a:prstGeom prst="rect">
            <a:avLst/>
          </a:prstGeom>
        </p:spPr>
      </p:pic>
      <p:sp>
        <p:nvSpPr>
          <p:cNvPr id="3" name="Textfeld 2">
            <a:extLst>
              <a:ext uri="{FF2B5EF4-FFF2-40B4-BE49-F238E27FC236}">
                <a16:creationId xmlns:a16="http://schemas.microsoft.com/office/drawing/2014/main" id="{65211C39-7745-47E2-8B75-BB64A32DF609}"/>
              </a:ext>
            </a:extLst>
          </p:cNvPr>
          <p:cNvSpPr txBox="1"/>
          <p:nvPr/>
        </p:nvSpPr>
        <p:spPr>
          <a:xfrm>
            <a:off x="9148590" y="2766808"/>
            <a:ext cx="2687217" cy="923330"/>
          </a:xfrm>
          <a:prstGeom prst="rect">
            <a:avLst/>
          </a:prstGeom>
          <a:noFill/>
        </p:spPr>
        <p:txBody>
          <a:bodyPr wrap="square" rtlCol="0">
            <a:spAutoFit/>
          </a:bodyPr>
          <a:lstStyle/>
          <a:p>
            <a:r>
              <a:rPr lang="de-DE" dirty="0"/>
              <a:t>Der Austausch </a:t>
            </a:r>
          </a:p>
          <a:p>
            <a:r>
              <a:rPr lang="de-DE" dirty="0"/>
              <a:t> in Deutschland ist </a:t>
            </a:r>
          </a:p>
          <a:p>
            <a:r>
              <a:rPr lang="de-DE" dirty="0"/>
              <a:t>in vollem Gange…</a:t>
            </a:r>
          </a:p>
        </p:txBody>
      </p:sp>
      <p:pic>
        <p:nvPicPr>
          <p:cNvPr id="4" name="Grafik 3">
            <a:extLst>
              <a:ext uri="{FF2B5EF4-FFF2-40B4-BE49-F238E27FC236}">
                <a16:creationId xmlns:a16="http://schemas.microsoft.com/office/drawing/2014/main" id="{AD80C2AA-32D2-4950-8DDB-3F861A9CDD99}"/>
              </a:ext>
            </a:extLst>
          </p:cNvPr>
          <p:cNvPicPr>
            <a:picLocks noChangeAspect="1"/>
          </p:cNvPicPr>
          <p:nvPr/>
        </p:nvPicPr>
        <p:blipFill>
          <a:blip r:embed="rId3"/>
          <a:stretch>
            <a:fillRect/>
          </a:stretch>
        </p:blipFill>
        <p:spPr>
          <a:xfrm>
            <a:off x="955643" y="2743739"/>
            <a:ext cx="1914310" cy="1853345"/>
          </a:xfrm>
          <a:prstGeom prst="rect">
            <a:avLst/>
          </a:prstGeom>
        </p:spPr>
      </p:pic>
      <p:sp>
        <p:nvSpPr>
          <p:cNvPr id="5" name="Textfeld 4">
            <a:extLst>
              <a:ext uri="{FF2B5EF4-FFF2-40B4-BE49-F238E27FC236}">
                <a16:creationId xmlns:a16="http://schemas.microsoft.com/office/drawing/2014/main" id="{56D10868-C9A4-4F37-BA85-654F4F9B25D6}"/>
              </a:ext>
            </a:extLst>
          </p:cNvPr>
          <p:cNvSpPr txBox="1"/>
          <p:nvPr/>
        </p:nvSpPr>
        <p:spPr>
          <a:xfrm>
            <a:off x="1093289" y="3208746"/>
            <a:ext cx="1519826" cy="923330"/>
          </a:xfrm>
          <a:prstGeom prst="rect">
            <a:avLst/>
          </a:prstGeom>
          <a:noFill/>
        </p:spPr>
        <p:txBody>
          <a:bodyPr wrap="square" rtlCol="0">
            <a:spAutoFit/>
          </a:bodyPr>
          <a:lstStyle/>
          <a:p>
            <a:r>
              <a:rPr lang="de-DE" dirty="0"/>
              <a:t>Das Recht hat der Politik zu folgen…</a:t>
            </a:r>
          </a:p>
        </p:txBody>
      </p:sp>
      <p:sp>
        <p:nvSpPr>
          <p:cNvPr id="6" name="Textfeld 5">
            <a:extLst>
              <a:ext uri="{FF2B5EF4-FFF2-40B4-BE49-F238E27FC236}">
                <a16:creationId xmlns:a16="http://schemas.microsoft.com/office/drawing/2014/main" id="{DE040C48-0063-4E4F-96A9-B5066487073B}"/>
              </a:ext>
            </a:extLst>
          </p:cNvPr>
          <p:cNvSpPr txBox="1"/>
          <p:nvPr/>
        </p:nvSpPr>
        <p:spPr>
          <a:xfrm>
            <a:off x="5943600" y="1287624"/>
            <a:ext cx="961053" cy="369332"/>
          </a:xfrm>
          <a:prstGeom prst="rect">
            <a:avLst/>
          </a:prstGeom>
          <a:noFill/>
        </p:spPr>
        <p:txBody>
          <a:bodyPr wrap="square" rtlCol="0">
            <a:spAutoFit/>
          </a:bodyPr>
          <a:lstStyle/>
          <a:p>
            <a:r>
              <a:rPr lang="de-DE" dirty="0"/>
              <a:t>KICKL</a:t>
            </a:r>
          </a:p>
        </p:txBody>
      </p:sp>
      <p:sp>
        <p:nvSpPr>
          <p:cNvPr id="17" name="Textfeld 16">
            <a:extLst>
              <a:ext uri="{FF2B5EF4-FFF2-40B4-BE49-F238E27FC236}">
                <a16:creationId xmlns:a16="http://schemas.microsoft.com/office/drawing/2014/main" id="{33E5FB06-F4EF-4A00-A4F2-F3DF2CB883F3}"/>
              </a:ext>
            </a:extLst>
          </p:cNvPr>
          <p:cNvSpPr txBox="1"/>
          <p:nvPr/>
        </p:nvSpPr>
        <p:spPr>
          <a:xfrm>
            <a:off x="4304522" y="3837047"/>
            <a:ext cx="961053" cy="369332"/>
          </a:xfrm>
          <a:prstGeom prst="rect">
            <a:avLst/>
          </a:prstGeom>
          <a:noFill/>
        </p:spPr>
        <p:txBody>
          <a:bodyPr wrap="square" rtlCol="0">
            <a:spAutoFit/>
          </a:bodyPr>
          <a:lstStyle/>
          <a:p>
            <a:r>
              <a:rPr lang="de-DE" dirty="0"/>
              <a:t>TRUMP</a:t>
            </a:r>
          </a:p>
        </p:txBody>
      </p:sp>
      <p:sp>
        <p:nvSpPr>
          <p:cNvPr id="8" name="Textfeld 7">
            <a:extLst>
              <a:ext uri="{FF2B5EF4-FFF2-40B4-BE49-F238E27FC236}">
                <a16:creationId xmlns:a16="http://schemas.microsoft.com/office/drawing/2014/main" id="{203A93A0-4D27-4405-9179-44841B56AD31}"/>
              </a:ext>
            </a:extLst>
          </p:cNvPr>
          <p:cNvSpPr txBox="1"/>
          <p:nvPr/>
        </p:nvSpPr>
        <p:spPr>
          <a:xfrm>
            <a:off x="4581330" y="2090057"/>
            <a:ext cx="1362269" cy="369332"/>
          </a:xfrm>
          <a:prstGeom prst="rect">
            <a:avLst/>
          </a:prstGeom>
          <a:noFill/>
        </p:spPr>
        <p:txBody>
          <a:bodyPr wrap="square" rtlCol="0">
            <a:spAutoFit/>
          </a:bodyPr>
          <a:lstStyle/>
          <a:p>
            <a:r>
              <a:rPr lang="de-DE" dirty="0"/>
              <a:t>GAULAND</a:t>
            </a:r>
          </a:p>
        </p:txBody>
      </p:sp>
      <p:sp>
        <p:nvSpPr>
          <p:cNvPr id="9" name="Textfeld 8">
            <a:extLst>
              <a:ext uri="{FF2B5EF4-FFF2-40B4-BE49-F238E27FC236}">
                <a16:creationId xmlns:a16="http://schemas.microsoft.com/office/drawing/2014/main" id="{252E6144-BAC5-47E5-ACE2-E108CCB273EF}"/>
              </a:ext>
            </a:extLst>
          </p:cNvPr>
          <p:cNvSpPr txBox="1"/>
          <p:nvPr/>
        </p:nvSpPr>
        <p:spPr>
          <a:xfrm>
            <a:off x="6251510" y="3690138"/>
            <a:ext cx="1287625" cy="369332"/>
          </a:xfrm>
          <a:prstGeom prst="rect">
            <a:avLst/>
          </a:prstGeom>
          <a:noFill/>
        </p:spPr>
        <p:txBody>
          <a:bodyPr wrap="square" rtlCol="0">
            <a:spAutoFit/>
          </a:bodyPr>
          <a:lstStyle/>
          <a:p>
            <a:r>
              <a:rPr lang="de-DE" dirty="0"/>
              <a:t>KURZ</a:t>
            </a:r>
          </a:p>
        </p:txBody>
      </p:sp>
      <p:sp>
        <p:nvSpPr>
          <p:cNvPr id="10" name="Textfeld 9">
            <a:extLst>
              <a:ext uri="{FF2B5EF4-FFF2-40B4-BE49-F238E27FC236}">
                <a16:creationId xmlns:a16="http://schemas.microsoft.com/office/drawing/2014/main" id="{1D8E3DE9-4F2B-4EB6-8E51-56C8969AAEB2}"/>
              </a:ext>
            </a:extLst>
          </p:cNvPr>
          <p:cNvSpPr txBox="1"/>
          <p:nvPr/>
        </p:nvSpPr>
        <p:spPr>
          <a:xfrm>
            <a:off x="5265575" y="4597084"/>
            <a:ext cx="1639078" cy="369332"/>
          </a:xfrm>
          <a:prstGeom prst="rect">
            <a:avLst/>
          </a:prstGeom>
          <a:noFill/>
        </p:spPr>
        <p:txBody>
          <a:bodyPr wrap="square" rtlCol="0">
            <a:spAutoFit/>
          </a:bodyPr>
          <a:lstStyle/>
          <a:p>
            <a:r>
              <a:rPr lang="de-DE" dirty="0"/>
              <a:t>BERLUSCONI</a:t>
            </a:r>
          </a:p>
        </p:txBody>
      </p:sp>
    </p:spTree>
    <p:extLst>
      <p:ext uri="{BB962C8B-B14F-4D97-AF65-F5344CB8AC3E}">
        <p14:creationId xmlns:p14="http://schemas.microsoft.com/office/powerpoint/2010/main" val="44545495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CA71505E-6D83-4D7B-B88A-7D7C2DB42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1" name="Rectangle 30">
            <a:extLst>
              <a:ext uri="{FF2B5EF4-FFF2-40B4-BE49-F238E27FC236}">
                <a16:creationId xmlns:a16="http://schemas.microsoft.com/office/drawing/2014/main" id="{82174A2F-5CC0-47EE-BFEA-6199C2BD7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32">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7" name="Textfeld 6">
            <a:extLst>
              <a:ext uri="{FF2B5EF4-FFF2-40B4-BE49-F238E27FC236}">
                <a16:creationId xmlns:a16="http://schemas.microsoft.com/office/drawing/2014/main" id="{5AC0A0B1-63D9-45E8-A268-C6F0292BBA62}"/>
              </a:ext>
            </a:extLst>
          </p:cNvPr>
          <p:cNvSpPr txBox="1"/>
          <p:nvPr/>
        </p:nvSpPr>
        <p:spPr>
          <a:xfrm>
            <a:off x="754144" y="484631"/>
            <a:ext cx="6340519" cy="1638469"/>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600" b="1" cap="all" spc="200">
                <a:solidFill>
                  <a:schemeClr val="tx2"/>
                </a:solidFill>
                <a:latin typeface="+mj-lt"/>
                <a:ea typeface="+mj-ea"/>
                <a:cs typeface="+mj-cs"/>
              </a:rPr>
              <a:t>Populisten an der Macht… was ist zu erwarten?</a:t>
            </a:r>
          </a:p>
        </p:txBody>
      </p:sp>
      <p:sp>
        <p:nvSpPr>
          <p:cNvPr id="37" name="Rectangle 36">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extfeld 13">
            <a:extLst>
              <a:ext uri="{FF2B5EF4-FFF2-40B4-BE49-F238E27FC236}">
                <a16:creationId xmlns:a16="http://schemas.microsoft.com/office/drawing/2014/main" id="{E60D9376-2572-4076-B8EF-E5F7AC22B2A7}"/>
              </a:ext>
            </a:extLst>
          </p:cNvPr>
          <p:cNvSpPr txBox="1"/>
          <p:nvPr/>
        </p:nvSpPr>
        <p:spPr>
          <a:xfrm>
            <a:off x="765051" y="2443140"/>
            <a:ext cx="6306309" cy="3930227"/>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b="1" dirty="0">
                <a:solidFill>
                  <a:srgbClr val="000000"/>
                </a:solidFill>
              </a:rPr>
              <a:t>Prognose von Jan-Werner MÜLLER</a:t>
            </a:r>
          </a:p>
          <a:p>
            <a:pPr indent="-228600" defTabSz="914400">
              <a:lnSpc>
                <a:spcPct val="110000"/>
              </a:lnSpc>
              <a:spcBef>
                <a:spcPts val="700"/>
              </a:spcBef>
              <a:buClr>
                <a:schemeClr val="tx2"/>
              </a:buClr>
            </a:pPr>
            <a:r>
              <a:rPr lang="en-US" dirty="0">
                <a:solidFill>
                  <a:srgbClr val="000000"/>
                </a:solidFill>
              </a:rPr>
              <a:t>Es </a:t>
            </a:r>
            <a:r>
              <a:rPr lang="en-US" dirty="0" err="1">
                <a:solidFill>
                  <a:srgbClr val="000000"/>
                </a:solidFill>
              </a:rPr>
              <a:t>handelt</a:t>
            </a:r>
            <a:r>
              <a:rPr lang="en-US" dirty="0">
                <a:solidFill>
                  <a:srgbClr val="000000"/>
                </a:solidFill>
              </a:rPr>
              <a:t> </a:t>
            </a:r>
            <a:r>
              <a:rPr lang="en-US" dirty="0" err="1">
                <a:solidFill>
                  <a:srgbClr val="000000"/>
                </a:solidFill>
              </a:rPr>
              <a:t>sich</a:t>
            </a:r>
            <a:r>
              <a:rPr lang="en-US" dirty="0">
                <a:solidFill>
                  <a:srgbClr val="000000"/>
                </a:solidFill>
              </a:rPr>
              <a:t> </a:t>
            </a:r>
            <a:r>
              <a:rPr lang="en-US" dirty="0" err="1">
                <a:solidFill>
                  <a:srgbClr val="000000"/>
                </a:solidFill>
              </a:rPr>
              <a:t>nicht</a:t>
            </a:r>
            <a:r>
              <a:rPr lang="en-US" dirty="0">
                <a:solidFill>
                  <a:srgbClr val="000000"/>
                </a:solidFill>
              </a:rPr>
              <a:t> um </a:t>
            </a:r>
            <a:r>
              <a:rPr lang="en-US" dirty="0" err="1">
                <a:solidFill>
                  <a:srgbClr val="000000"/>
                </a:solidFill>
              </a:rPr>
              <a:t>eine</a:t>
            </a:r>
            <a:r>
              <a:rPr lang="en-US" dirty="0">
                <a:solidFill>
                  <a:srgbClr val="000000"/>
                </a:solidFill>
              </a:rPr>
              <a:t> </a:t>
            </a:r>
            <a:r>
              <a:rPr lang="en-US" dirty="0" err="1">
                <a:solidFill>
                  <a:srgbClr val="000000"/>
                </a:solidFill>
              </a:rPr>
              <a:t>gewaltsame</a:t>
            </a:r>
            <a:r>
              <a:rPr lang="en-US" dirty="0">
                <a:solidFill>
                  <a:srgbClr val="000000"/>
                </a:solidFill>
              </a:rPr>
              <a:t> </a:t>
            </a:r>
            <a:r>
              <a:rPr lang="en-US" dirty="0" err="1">
                <a:solidFill>
                  <a:srgbClr val="000000"/>
                </a:solidFill>
              </a:rPr>
              <a:t>Machtübernahme</a:t>
            </a:r>
            <a:r>
              <a:rPr lang="en-US" dirty="0">
                <a:solidFill>
                  <a:srgbClr val="000000"/>
                </a:solidFill>
              </a:rPr>
              <a:t> </a:t>
            </a:r>
            <a:r>
              <a:rPr lang="en-US" dirty="0" err="1">
                <a:solidFill>
                  <a:srgbClr val="000000"/>
                </a:solidFill>
              </a:rPr>
              <a:t>wie</a:t>
            </a:r>
            <a:r>
              <a:rPr lang="en-US" dirty="0">
                <a:solidFill>
                  <a:srgbClr val="000000"/>
                </a:solidFill>
              </a:rPr>
              <a:t> </a:t>
            </a:r>
            <a:r>
              <a:rPr lang="en-US" dirty="0" err="1">
                <a:solidFill>
                  <a:srgbClr val="000000"/>
                </a:solidFill>
              </a:rPr>
              <a:t>aus</a:t>
            </a:r>
            <a:r>
              <a:rPr lang="en-US" dirty="0">
                <a:solidFill>
                  <a:srgbClr val="000000"/>
                </a:solidFill>
              </a:rPr>
              <a:t> der </a:t>
            </a:r>
            <a:r>
              <a:rPr lang="en-US" dirty="0" err="1">
                <a:solidFill>
                  <a:srgbClr val="000000"/>
                </a:solidFill>
              </a:rPr>
              <a:t>Geschichte</a:t>
            </a:r>
            <a:r>
              <a:rPr lang="en-US" dirty="0">
                <a:solidFill>
                  <a:srgbClr val="000000"/>
                </a:solidFill>
              </a:rPr>
              <a:t>  </a:t>
            </a:r>
            <a:r>
              <a:rPr lang="en-US" dirty="0" err="1">
                <a:solidFill>
                  <a:srgbClr val="000000"/>
                </a:solidFill>
              </a:rPr>
              <a:t>bekannt</a:t>
            </a:r>
            <a:r>
              <a:rPr lang="en-US" dirty="0">
                <a:solidFill>
                  <a:srgbClr val="000000"/>
                </a:solidFill>
              </a:rPr>
              <a:t>…</a:t>
            </a:r>
          </a:p>
          <a:p>
            <a:pPr indent="-228600" defTabSz="914400">
              <a:lnSpc>
                <a:spcPct val="110000"/>
              </a:lnSpc>
              <a:spcBef>
                <a:spcPts val="700"/>
              </a:spcBef>
              <a:buClr>
                <a:schemeClr val="tx2"/>
              </a:buClr>
            </a:pPr>
            <a:r>
              <a:rPr lang="en-US" b="1" dirty="0" err="1">
                <a:solidFill>
                  <a:srgbClr val="000000"/>
                </a:solidFill>
              </a:rPr>
              <a:t>Populisten</a:t>
            </a:r>
            <a:r>
              <a:rPr lang="en-US" b="1" dirty="0">
                <a:solidFill>
                  <a:srgbClr val="000000"/>
                </a:solidFill>
              </a:rPr>
              <a:t> </a:t>
            </a:r>
            <a:r>
              <a:rPr lang="en-US" dirty="0" err="1">
                <a:solidFill>
                  <a:srgbClr val="000000"/>
                </a:solidFill>
              </a:rPr>
              <a:t>hebeln</a:t>
            </a:r>
            <a:r>
              <a:rPr lang="en-US" b="1" dirty="0">
                <a:solidFill>
                  <a:srgbClr val="000000"/>
                </a:solidFill>
              </a:rPr>
              <a:t> </a:t>
            </a:r>
            <a:r>
              <a:rPr lang="en-US" dirty="0">
                <a:solidFill>
                  <a:srgbClr val="000000"/>
                </a:solidFill>
              </a:rPr>
              <a:t> </a:t>
            </a:r>
            <a:r>
              <a:rPr lang="en-US" dirty="0" err="1">
                <a:solidFill>
                  <a:srgbClr val="000000"/>
                </a:solidFill>
              </a:rPr>
              <a:t>einmal</a:t>
            </a:r>
            <a:r>
              <a:rPr lang="en-US" dirty="0">
                <a:solidFill>
                  <a:srgbClr val="000000"/>
                </a:solidFill>
              </a:rPr>
              <a:t> an die </a:t>
            </a:r>
            <a:r>
              <a:rPr lang="en-US" dirty="0" err="1">
                <a:solidFill>
                  <a:srgbClr val="000000"/>
                </a:solidFill>
              </a:rPr>
              <a:t>Macht</a:t>
            </a:r>
            <a:r>
              <a:rPr lang="en-US" dirty="0">
                <a:solidFill>
                  <a:srgbClr val="000000"/>
                </a:solidFill>
              </a:rPr>
              <a:t> </a:t>
            </a:r>
            <a:r>
              <a:rPr lang="en-US" dirty="0" err="1">
                <a:solidFill>
                  <a:srgbClr val="000000"/>
                </a:solidFill>
              </a:rPr>
              <a:t>gekommen</a:t>
            </a:r>
            <a:r>
              <a:rPr lang="en-US" dirty="0">
                <a:solidFill>
                  <a:srgbClr val="000000"/>
                </a:solidFill>
              </a:rPr>
              <a:t>, Schritt </a:t>
            </a:r>
            <a:r>
              <a:rPr lang="en-US" dirty="0" err="1">
                <a:solidFill>
                  <a:srgbClr val="000000"/>
                </a:solidFill>
              </a:rPr>
              <a:t>für</a:t>
            </a:r>
            <a:r>
              <a:rPr lang="en-US" dirty="0">
                <a:solidFill>
                  <a:srgbClr val="000000"/>
                </a:solidFill>
              </a:rPr>
              <a:t> Schritt die </a:t>
            </a:r>
            <a:r>
              <a:rPr lang="en-US" dirty="0" err="1">
                <a:solidFill>
                  <a:srgbClr val="000000"/>
                </a:solidFill>
              </a:rPr>
              <a:t>demokratischen</a:t>
            </a:r>
            <a:r>
              <a:rPr lang="en-US" dirty="0">
                <a:solidFill>
                  <a:srgbClr val="000000"/>
                </a:solidFill>
              </a:rPr>
              <a:t> </a:t>
            </a:r>
            <a:r>
              <a:rPr lang="en-US" dirty="0" err="1">
                <a:solidFill>
                  <a:srgbClr val="000000"/>
                </a:solidFill>
              </a:rPr>
              <a:t>Institutionen</a:t>
            </a:r>
            <a:r>
              <a:rPr lang="en-US" dirty="0">
                <a:solidFill>
                  <a:srgbClr val="000000"/>
                </a:solidFill>
              </a:rPr>
              <a:t> </a:t>
            </a:r>
            <a:r>
              <a:rPr lang="en-US" dirty="0" err="1">
                <a:solidFill>
                  <a:srgbClr val="000000"/>
                </a:solidFill>
              </a:rPr>
              <a:t>aus</a:t>
            </a:r>
            <a:r>
              <a:rPr lang="en-US" dirty="0">
                <a:solidFill>
                  <a:srgbClr val="000000"/>
                </a:solidFill>
              </a:rPr>
              <a:t> (</a:t>
            </a:r>
            <a:r>
              <a:rPr lang="en-US" dirty="0" err="1">
                <a:solidFill>
                  <a:srgbClr val="000000"/>
                </a:solidFill>
              </a:rPr>
              <a:t>Verfassung</a:t>
            </a:r>
            <a:r>
              <a:rPr lang="en-US" dirty="0">
                <a:solidFill>
                  <a:srgbClr val="000000"/>
                </a:solidFill>
              </a:rPr>
              <a:t>, </a:t>
            </a:r>
            <a:r>
              <a:rPr lang="en-US" dirty="0" err="1">
                <a:solidFill>
                  <a:srgbClr val="000000"/>
                </a:solidFill>
              </a:rPr>
              <a:t>Gewaltenteilung</a:t>
            </a:r>
            <a:r>
              <a:rPr lang="en-US" dirty="0">
                <a:solidFill>
                  <a:srgbClr val="000000"/>
                </a:solidFill>
              </a:rPr>
              <a:t>, </a:t>
            </a:r>
            <a:r>
              <a:rPr lang="en-US" dirty="0" err="1">
                <a:solidFill>
                  <a:srgbClr val="000000"/>
                </a:solidFill>
              </a:rPr>
              <a:t>Wahlrecht</a:t>
            </a:r>
            <a:r>
              <a:rPr lang="en-US" dirty="0">
                <a:solidFill>
                  <a:srgbClr val="000000"/>
                </a:solidFill>
              </a:rPr>
              <a:t>, </a:t>
            </a:r>
            <a:r>
              <a:rPr lang="en-US" dirty="0" err="1">
                <a:solidFill>
                  <a:srgbClr val="000000"/>
                </a:solidFill>
              </a:rPr>
              <a:t>Pressefreiheit</a:t>
            </a:r>
            <a:r>
              <a:rPr lang="en-US" dirty="0">
                <a:solidFill>
                  <a:srgbClr val="000000"/>
                </a:solidFill>
              </a:rPr>
              <a:t>).</a:t>
            </a:r>
          </a:p>
          <a:p>
            <a:pPr indent="-228600" defTabSz="914400">
              <a:lnSpc>
                <a:spcPct val="110000"/>
              </a:lnSpc>
              <a:spcBef>
                <a:spcPts val="700"/>
              </a:spcBef>
              <a:buClr>
                <a:schemeClr val="tx2"/>
              </a:buClr>
            </a:pPr>
            <a:r>
              <a:rPr lang="en-US" dirty="0" err="1">
                <a:solidFill>
                  <a:srgbClr val="000000"/>
                </a:solidFill>
              </a:rPr>
              <a:t>Aktuelle</a:t>
            </a:r>
            <a:r>
              <a:rPr lang="en-US" dirty="0">
                <a:solidFill>
                  <a:srgbClr val="000000"/>
                </a:solidFill>
              </a:rPr>
              <a:t> </a:t>
            </a:r>
            <a:r>
              <a:rPr lang="en-US" dirty="0" err="1">
                <a:solidFill>
                  <a:srgbClr val="000000"/>
                </a:solidFill>
              </a:rPr>
              <a:t>Beispiele</a:t>
            </a:r>
            <a:r>
              <a:rPr lang="en-US" dirty="0">
                <a:solidFill>
                  <a:srgbClr val="000000"/>
                </a:solidFill>
              </a:rPr>
              <a:t> </a:t>
            </a:r>
            <a:r>
              <a:rPr lang="en-US" dirty="0" err="1">
                <a:solidFill>
                  <a:srgbClr val="000000"/>
                </a:solidFill>
              </a:rPr>
              <a:t>dafür</a:t>
            </a:r>
            <a:r>
              <a:rPr lang="en-US" dirty="0">
                <a:solidFill>
                  <a:srgbClr val="000000"/>
                </a:solidFill>
              </a:rPr>
              <a:t> </a:t>
            </a:r>
            <a:r>
              <a:rPr lang="en-US" dirty="0" err="1">
                <a:solidFill>
                  <a:srgbClr val="000000"/>
                </a:solidFill>
              </a:rPr>
              <a:t>sind</a:t>
            </a:r>
            <a:r>
              <a:rPr lang="en-US" dirty="0">
                <a:solidFill>
                  <a:srgbClr val="000000"/>
                </a:solidFill>
              </a:rPr>
              <a:t>: </a:t>
            </a:r>
            <a:r>
              <a:rPr lang="en-US" b="1" dirty="0">
                <a:solidFill>
                  <a:srgbClr val="000000"/>
                </a:solidFill>
              </a:rPr>
              <a:t>UNGARN</a:t>
            </a:r>
            <a:r>
              <a:rPr lang="en-US" dirty="0">
                <a:solidFill>
                  <a:srgbClr val="000000"/>
                </a:solidFill>
              </a:rPr>
              <a:t> und </a:t>
            </a:r>
            <a:r>
              <a:rPr lang="en-US" b="1" dirty="0">
                <a:solidFill>
                  <a:srgbClr val="000000"/>
                </a:solidFill>
              </a:rPr>
              <a:t>POLEN</a:t>
            </a:r>
          </a:p>
          <a:p>
            <a:pPr indent="-228600" defTabSz="914400">
              <a:lnSpc>
                <a:spcPct val="110000"/>
              </a:lnSpc>
              <a:spcBef>
                <a:spcPts val="700"/>
              </a:spcBef>
              <a:buClr>
                <a:schemeClr val="tx2"/>
              </a:buClr>
            </a:pPr>
            <a:r>
              <a:rPr lang="en-US" b="1" dirty="0" err="1">
                <a:solidFill>
                  <a:srgbClr val="000000"/>
                </a:solidFill>
              </a:rPr>
              <a:t>Populisten</a:t>
            </a:r>
            <a:r>
              <a:rPr lang="en-US" b="1" dirty="0">
                <a:solidFill>
                  <a:srgbClr val="000000"/>
                </a:solidFill>
              </a:rPr>
              <a:t> </a:t>
            </a:r>
            <a:r>
              <a:rPr lang="en-US" dirty="0" err="1">
                <a:solidFill>
                  <a:srgbClr val="000000"/>
                </a:solidFill>
              </a:rPr>
              <a:t>streben</a:t>
            </a:r>
            <a:r>
              <a:rPr lang="en-US" dirty="0">
                <a:solidFill>
                  <a:srgbClr val="000000"/>
                </a:solidFill>
              </a:rPr>
              <a:t> </a:t>
            </a:r>
            <a:r>
              <a:rPr lang="en-US" dirty="0" err="1">
                <a:solidFill>
                  <a:srgbClr val="000000"/>
                </a:solidFill>
              </a:rPr>
              <a:t>nach</a:t>
            </a:r>
            <a:r>
              <a:rPr lang="en-US" dirty="0">
                <a:solidFill>
                  <a:srgbClr val="000000"/>
                </a:solidFill>
              </a:rPr>
              <a:t> </a:t>
            </a:r>
            <a:r>
              <a:rPr lang="en-US" b="1" dirty="0">
                <a:solidFill>
                  <a:srgbClr val="000000"/>
                </a:solidFill>
              </a:rPr>
              <a:t>“</a:t>
            </a:r>
            <a:r>
              <a:rPr lang="en-US" b="1" dirty="0" err="1">
                <a:solidFill>
                  <a:srgbClr val="000000"/>
                </a:solidFill>
              </a:rPr>
              <a:t>Kultureller</a:t>
            </a:r>
            <a:r>
              <a:rPr lang="en-US" b="1" dirty="0">
                <a:solidFill>
                  <a:srgbClr val="000000"/>
                </a:solidFill>
              </a:rPr>
              <a:t> </a:t>
            </a:r>
            <a:r>
              <a:rPr lang="en-US" b="1" dirty="0" err="1">
                <a:solidFill>
                  <a:srgbClr val="000000"/>
                </a:solidFill>
              </a:rPr>
              <a:t>Hegemonie</a:t>
            </a:r>
            <a:r>
              <a:rPr lang="en-US" b="1" dirty="0">
                <a:solidFill>
                  <a:srgbClr val="000000"/>
                </a:solidFill>
              </a:rPr>
              <a:t>” </a:t>
            </a:r>
            <a:r>
              <a:rPr lang="en-US" dirty="0">
                <a:solidFill>
                  <a:srgbClr val="000000"/>
                </a:solidFill>
              </a:rPr>
              <a:t>um die </a:t>
            </a:r>
            <a:r>
              <a:rPr lang="en-US" dirty="0" err="1">
                <a:solidFill>
                  <a:srgbClr val="000000"/>
                </a:solidFill>
              </a:rPr>
              <a:t>Deutungshoheit</a:t>
            </a:r>
            <a:r>
              <a:rPr lang="en-US" dirty="0">
                <a:solidFill>
                  <a:srgbClr val="000000"/>
                </a:solidFill>
              </a:rPr>
              <a:t> </a:t>
            </a:r>
            <a:r>
              <a:rPr lang="en-US" dirty="0" err="1">
                <a:solidFill>
                  <a:srgbClr val="000000"/>
                </a:solidFill>
              </a:rPr>
              <a:t>zu</a:t>
            </a:r>
            <a:r>
              <a:rPr lang="en-US" dirty="0">
                <a:solidFill>
                  <a:srgbClr val="000000"/>
                </a:solidFill>
              </a:rPr>
              <a:t> </a:t>
            </a:r>
            <a:r>
              <a:rPr lang="en-US" dirty="0" err="1">
                <a:solidFill>
                  <a:srgbClr val="000000"/>
                </a:solidFill>
              </a:rPr>
              <a:t>erlangen</a:t>
            </a:r>
            <a:r>
              <a:rPr lang="en-US" dirty="0">
                <a:solidFill>
                  <a:srgbClr val="000000"/>
                </a:solidFill>
              </a:rPr>
              <a:t>!</a:t>
            </a:r>
          </a:p>
        </p:txBody>
      </p:sp>
      <p:pic>
        <p:nvPicPr>
          <p:cNvPr id="24" name="Grafik 23" descr="Ein Bild, das Text, Schrift, Kreis, Logo enthält.&#10;&#10;Automatisch generierte Beschreibung">
            <a:extLst>
              <a:ext uri="{FF2B5EF4-FFF2-40B4-BE49-F238E27FC236}">
                <a16:creationId xmlns:a16="http://schemas.microsoft.com/office/drawing/2014/main" id="{30B896A3-3D28-4AF1-BE74-6A181F08D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133" y="596807"/>
            <a:ext cx="2510287" cy="2510287"/>
          </a:xfrm>
          <a:prstGeom prst="rect">
            <a:avLst/>
          </a:prstGeom>
        </p:spPr>
      </p:pic>
      <p:pic>
        <p:nvPicPr>
          <p:cNvPr id="18" name="Grafik 17">
            <a:extLst>
              <a:ext uri="{FF2B5EF4-FFF2-40B4-BE49-F238E27FC236}">
                <a16:creationId xmlns:a16="http://schemas.microsoft.com/office/drawing/2014/main" id="{2D97A854-4341-4D0F-BC00-FEF4EC9251FA}"/>
              </a:ext>
            </a:extLst>
          </p:cNvPr>
          <p:cNvPicPr>
            <a:picLocks noChangeAspect="1"/>
          </p:cNvPicPr>
          <p:nvPr/>
        </p:nvPicPr>
        <p:blipFill>
          <a:blip r:embed="rId3"/>
          <a:stretch>
            <a:fillRect/>
          </a:stretch>
        </p:blipFill>
        <p:spPr>
          <a:xfrm>
            <a:off x="9119198" y="3589728"/>
            <a:ext cx="1625865" cy="2306192"/>
          </a:xfrm>
          <a:prstGeom prst="rect">
            <a:avLst/>
          </a:prstGeom>
        </p:spPr>
      </p:pic>
      <p:sp>
        <p:nvSpPr>
          <p:cNvPr id="19" name="Textfeld 18">
            <a:extLst>
              <a:ext uri="{FF2B5EF4-FFF2-40B4-BE49-F238E27FC236}">
                <a16:creationId xmlns:a16="http://schemas.microsoft.com/office/drawing/2014/main" id="{9B887404-1413-487E-A16C-7C1AE5FB52D2}"/>
              </a:ext>
            </a:extLst>
          </p:cNvPr>
          <p:cNvSpPr txBox="1"/>
          <p:nvPr/>
        </p:nvSpPr>
        <p:spPr>
          <a:xfrm>
            <a:off x="9119198" y="5999583"/>
            <a:ext cx="2147401" cy="261610"/>
          </a:xfrm>
          <a:prstGeom prst="rect">
            <a:avLst/>
          </a:prstGeom>
          <a:noFill/>
        </p:spPr>
        <p:txBody>
          <a:bodyPr wrap="square" rtlCol="0">
            <a:spAutoFit/>
          </a:bodyPr>
          <a:lstStyle/>
          <a:p>
            <a:r>
              <a:rPr lang="de-DE" sz="1100" b="1" dirty="0"/>
              <a:t>Antonio GRAMCSI</a:t>
            </a:r>
          </a:p>
        </p:txBody>
      </p:sp>
    </p:spTree>
    <p:extLst>
      <p:ext uri="{BB962C8B-B14F-4D97-AF65-F5344CB8AC3E}">
        <p14:creationId xmlns:p14="http://schemas.microsoft.com/office/powerpoint/2010/main" val="155280326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descr="Ein Bild, das Text, Schrift, Kreis, Logo enthält.&#10;&#10;Automatisch generierte Beschreibung">
            <a:extLst>
              <a:ext uri="{FF2B5EF4-FFF2-40B4-BE49-F238E27FC236}">
                <a16:creationId xmlns:a16="http://schemas.microsoft.com/office/drawing/2014/main" id="{30B896A3-3D28-4AF1-BE74-6A181F08D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sp>
        <p:nvSpPr>
          <p:cNvPr id="7" name="Textfeld 6">
            <a:extLst>
              <a:ext uri="{FF2B5EF4-FFF2-40B4-BE49-F238E27FC236}">
                <a16:creationId xmlns:a16="http://schemas.microsoft.com/office/drawing/2014/main" id="{05C07B2A-7AE2-40D3-B322-D51AC160C6BB}"/>
              </a:ext>
            </a:extLst>
          </p:cNvPr>
          <p:cNvSpPr txBox="1"/>
          <p:nvPr/>
        </p:nvSpPr>
        <p:spPr>
          <a:xfrm>
            <a:off x="4385387" y="1667776"/>
            <a:ext cx="3816220" cy="3139321"/>
          </a:xfrm>
          <a:prstGeom prst="rect">
            <a:avLst/>
          </a:prstGeom>
          <a:noFill/>
        </p:spPr>
        <p:txBody>
          <a:bodyPr wrap="square" rtlCol="0">
            <a:spAutoFit/>
          </a:bodyPr>
          <a:lstStyle/>
          <a:p>
            <a:r>
              <a:rPr lang="de-DE" dirty="0"/>
              <a:t>Die elektronische Pinwand  </a:t>
            </a:r>
            <a:r>
              <a:rPr lang="de-DE" b="1" dirty="0"/>
              <a:t>PADLET</a:t>
            </a:r>
          </a:p>
          <a:p>
            <a:r>
              <a:rPr lang="de-DE" dirty="0"/>
              <a:t>enthält vielfältige weitere Informationen zum Thema </a:t>
            </a:r>
            <a:r>
              <a:rPr lang="de-DE" b="1" dirty="0"/>
              <a:t>POPULISMUS </a:t>
            </a:r>
          </a:p>
          <a:p>
            <a:endParaRPr lang="de-DE" b="1" dirty="0"/>
          </a:p>
          <a:p>
            <a:r>
              <a:rPr lang="de-DE" b="1" dirty="0"/>
              <a:t>Sie können sie </a:t>
            </a:r>
            <a:r>
              <a:rPr lang="de-DE" b="1"/>
              <a:t>ganz einfach folgendermaßen </a:t>
            </a:r>
            <a:r>
              <a:rPr lang="de-DE" b="1" dirty="0"/>
              <a:t>abrufen: </a:t>
            </a:r>
          </a:p>
          <a:p>
            <a:r>
              <a:rPr lang="de-DE" dirty="0">
                <a:hlinkClick r:id="rId3"/>
              </a:rPr>
              <a:t>www.ernstgusenbauer.net/Meine </a:t>
            </a:r>
            <a:r>
              <a:rPr lang="de-DE" dirty="0" err="1">
                <a:hlinkClick r:id="rId3"/>
              </a:rPr>
              <a:t>Padlets</a:t>
            </a:r>
            <a:r>
              <a:rPr lang="de-DE" dirty="0">
                <a:hlinkClick r:id="rId3"/>
              </a:rPr>
              <a:t>/</a:t>
            </a:r>
            <a:endParaRPr lang="de-DE" dirty="0"/>
          </a:p>
          <a:p>
            <a:endParaRPr lang="de-DE" b="1" dirty="0"/>
          </a:p>
          <a:p>
            <a:endParaRPr lang="de-DE" b="1" dirty="0"/>
          </a:p>
        </p:txBody>
      </p:sp>
    </p:spTree>
    <p:extLst>
      <p:ext uri="{BB962C8B-B14F-4D97-AF65-F5344CB8AC3E}">
        <p14:creationId xmlns:p14="http://schemas.microsoft.com/office/powerpoint/2010/main" val="19501077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792787" y="148555"/>
            <a:ext cx="3877793" cy="523220"/>
          </a:xfrm>
          <a:prstGeom prst="rect">
            <a:avLst/>
          </a:prstGeom>
        </p:spPr>
        <p:txBody>
          <a:bodyPr wrap="none">
            <a:spAutoFit/>
          </a:bodyPr>
          <a:lstStyle/>
          <a:p>
            <a:r>
              <a:rPr lang="de-DE" sz="2800" b="1" dirty="0"/>
              <a:t>Was bleibt… ein Fazit</a:t>
            </a:r>
          </a:p>
        </p:txBody>
      </p:sp>
      <p:sp>
        <p:nvSpPr>
          <p:cNvPr id="3" name="Rechteck 2">
            <a:extLst>
              <a:ext uri="{FF2B5EF4-FFF2-40B4-BE49-F238E27FC236}">
                <a16:creationId xmlns:a16="http://schemas.microsoft.com/office/drawing/2014/main" id="{4998867E-A762-4749-AC16-F9E35D658DBD}"/>
              </a:ext>
            </a:extLst>
          </p:cNvPr>
          <p:cNvSpPr/>
          <p:nvPr/>
        </p:nvSpPr>
        <p:spPr>
          <a:xfrm>
            <a:off x="1214333" y="881851"/>
            <a:ext cx="10480956" cy="707886"/>
          </a:xfrm>
          <a:prstGeom prst="rect">
            <a:avLst/>
          </a:prstGeom>
        </p:spPr>
        <p:txBody>
          <a:bodyPr wrap="square">
            <a:spAutoFit/>
          </a:bodyPr>
          <a:lstStyle/>
          <a:p>
            <a:endParaRPr lang="de-DE" sz="2000" b="1" dirty="0">
              <a:latin typeface="Arial Narrow" panose="020B0606020202030204" pitchFamily="34" charset="0"/>
            </a:endParaRPr>
          </a:p>
          <a:p>
            <a:endParaRPr lang="de-DE" sz="2000" b="1" dirty="0">
              <a:latin typeface="Arial Narrow" panose="020B0606020202030204" pitchFamily="34" charset="0"/>
            </a:endParaRPr>
          </a:p>
        </p:txBody>
      </p:sp>
      <p:sp>
        <p:nvSpPr>
          <p:cNvPr id="12" name="Textfeld 11">
            <a:extLst>
              <a:ext uri="{FF2B5EF4-FFF2-40B4-BE49-F238E27FC236}">
                <a16:creationId xmlns:a16="http://schemas.microsoft.com/office/drawing/2014/main" id="{2722A2DB-DC3F-A297-738A-99138282F5E6}"/>
              </a:ext>
            </a:extLst>
          </p:cNvPr>
          <p:cNvSpPr txBox="1"/>
          <p:nvPr/>
        </p:nvSpPr>
        <p:spPr>
          <a:xfrm>
            <a:off x="4528846" y="2905780"/>
            <a:ext cx="4603123" cy="523220"/>
          </a:xfrm>
          <a:prstGeom prst="rect">
            <a:avLst/>
          </a:prstGeom>
          <a:noFill/>
        </p:spPr>
        <p:txBody>
          <a:bodyPr wrap="square" rtlCol="0">
            <a:spAutoFit/>
          </a:bodyPr>
          <a:lstStyle/>
          <a:p>
            <a:r>
              <a:rPr lang="de-DE" sz="2800" dirty="0"/>
              <a:t>wird es zeigen…</a:t>
            </a:r>
          </a:p>
        </p:txBody>
      </p:sp>
      <p:pic>
        <p:nvPicPr>
          <p:cNvPr id="15" name="Grafik 14" descr="Ein Bild, das Text, Schrift, Kreis, Logo enthält.&#10;&#10;Automatisch generierte Beschreibung">
            <a:extLst>
              <a:ext uri="{FF2B5EF4-FFF2-40B4-BE49-F238E27FC236}">
                <a16:creationId xmlns:a16="http://schemas.microsoft.com/office/drawing/2014/main" id="{006D1596-FCEE-41CF-AA7B-7BA09E454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
        <p:nvSpPr>
          <p:cNvPr id="2" name="Textfeld 1">
            <a:extLst>
              <a:ext uri="{FF2B5EF4-FFF2-40B4-BE49-F238E27FC236}">
                <a16:creationId xmlns:a16="http://schemas.microsoft.com/office/drawing/2014/main" id="{D4FB24DB-3E0B-40C1-854A-5F05278777C7}"/>
              </a:ext>
            </a:extLst>
          </p:cNvPr>
          <p:cNvSpPr txBox="1"/>
          <p:nvPr/>
        </p:nvSpPr>
        <p:spPr>
          <a:xfrm>
            <a:off x="4528846" y="3844212"/>
            <a:ext cx="3672762" cy="923330"/>
          </a:xfrm>
          <a:prstGeom prst="rect">
            <a:avLst/>
          </a:prstGeom>
          <a:noFill/>
        </p:spPr>
        <p:txBody>
          <a:bodyPr wrap="square" rtlCol="0">
            <a:spAutoFit/>
          </a:bodyPr>
          <a:lstStyle/>
          <a:p>
            <a:r>
              <a:rPr lang="de-DE" dirty="0">
                <a:hlinkClick r:id="rId3"/>
              </a:rPr>
              <a:t>https://videos.simpleshow.com/abyZVTirbl</a:t>
            </a:r>
            <a:endParaRPr lang="de-DE" dirty="0"/>
          </a:p>
          <a:p>
            <a:endParaRPr lang="de-DE" dirty="0"/>
          </a:p>
        </p:txBody>
      </p:sp>
      <p:pic>
        <p:nvPicPr>
          <p:cNvPr id="7" name="Grafik 6">
            <a:extLst>
              <a:ext uri="{FF2B5EF4-FFF2-40B4-BE49-F238E27FC236}">
                <a16:creationId xmlns:a16="http://schemas.microsoft.com/office/drawing/2014/main" id="{F8BFDFD6-67D2-4DA1-8BB8-5CEE5BB46892}"/>
              </a:ext>
            </a:extLst>
          </p:cNvPr>
          <p:cNvPicPr>
            <a:picLocks noChangeAspect="1"/>
          </p:cNvPicPr>
          <p:nvPr/>
        </p:nvPicPr>
        <p:blipFill>
          <a:blip r:embed="rId4"/>
          <a:stretch>
            <a:fillRect/>
          </a:stretch>
        </p:blipFill>
        <p:spPr>
          <a:xfrm>
            <a:off x="4404050" y="1640814"/>
            <a:ext cx="3079101" cy="1319615"/>
          </a:xfrm>
          <a:prstGeom prst="rect">
            <a:avLst/>
          </a:prstGeom>
        </p:spPr>
      </p:pic>
    </p:spTree>
    <p:extLst>
      <p:ext uri="{BB962C8B-B14F-4D97-AF65-F5344CB8AC3E}">
        <p14:creationId xmlns:p14="http://schemas.microsoft.com/office/powerpoint/2010/main" val="178082030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AutoShape 10" descr="data:image/jpeg;base64,/9j/4AAQSkZJRgABAQAAAQABAAD/2wCEAAkGBxQTEhQUExQWFBUXGBgYFRgYFxcXGBoYGBoYGBgYGBcaHCggHBolHBgcITEhJSkrLi4uHB8zODMsNygtLisBCgoKDg0OGxAQGywkICQsLDQsLCwsLCwsLCwsLCwsLCwsLCwsLCwsLCwsLywsLCwsLCwsLCwsLCwsLCwsLCwsLP/AABEIARMAtwMBIgACEQEDEQH/xAAcAAABBQEBAQAAAAAAAAAAAAAEAAECAwUGBwj/xABBEAABAwEFBAgDBQYGAwEAAAABAAIRAwQFEiExQVFhcQYTIoGRobHBIzLwFEJSctEzgrLC4fEHJENikqJEc4MX/8QAGgEAAQUBAAAAAAAAAAAAAAAAAQACAwQFBv/EADgRAAIBAwEECAMGBgMAAAAAAAABAgMEERIFITFREzJBYXGhscEGIoEUJDSR0fAVM0Ji4fEjUnL/2gAMAwEAAhEDEQA/APK6VHLepYVE1UzXqbcVt4zm8FWpvKMuqyYziPyjzKinNRWWWLahOvUVOHFj3ZYMRxOGQ0G/irr6sv8AqAcHegPt4LWAhJzAQQcwcjyKo9M9eo67+E01auiuPHPf+/I5FOAr7FT+KwHPtgHcc4K9FuTooytTfWd1FKlTIa572iMRiGgBpJOY8QtOMcrJxbeHg80KaF65dvQynVpvez7O4sD3FmAzDCROLBGYEgToRotP/wDP6bQ4u+yDC1r3As0Y77x7HA+CWhcxLJ4ekvdndAaTC/G2ytawtBc6mI7ehHYT1uhVFhh9Kyj4zKP7NnzPDS37ukOHFLSuYd54QnavebT0TstKm+pUo2fCxz25UMWbJxaUzh0jOF5r06dZiaH2ekynAqY8NNtOZwYdNYz10lDT2gZyCSk5qiE0IycKQZKk0bO7v0REbNz2bC0uOp9FK+2zTG/G3+F8ouzshoG4IW+P2f7w9Hfp5rPhLVVTOwuaCpbNcFyX55RiNarSyRuSogSJ0RlSABPktNI4ty3meQnU6gnSUkMByDveoyncokpg4tstEvcGjbrwC6ahSDWgDQIC5KENLjqfRaYCoV56pYOx2PaRo0ellxl5IfCdYyTLl7Tai6o54JmeydzRk0DuhdLRfiaDvCFSlowTWG0ldylFRxjzRg08rT/9T/GvRLn6R9TSqUH0mVqVRwcWuc5pDhGYc3PYPBebXiPjVPzv9SUMAtKEsRwcXVXzvHNnslm6duZRFIUmABlSmCHvADahn5JguGXaMnXeVRbemb6grAsaOtoMomHnshhccQ4nF5LyEBTwcJ7k7WuRG0+Z7c/pnRq0LQa9Nj3vdRw0cVQNcKcdovaMo1gnOEEOnTiahqUaVQurMrtlzmhj6Ya1sQc4DBrtnXRePsYFAjglqS7A7+Z7FT6cFvXFtJofWLyT1tQtGPfSnASBkDA0XnnSAA9XwDv5VgQnbwS1rGMAwybhBS17vdPh2p2hNCO0K+xUZqNGzU8h9BVtWndFKMT3aZz+VuZPqo60tMC5s+j0txFPgt78EaKz76HYb+b2ch7NaXvqgknMkkSYAzyA0gIy92zTPAg+eH3VRQ6OokdFUu/tdjVko4x7YZigx9fopOedqYBMAtA48i/NJO0J0MByVHRSoMlwGskKC1rks33zyby3qKrPTHJcsbZ3FZQX18DVa2BCDvmvhpxtf2f3fvH27zuRzRJhc1eFo6yo5w+XRv5Rp468yVUoQ1SzyOm2zddDQ6OPGW76dv6Aq6S6nfCZy9Fzpaty43fDjcT+qmuV8pk7Bni5a5p+xj2wRUqDc9/8RVYKvvJvxan5ifHMnzQ6nW9GPUjpk48mPK06VhJZiJE4ccT2sO8jlnvhCU4Wka7IxS7F1XV4YynDgxYp0jPRSRRFJg9SxuxinliJA4Zwde9CvsbuHydZOnZifHKOa032mn1zamI5OaS3BsAAOc8EH9r+AacducM7OrJxxzxjwKLSEiLrrcHBmKmXEhsBxkE78kzrKWAOljgSRLTIkQY0mdq0atvYarX4yQHtdh6toIAie1qe9BWi1Y2MGQc3FIDWtaZgh0NAE7O4JYQsg4Gqg5WQo4UBCYJ9Fs2g9XQIA17H/IOk+APihLrsxcQ46DTip3vWkhmwZnns8B6qrKWuqorsNuhSdtZTrS3Oe5eD/VZK7lPadls/VaN4D4b+EH/s1CXK3J2W32Vt8O7A4uE+BPsopb6/1NCjinsmTfan5vBkudkoykkFfOUIlySkUyASNCkXuAGvtvXTUmQABsWZcdDV/cO5apIGZMAZk7gNSs+vPVLHI7DY1sqVDpZcZegPeNfBTJGp7I79T3CfELnXZK+02k1HyTl90bGjdz9Smqt2K3Sp6I4Od2jefaa2tcOC8Cggha9xHsu5+wWVOULVuHR3P2CZcdQsbFf3uP19AC8/21SfxujlPZ8oQxRd7O+M/gQPAAT3xKDUseqjPrL/AJJY5v1LaJU3VM4VEpSnZIcGndTSXh2E4RixOg4RDDqdBqr69m/y+AFuNrRUjPFJ+YHLTAWnXVqyaRGY+irw5OT3Ae417eA7r3NEOGFhA1nraeBzeYEcxxQ96moA1j8Rw6ucDBedYJ2AZccztWfOZUKhPMI5ERq1IyCVJ2IgAdo/U8lB2olalz0u0527JRVZ6YtluztunrRp8+JpWelhaG7gsSrUxOLt5J/Ra15VcLCNruyOX3j4Zd6w3D+ihtY4TkzT27WTnG3jwivN8PL1Nm6qcMnfmqb7dkwcSfCP1KPoNhoHBA30zJp5j0P1zUFJ6qufE07+l0WzdC7FH1RkypqAUgtE44lCSiSmSFg1bieCwjaCZ78wnvm04W4Rq6R3bfGYWZTrmnOAwSI0B9QqqlVziC4l2wT9ZKr0H/JqZtva33NUIrDxjPd/odrAYVtUEAKAKk52W5WjEKKghbNyfIeayCFoXG44nDZAMcc1XuF8hq7Gmo3cc9uUDXoIqv5g+IB90JKIt0mo8n8TvAGB5IeFJFYiijWkpVJNdrfqOmKLslma5jnvcWtaWt7LcbnOfiIABcBo0k57OKJs91NcCeseR1vVNwUS6cgQ4guaWjPSD3p2CIzAxblUtipTwUwG2VtUENAeH9Ux2IuGZkmM96Hp3MC5rHVIe972UwG4mkscWS52IEAuBAgHeVbaadQWZvWVqpa5gLWBpNKGktawvxfN2dIMZIpCD64pfaqdICiQarGlgo4XAZSHPw9od+1Z96BhpUnN6sueXnFTYabS0Q3CWkCXAydNCNZCKtgqjq2Or1sRNMtJaerl0EOZUxdrDO4IK2WPqvh46hAc7J1PA2RkXN7ZmYHknbwGfhW1dNKGztcVlCls3la9srCnTgakYW+57h5kKrcZeILtNnZGmnruZ8IrzZn3jaMVQgGQ3JsacSN8nPw2IKlJe0f7gpSiLE2Xt8VLJaYbuxGdTcq1wnLjKS82boWbe782t4E+Jj+Vaaw73qfFPANHkCfMlU7ZfPk6jb09Nqo82v19gQqMlSCZy0DjxJ1ApICK1bSA3qtwUqZQQWSqFWMp5AqAcmDCTkiAu3+SIucfEdyQpMGEbc3zO5D1Kir/AMtl7ZS+90/H2KbwZ8Wp+d3m4oSozcjLy/avj8RPjn7oPrOCkXBFSompyXewmwWkNa5rw4guY8Fj+re1zMUFrsJ2OI03bkYy/qpqSxpxOrB8BzjiGFtMUyI7UhsSd+iyQZ0R9zVA2vSc4gNFRhcTAAAcJJOwBFDcl132n9kW0HuNN7/s8OymeswO7Evw/NkRxV7HupMcw0qrXmk4PBcQwhwwmoaZbrnviYTUbXSdUo1BhYxra1M0i75fh1MJB1OPEAT+Kd4RNS00+rhuFrfs7wGYpIeXtLmmczMSOHejEbIi576VOBQrNa51PJ7yWAtcHDA3AILiN51IVN8FxMvp1qZcXOio/EIJzwjAIzRtrr0m2ltX4QHWNJe2qHuIiJNPEYAOeQ2LGtuFlKm0OaakuxYKoqMiB2ssg5x2awM9idnAsZJWGlifwarL6ObBwce4kD1aVfdNKGA7XfQWdb6uN7js0byGQ/XmSqcG51XLkblxFW2z4U+2by/p+0CvKtsDvitjf7FUvYrbpb8Ud6mqv5WZtos1oeK9TpFzFqJNR51l7vUrqGGCDxXJvbDiDsJz35qra8Wb3xC91Nf+vYkdFJRmVOCrpzBBzeEpJ3t8E6QiklIGFJzVEJoR2lWNPNVNVnJFAZbinVG3c2KnNqznP4fXJFXS7t+KZW3wZasG43NN96GvBk1Hnj7BC9WjLynrHRtPsFSTlmnQXyohuHirPxfqV02qupVJyVgZqqXthOZGhmot3ZH1qqKDZPJWVjIQQnxB3GSlh2dym2lmNiJs9HG5o3EE9yD3JtklODqSUI8WatrfhoHeRhHfr/1nyWMHhHXpUJfh2NAjmQCT6DuWZOZ2JlCOmHiXNp1+lrtLhHcvpx8ydYlaNytkuO6Asyq/YFqXCfn5j0QuH8jHbIindwz3+hrArna9MB740DnATmYk7V0WKJO4E+An2XMUzlB7lFaLizS+IprNOPj7CeEg5TIUOrnRXGc0I6JJtE6ASrEmlMCmlNHYLQJzU2nJQpFO4/RThoz8wr7rMVW96FqOKNueliqT+EesqOq1oZbsot3EEuaCLWe07fJ9kK5iuvGt8VwzEQPf3UHHaPJPp74LwIbqOmvNJ5+Z+pRXdAgKhrZRPUgzs3ZqLGbxyIRa3kSZVJBUnEyr471TWO1LAE8ljZOUSTkFuWOzhgzOe07t5WfczMRLt2Q57UZedWGYRq7+Ea+JgcsSqVZOpPQuB0dhSha2srufW7PRfn6GVXqYnOd+JxPKdB4ZIYjar3iFVCt4Od1NvLILVuFvzniFmhi1bj+V3P2Cr3HUNXY2Hdx+voHWo/Dqfkf/AAlc4CugvE/BqRuHgXsB9Y71gMZkhar5X4k+35feEv7V6saSptSaU5KtGEyD/NJQJJSQCVppSCcBNHCaYVgKrhSYYRQGO8LQuP53clnOKPuR3xDxCir9Rl7ZjxdU/Ehev7V3d/CEM2rx0Vt5/tX/AJiPDL2Q4CfDqor3D1VZvm36hQKims/irajd2nmpStwZEAKDmSY1lSYcp3oi7mTUHAJlSWmLZPbUulrRp82atis+FoaPolZVpr43l2yYGvyjJvkta11MNN5/2x/yIb/MsFru5V7WOcyZs7emouFvHgln2X77xOUAFMgaj9E+FWznysladyHJ3P2CzXMladyNycd59gq1z1DW2L+Lj9fQtvaoBTj8RA8O16gLHmRqj+kH+n+//IssGBvRt90BbZm5Xcu7C8v8lsKLzHFSYouapzKIHIH1STg96SARdWq1e/JVBiDCiAapBhVjAp5JCyDvCJuwkVW8fSFW4Iu6Kc1J3BR1eoy1YxcriCXNAtvPxan/ALH/AMRVIRdvZ8V/5p8c/dUYU6PBENWOJyXex6Rg7lY4kqNNuateICeuBC+JU3Rat0UIBcfvaclnXfZsT4+6NfZbVsr9WyRro3nv7tVVrzcmoI39lW8aUZXdThHh+/IDvi1DKmM85fwiYbz2nu4rOhS6smSTM585UgFYpwUI4Mi6uJXFV1JdpSTHFXB8KLmpmtjanldrIiti62RTHHPxWSWrfpNgAcFVu3uSN/4fpZqynyXr/oyr/dnTHBx8SB/Ksxu5aF9umoBuaAe8l3oQs4hSUliCM/aE9d1Uff6biQ13K3VUhqmJUqZRaIvZH90lcGzOXqkkLJc5ii2ii3U02BIKBCxLCijSTdWgOwDYEZdTO048AoYEXdzcnHj6KC4eIGlsinquo92WBWxkvdz9gqeqWjbKfaVPVKSnvivAq3cdNea/ufqBhqnVdIGSINJSs1GXjhmUZy0xbGUKDrVYwXawuw0MDc9dSs+0VesdOgGg9e8/WiOvCrAwjU68v6/qgOrUFvH+t9pqbXrxjptqb+WPHx/x6jtanLFZCdwVsw8App5puqRIYpNpJBwDCnsWvQdLQeCDFNFWMdgKpdrcjf8Ah+WK013e5j23Oo/87vUx5Kp1JaFWkMTuZ9VTgVlLcYUm3JsHbTThqIbTSNNIGCkU4SV+FJIWA8syUBSV5HipUqaLEil7IVL2o+swIYMlAIOAi7IOz4qHVKVkPZ5EjwJVa56qNzYOOnl4e6JVm5jgM/X0Ki0jcplhxHuPkFAqeG6C8DKu25V5t/8AZ+pRXIAV9ioQMzmcydw1PgFVEuA70W4ZO/K/+EqtXlmSibWyKChRncdqTx9EZVd+JxOk6DyHkoyk7NIN2K0tyOfk3J5fFlgCtFNKhSgZogEQnYGkGNACbGmc9VJZwLGSTjtRlhEBs7xPigY1WjQyw8IVS6fBHQ7BitVSfJAL25mddqkxoVDH6Sf7oimM1cRzwmsCepThW06eanW3JY3CM9rE6JySQwEvFIjLcrmMG3VXhIHNOwAqDANVb1IjRM9XU82oYCyjqhsQNJsAji71K0WHNZ9P735neqq3XVXibewfxD8PdBr6Ykgb48MvZUVrPlnqjqUd5g+Oac05mFYivlRj1sqpLPN+pjNHbMbBHfqr3fKeOXdt9h3psEOcP9xTPmMo71Qcl0uZHV06E/4bopb216vf5Aoo5qYpqTaTvxeSmHO3NPeVZVeBhy2Tdx/pz9SuqMslSZ8USS7cPFQcxx3DzTvtFPmNWy7pvqegK45wok8ES6g/e3vB/VL7M46ujkP1THcQ5j47Jum8afNA2vl6rSOncqWWUAzJMb0Qq1WoptNG/s2xnb05RnxfIyQ3flCMpVmgahEwmwjcpFdPkUn8Prsn5FVa1s2H3VDrROx3gUd1UbAOcD1S7xykT4Si7mb4IYti0YvE6qz9DOLjE5gbUlqMpj7+TfvZeHnCSfCtKSzj8inebOhQmoqouHbx8jYrWXPJW0bFIRraTRMjMSnpNgGDO9X8GHqALRZG7lQ6AIAWjXpkoNzfNNkOiwJzMoCztrvzO9V0TLIT5agLn3iHPH+53qVTu+qje2A83EvD3Rc1+Q1RNJh1KqqQGtI3ZqQtUgSPBTQ6qMqv/Ml4v1LbXYZcHDLKDzCDqWcjd9cpVta2cUJUteWqjnRhJ5LdttO4oQVOLWF3CfA18v6wkCOPl+qF66Smo2nPNMVvAne2rrsa/IPbRJ0T9Qd48/0TUapAlWBx1Tvs1PvB/HLru/IqFF2709Ez6ThqCtFlYRuQ1orSh9lgu0l/jtw2t0fP9QSU6rcZqfu+6sVOpHTJo6KxuJXFFVJLDefUmHToI7h6lWNYdM/Eq2z2Ko7RpI/qtWy3W5wI3e60adNYW44q4uJubUpN73xZisssmAnfYiP7LcFie3MNJjXLYqRRJ1CmwVdRkPsbu5JbRZGqSGBajSa4wdDvy05LNqB+KRouzPR11OGvBI3jRYVrsrzULWtgDenMZhg1G05mW58kBbraAdQIWwyk/wCUNk79iFtdkEdoAnXYi+AFuZi1r4AH1GSyKL8QxHaSfEytqtdtOHGNh7sljUflHJZ903hZOk+H4p1JvuRJ9ojs7vdCvrHMSuho2KjkSHEwMU6SBsU7RdNIkOAA4b1YhF6UY9zNOtN979TAoU5GqttFAHIIi1MY0ZZf0QjakpxCZlaoWSI71CjWlbL7I05ka+KCcBMYQ2EBZLKLss9UTScYmUmtEIiyWbE6AYlOQBhVyzVFZ2S3jcpAkZlAVbrqzGA+yc4sCkjKp/NPAeSuKMvC7XU2sc7KXRHME+yDWbcxxUO02JU1WqXJv9TvrvtbGBrY0AnIe60LO8Y5DRBGewLkKbiIMGSti66r3EDEtWD3HFVI4k/E7ShTaWjIJq91sNMgMAmdg1TXfRJgkrTdQMItgSOHtFzYR/ZMuudZAQQRKdHcDDD7U4vbqARr/RYVtseKZJ55StZx4JnNG7uUekfqMZl0w2Gugn7xzWfel1UqVN9a01cLG5udmABkBlmZkxHFdVPBeS/473w74VlY4ABvXVRoT2sFMDfniMcjsRcsICjlmvabicWA0y2pSqU5a8aYXCQe8ELhwIy3ZeGS0P8ACa/rRUx2RxNSkKb3NJkupYQIAd+EzpwyWbR+Ub4VC7aai/E6P4eTU6i8Pc0TaCDmf7SgrdeDWCXuLRpOZ5Le6b2qy2axUSGF1pr0z1cOIwyAC93LFkNpXmNovB1QUGPaXBmbhJxPlxMl2ZHZIHmrGcJGHJfM/FnS2ik52sxqDwKIpNXPdFLc82qzsdiqNB6sN1hr5mBuBOLuXp9To8ATlknRTfAY3jici/EXBoI7WQneq7ZYn0amGoM9Rx5FdZTuynTcHOZJBkA7xvKMvS10awaKlPIaEbO9HQMc95wdWuEZc9twvBjQou/bvpyHU8t+5ZViaJkabEuDHLejuTfLMjmBppmk69mZ/XouWxdylKd0jB0aCr/vHrCxg0BLvAQPUrMT129oHeI8P7pgFm3LbqPJ2WxIxjarHNm+BPpt0C6Do5TAcJPfJWDZWEwe9dBZKraTDUqQ1rRLidwWnE4ub3na2JogQtILxzop0pdabwFoJdSs4YacFxLJk4cQ0EyDPDw9YY+cwUuIeAQ5oTKg1E6WBZKXOzT1AuUf01sQI/zLDsyk+W5Kr02sTRP2lh5Ek55J2VzG7zrH6cV5l/in0bbV/wAwXOL/AIbA3IMDQTOgk/M4yTkukHTSxH/yqee8keui53pJ0vsj2ENr03xnAMznwQeMB35JdB7FTsNltFQGCWue6SYyBwgDvXF05gTrt5omr0hbWpOpsdOIiRn8rTi8JCpWddyTaS7Dqfh+i1GdR9rx+R2Nbo820NslpcZ6ug1rWES05kknjmvOb66JkXm2ytOAVYew64WkEnKdha4a7Auhb0gNGmGGpAGbQTs4LDqdI2vt7LS93ysLQdk9obODirUZRlBGDc05U6848mzZuvod9ntTKrXGGOkA7tI8F6h9qa8TpHJednpbQfGKo0JrR0xogAB4KlTiuBUep8Tor4Ou7YRoubqnZ4IS0dLKRyLpyWY7pLSnI+WSEpIMUzceC4QTOyFZd1356ZA7lztPpDTJ1jmEdR6TU2jJ4KGUOw8HUuutrgTplmqGXICRnC5+t0zpxAkn2SZ0yphu3ltz8kdUQYkE3yxorYW6NaJ5lCKizW4Vi942nPwCuWXWeZs7nZUFG1hj95OnulmJjTw5bVqXlZxVoVLOATjZBccmtnaDtdtgLlbF0loUyWl5lhgzloT+ivt3TGiWBlN8F+TnR8rduR2nQd61oyjpOEnF634i/wAP6FWnaTReHCjVxhmDCJLInFliw7JEZ717HZ6DWMDWANaNANN5XlnRW/bNZ6lWpUrU3Yw0UzJllNsksI0iTixTnOyAuss/Tyxuj47QMxJkDKZ9EljAXk6pzUlyrentjJIFQH08UkQHzuw5pPdme/8ARMkqxMPWPoqgZ8kkkhGr0ZHbPJdKkkqVbrnX7F/DfVmB0q/0v3/LB+qwD7/qkkrFLqI5/af4qfj7DNCk5JJSFAhiKRSSSCIqbtB9bXJkkhDHVMNAkkkI6Por8r/zewXR2WmCXTsa4jmBkkkqc/5h11o2tn5XJ+557WeXOLjmXEk8SSSVKk2UklcORCXfKFSHk6kpJIgLmvO8+P1uSSSSCj//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82956" name="AutoShape 12" descr="data:image/jpeg;base64,/9j/4AAQSkZJRgABAQAAAQABAAD/2wCEAAkGBxQTEhQUExQWFBUXGBgYFRgYFxcXGBoYGBoYGBgYGBcaHCggHBolHBgcITEhJSkrLi4uHB8zODMsNygtLisBCgoKDg0OGxAQGywkICQsLDQsLCwsLCwsLCwsLCwsLCwsLCwsLCwsLCwsLywsLCwsLCwsLCwsLCwsLCwsLCwsLP/AABEIARMAtwMBIgACEQEDEQH/xAAcAAABBQEBAQAAAAAAAAAAAAAEAAECAwUGBwj/xABBEAABAwEFBAgDBQYGAwEAAAABAAIRAwQFEiExQVFhcQYTIoGRobHBIzLwFEJSctEzgrLC4fEHJENikqJEc4MX/8QAGgEAAQUBAAAAAAAAAAAAAAAAAQACAwQFBv/EADgRAAIBAwEECAMGBgMAAAAAAAABAgMEERIFITFREzJBYXGhscEGIoEUJDSR0fAVM0Ji4fEjUnL/2gAMAwEAAhEDEQA/APK6VHLepYVE1UzXqbcVt4zm8FWpvKMuqyYziPyjzKinNRWWWLahOvUVOHFj3ZYMRxOGQ0G/irr6sv8AqAcHegPt4LWAhJzAQQcwcjyKo9M9eo67+E01auiuPHPf+/I5FOAr7FT+KwHPtgHcc4K9FuTooytTfWd1FKlTIa572iMRiGgBpJOY8QtOMcrJxbeHg80KaF65dvQynVpvez7O4sD3FmAzDCROLBGYEgToRotP/wDP6bQ4u+yDC1r3As0Y77x7HA+CWhcxLJ4ekvdndAaTC/G2ytawtBc6mI7ehHYT1uhVFhh9Kyj4zKP7NnzPDS37ukOHFLSuYd54QnavebT0TstKm+pUo2fCxz25UMWbJxaUzh0jOF5r06dZiaH2ekynAqY8NNtOZwYdNYz10lDT2gZyCSk5qiE0IycKQZKk0bO7v0REbNz2bC0uOp9FK+2zTG/G3+F8ouzshoG4IW+P2f7w9Hfp5rPhLVVTOwuaCpbNcFyX55RiNarSyRuSogSJ0RlSABPktNI4ty3meQnU6gnSUkMByDveoyncokpg4tstEvcGjbrwC6ahSDWgDQIC5KENLjqfRaYCoV56pYOx2PaRo0ellxl5IfCdYyTLl7Tai6o54JmeydzRk0DuhdLRfiaDvCFSlowTWG0ldylFRxjzRg08rT/9T/GvRLn6R9TSqUH0mVqVRwcWuc5pDhGYc3PYPBebXiPjVPzv9SUMAtKEsRwcXVXzvHNnslm6duZRFIUmABlSmCHvADahn5JguGXaMnXeVRbemb6grAsaOtoMomHnshhccQ4nF5LyEBTwcJ7k7WuRG0+Z7c/pnRq0LQa9Nj3vdRw0cVQNcKcdovaMo1gnOEEOnTiahqUaVQurMrtlzmhj6Ya1sQc4DBrtnXRePsYFAjglqS7A7+Z7FT6cFvXFtJofWLyT1tQtGPfSnASBkDA0XnnSAA9XwDv5VgQnbwS1rGMAwybhBS17vdPh2p2hNCO0K+xUZqNGzU8h9BVtWndFKMT3aZz+VuZPqo60tMC5s+j0txFPgt78EaKz76HYb+b2ch7NaXvqgknMkkSYAzyA0gIy92zTPAg+eH3VRQ6OokdFUu/tdjVko4x7YZigx9fopOedqYBMAtA48i/NJO0J0MByVHRSoMlwGskKC1rks33zyby3qKrPTHJcsbZ3FZQX18DVa2BCDvmvhpxtf2f3fvH27zuRzRJhc1eFo6yo5w+XRv5Rp468yVUoQ1SzyOm2zddDQ6OPGW76dv6Aq6S6nfCZy9Fzpaty43fDjcT+qmuV8pk7Bni5a5p+xj2wRUqDc9/8RVYKvvJvxan5ifHMnzQ6nW9GPUjpk48mPK06VhJZiJE4ccT2sO8jlnvhCU4Wka7IxS7F1XV4YynDgxYp0jPRSRRFJg9SxuxinliJA4Zwde9CvsbuHydZOnZifHKOa032mn1zamI5OaS3BsAAOc8EH9r+AacducM7OrJxxzxjwKLSEiLrrcHBmKmXEhsBxkE78kzrKWAOljgSRLTIkQY0mdq0atvYarX4yQHtdh6toIAie1qe9BWi1Y2MGQc3FIDWtaZgh0NAE7O4JYQsg4Gqg5WQo4UBCYJ9Fs2g9XQIA17H/IOk+APihLrsxcQ46DTip3vWkhmwZnns8B6qrKWuqorsNuhSdtZTrS3Oe5eD/VZK7lPadls/VaN4D4b+EH/s1CXK3J2W32Vt8O7A4uE+BPsopb6/1NCjinsmTfan5vBkudkoykkFfOUIlySkUyASNCkXuAGvtvXTUmQABsWZcdDV/cO5apIGZMAZk7gNSs+vPVLHI7DY1sqVDpZcZegPeNfBTJGp7I79T3CfELnXZK+02k1HyTl90bGjdz9Smqt2K3Sp6I4Od2jefaa2tcOC8Cggha9xHsu5+wWVOULVuHR3P2CZcdQsbFf3uP19AC8/21SfxujlPZ8oQxRd7O+M/gQPAAT3xKDUseqjPrL/AJJY5v1LaJU3VM4VEpSnZIcGndTSXh2E4RixOg4RDDqdBqr69m/y+AFuNrRUjPFJ+YHLTAWnXVqyaRGY+irw5OT3Ae417eA7r3NEOGFhA1nraeBzeYEcxxQ96moA1j8Rw6ucDBedYJ2AZccztWfOZUKhPMI5ERq1IyCVJ2IgAdo/U8lB2olalz0u0527JRVZ6YtluztunrRp8+JpWelhaG7gsSrUxOLt5J/Ra15VcLCNruyOX3j4Zd6w3D+ihtY4TkzT27WTnG3jwivN8PL1Nm6qcMnfmqb7dkwcSfCP1KPoNhoHBA30zJp5j0P1zUFJ6qufE07+l0WzdC7FH1RkypqAUgtE44lCSiSmSFg1bieCwjaCZ78wnvm04W4Rq6R3bfGYWZTrmnOAwSI0B9QqqlVziC4l2wT9ZKr0H/JqZtva33NUIrDxjPd/odrAYVtUEAKAKk52W5WjEKKghbNyfIeayCFoXG44nDZAMcc1XuF8hq7Gmo3cc9uUDXoIqv5g+IB90JKIt0mo8n8TvAGB5IeFJFYiijWkpVJNdrfqOmKLslma5jnvcWtaWt7LcbnOfiIABcBo0k57OKJs91NcCeseR1vVNwUS6cgQ4guaWjPSD3p2CIzAxblUtipTwUwG2VtUENAeH9Ux2IuGZkmM96Hp3MC5rHVIe972UwG4mkscWS52IEAuBAgHeVbaadQWZvWVqpa5gLWBpNKGktawvxfN2dIMZIpCD64pfaqdICiQarGlgo4XAZSHPw9od+1Z96BhpUnN6sueXnFTYabS0Q3CWkCXAydNCNZCKtgqjq2Or1sRNMtJaerl0EOZUxdrDO4IK2WPqvh46hAc7J1PA2RkXN7ZmYHknbwGfhW1dNKGztcVlCls3la9srCnTgakYW+57h5kKrcZeILtNnZGmnruZ8IrzZn3jaMVQgGQ3JsacSN8nPw2IKlJe0f7gpSiLE2Xt8VLJaYbuxGdTcq1wnLjKS82boWbe782t4E+Jj+Vaaw73qfFPANHkCfMlU7ZfPk6jb09Nqo82v19gQqMlSCZy0DjxJ1ApICK1bSA3qtwUqZQQWSqFWMp5AqAcmDCTkiAu3+SIucfEdyQpMGEbc3zO5D1Kir/AMtl7ZS+90/H2KbwZ8Wp+d3m4oSozcjLy/avj8RPjn7oPrOCkXBFSompyXewmwWkNa5rw4guY8Fj+re1zMUFrsJ2OI03bkYy/qpqSxpxOrB8BzjiGFtMUyI7UhsSd+iyQZ0R9zVA2vSc4gNFRhcTAAAcJJOwBFDcl132n9kW0HuNN7/s8OymeswO7Evw/NkRxV7HupMcw0qrXmk4PBcQwhwwmoaZbrnviYTUbXSdUo1BhYxra1M0i75fh1MJB1OPEAT+Kd4RNS00+rhuFrfs7wGYpIeXtLmmczMSOHejEbIi576VOBQrNa51PJ7yWAtcHDA3AILiN51IVN8FxMvp1qZcXOio/EIJzwjAIzRtrr0m2ltX4QHWNJe2qHuIiJNPEYAOeQ2LGtuFlKm0OaakuxYKoqMiB2ssg5x2awM9idnAsZJWGlifwarL6ObBwce4kD1aVfdNKGA7XfQWdb6uN7js0byGQ/XmSqcG51XLkblxFW2z4U+2by/p+0CvKtsDvitjf7FUvYrbpb8Ud6mqv5WZtos1oeK9TpFzFqJNR51l7vUrqGGCDxXJvbDiDsJz35qra8Wb3xC91Nf+vYkdFJRmVOCrpzBBzeEpJ3t8E6QiklIGFJzVEJoR2lWNPNVNVnJFAZbinVG3c2KnNqznP4fXJFXS7t+KZW3wZasG43NN96GvBk1Hnj7BC9WjLynrHRtPsFSTlmnQXyohuHirPxfqV02qupVJyVgZqqXthOZGhmot3ZH1qqKDZPJWVjIQQnxB3GSlh2dym2lmNiJs9HG5o3EE9yD3JtklODqSUI8WatrfhoHeRhHfr/1nyWMHhHXpUJfh2NAjmQCT6DuWZOZ2JlCOmHiXNp1+lrtLhHcvpx8ydYlaNytkuO6Asyq/YFqXCfn5j0QuH8jHbIindwz3+hrArna9MB740DnATmYk7V0WKJO4E+An2XMUzlB7lFaLizS+IprNOPj7CeEg5TIUOrnRXGc0I6JJtE6ASrEmlMCmlNHYLQJzU2nJQpFO4/RThoz8wr7rMVW96FqOKNueliqT+EesqOq1oZbsot3EEuaCLWe07fJ9kK5iuvGt8VwzEQPf3UHHaPJPp74LwIbqOmvNJ5+Z+pRXdAgKhrZRPUgzs3ZqLGbxyIRa3kSZVJBUnEyr471TWO1LAE8ljZOUSTkFuWOzhgzOe07t5WfczMRLt2Q57UZedWGYRq7+Ea+JgcsSqVZOpPQuB0dhSha2srufW7PRfn6GVXqYnOd+JxPKdB4ZIYjar3iFVCt4Od1NvLILVuFvzniFmhi1bj+V3P2Cr3HUNXY2Hdx+voHWo/Dqfkf/AAlc4CugvE/BqRuHgXsB9Y71gMZkhar5X4k+35feEv7V6saSptSaU5KtGEyD/NJQJJSQCVppSCcBNHCaYVgKrhSYYRQGO8LQuP53clnOKPuR3xDxCir9Rl7ZjxdU/Ehev7V3d/CEM2rx0Vt5/tX/AJiPDL2Q4CfDqor3D1VZvm36hQKims/irajd2nmpStwZEAKDmSY1lSYcp3oi7mTUHAJlSWmLZPbUulrRp82atis+FoaPolZVpr43l2yYGvyjJvkta11MNN5/2x/yIb/MsFru5V7WOcyZs7emouFvHgln2X77xOUAFMgaj9E+FWznysladyHJ3P2CzXMladyNycd59gq1z1DW2L+Lj9fQtvaoBTj8RA8O16gLHmRqj+kH+n+//IssGBvRt90BbZm5Xcu7C8v8lsKLzHFSYouapzKIHIH1STg96SARdWq1e/JVBiDCiAapBhVjAp5JCyDvCJuwkVW8fSFW4Iu6Kc1J3BR1eoy1YxcriCXNAtvPxan/ALH/AMRVIRdvZ8V/5p8c/dUYU6PBENWOJyXex6Rg7lY4kqNNuateICeuBC+JU3Rat0UIBcfvaclnXfZsT4+6NfZbVsr9WyRro3nv7tVVrzcmoI39lW8aUZXdThHh+/IDvi1DKmM85fwiYbz2nu4rOhS6smSTM585UgFYpwUI4Mi6uJXFV1JdpSTHFXB8KLmpmtjanldrIiti62RTHHPxWSWrfpNgAcFVu3uSN/4fpZqynyXr/oyr/dnTHBx8SB/Ksxu5aF9umoBuaAe8l3oQs4hSUliCM/aE9d1Uff6biQ13K3VUhqmJUqZRaIvZH90lcGzOXqkkLJc5ii2ii3U02BIKBCxLCijSTdWgOwDYEZdTO048AoYEXdzcnHj6KC4eIGlsinquo92WBWxkvdz9gqeqWjbKfaVPVKSnvivAq3cdNea/ufqBhqnVdIGSINJSs1GXjhmUZy0xbGUKDrVYwXawuw0MDc9dSs+0VesdOgGg9e8/WiOvCrAwjU68v6/qgOrUFvH+t9pqbXrxjptqb+WPHx/x6jtanLFZCdwVsw8App5puqRIYpNpJBwDCnsWvQdLQeCDFNFWMdgKpdrcjf8Ah+WK013e5j23Oo/87vUx5Kp1JaFWkMTuZ9VTgVlLcYUm3JsHbTThqIbTSNNIGCkU4SV+FJIWA8syUBSV5HipUqaLEil7IVL2o+swIYMlAIOAi7IOz4qHVKVkPZ5EjwJVa56qNzYOOnl4e6JVm5jgM/X0Ki0jcplhxHuPkFAqeG6C8DKu25V5t/8AZ+pRXIAV9ioQMzmcydw1PgFVEuA70W4ZO/K/+EqtXlmSibWyKChRncdqTx9EZVd+JxOk6DyHkoyk7NIN2K0tyOfk3J5fFlgCtFNKhSgZogEQnYGkGNACbGmc9VJZwLGSTjtRlhEBs7xPigY1WjQyw8IVS6fBHQ7BitVSfJAL25mddqkxoVDH6Sf7oimM1cRzwmsCepThW06eanW3JY3CM9rE6JySQwEvFIjLcrmMG3VXhIHNOwAqDANVb1IjRM9XU82oYCyjqhsQNJsAji71K0WHNZ9P735neqq3XVXibewfxD8PdBr6Ykgb48MvZUVrPlnqjqUd5g+Oac05mFYivlRj1sqpLPN+pjNHbMbBHfqr3fKeOXdt9h3psEOcP9xTPmMo71Qcl0uZHV06E/4bopb216vf5Aoo5qYpqTaTvxeSmHO3NPeVZVeBhy2Tdx/pz9SuqMslSZ8USS7cPFQcxx3DzTvtFPmNWy7pvqegK45wok8ES6g/e3vB/VL7M46ujkP1THcQ5j47Jum8afNA2vl6rSOncqWWUAzJMb0Qq1WoptNG/s2xnb05RnxfIyQ3flCMpVmgahEwmwjcpFdPkUn8Prsn5FVa1s2H3VDrROx3gUd1UbAOcD1S7xykT4Si7mb4IYti0YvE6qz9DOLjE5gbUlqMpj7+TfvZeHnCSfCtKSzj8inebOhQmoqouHbx8jYrWXPJW0bFIRraTRMjMSnpNgGDO9X8GHqALRZG7lQ6AIAWjXpkoNzfNNkOiwJzMoCztrvzO9V0TLIT5agLn3iHPH+53qVTu+qje2A83EvD3Rc1+Q1RNJh1KqqQGtI3ZqQtUgSPBTQ6qMqv/Ml4v1LbXYZcHDLKDzCDqWcjd9cpVta2cUJUteWqjnRhJ5LdttO4oQVOLWF3CfA18v6wkCOPl+qF66Smo2nPNMVvAne2rrsa/IPbRJ0T9Qd48/0TUapAlWBx1Tvs1PvB/HLru/IqFF2709Ez6ThqCtFlYRuQ1orSh9lgu0l/jtw2t0fP9QSU6rcZqfu+6sVOpHTJo6KxuJXFFVJLDefUmHToI7h6lWNYdM/Eq2z2Ko7RpI/qtWy3W5wI3e60adNYW44q4uJubUpN73xZisssmAnfYiP7LcFie3MNJjXLYqRRJ1CmwVdRkPsbu5JbRZGqSGBajSa4wdDvy05LNqB+KRouzPR11OGvBI3jRYVrsrzULWtgDenMZhg1G05mW58kBbraAdQIWwyk/wCUNk79iFtdkEdoAnXYi+AFuZi1r4AH1GSyKL8QxHaSfEytqtdtOHGNh7sljUflHJZ903hZOk+H4p1JvuRJ9ojs7vdCvrHMSuho2KjkSHEwMU6SBsU7RdNIkOAA4b1YhF6UY9zNOtN979TAoU5GqttFAHIIi1MY0ZZf0QjakpxCZlaoWSI71CjWlbL7I05ka+KCcBMYQ2EBZLKLss9UTScYmUmtEIiyWbE6AYlOQBhVyzVFZ2S3jcpAkZlAVbrqzGA+yc4sCkjKp/NPAeSuKMvC7XU2sc7KXRHME+yDWbcxxUO02JU1WqXJv9TvrvtbGBrY0AnIe60LO8Y5DRBGewLkKbiIMGSti66r3EDEtWD3HFVI4k/E7ShTaWjIJq91sNMgMAmdg1TXfRJgkrTdQMItgSOHtFzYR/ZMuudZAQQRKdHcDDD7U4vbqARr/RYVtseKZJ55StZx4JnNG7uUekfqMZl0w2Gugn7xzWfel1UqVN9a01cLG5udmABkBlmZkxHFdVPBeS/473w74VlY4ABvXVRoT2sFMDfniMcjsRcsICjlmvabicWA0y2pSqU5a8aYXCQe8ELhwIy3ZeGS0P8ACa/rRUx2RxNSkKb3NJkupYQIAd+EzpwyWbR+Ub4VC7aai/E6P4eTU6i8Pc0TaCDmf7SgrdeDWCXuLRpOZ5Le6b2qy2axUSGF1pr0z1cOIwyAC93LFkNpXmNovB1QUGPaXBmbhJxPlxMl2ZHZIHmrGcJGHJfM/FnS2ik52sxqDwKIpNXPdFLc82qzsdiqNB6sN1hr5mBuBOLuXp9To8ATlknRTfAY3jici/EXBoI7WQneq7ZYn0amGoM9Rx5FdZTuynTcHOZJBkA7xvKMvS10awaKlPIaEbO9HQMc95wdWuEZc9twvBjQou/bvpyHU8t+5ZViaJkabEuDHLejuTfLMjmBppmk69mZ/XouWxdylKd0jB0aCr/vHrCxg0BLvAQPUrMT129oHeI8P7pgFm3LbqPJ2WxIxjarHNm+BPpt0C6Do5TAcJPfJWDZWEwe9dBZKraTDUqQ1rRLidwWnE4ub3na2JogQtILxzop0pdabwFoJdSs4YacFxLJk4cQ0EyDPDw9YY+cwUuIeAQ5oTKg1E6WBZKXOzT1AuUf01sQI/zLDsyk+W5Kr02sTRP2lh5Ek55J2VzG7zrH6cV5l/in0bbV/wAwXOL/AIbA3IMDQTOgk/M4yTkukHTSxH/yqee8keui53pJ0vsj2ENr03xnAMznwQeMB35JdB7FTsNltFQGCWue6SYyBwgDvXF05gTrt5omr0hbWpOpsdOIiRn8rTi8JCpWddyTaS7Dqfh+i1GdR9rx+R2Nbo820NslpcZ6ug1rWES05kknjmvOb66JkXm2ytOAVYew64WkEnKdha4a7Auhb0gNGmGGpAGbQTs4LDqdI2vt7LS93ysLQdk9obODirUZRlBGDc05U6848mzZuvod9ntTKrXGGOkA7tI8F6h9qa8TpHJednpbQfGKo0JrR0xogAB4KlTiuBUep8Tor4Ou7YRoubqnZ4IS0dLKRyLpyWY7pLSnI+WSEpIMUzceC4QTOyFZd1356ZA7lztPpDTJ1jmEdR6TU2jJ4KGUOw8HUuutrgTplmqGXICRnC5+t0zpxAkn2SZ0yphu3ltz8kdUQYkE3yxorYW6NaJ5lCKizW4Vi942nPwCuWXWeZs7nZUFG1hj95OnulmJjTw5bVqXlZxVoVLOATjZBccmtnaDtdtgLlbF0loUyWl5lhgzloT+ivt3TGiWBlN8F+TnR8rduR2nQd61oyjpOEnF634i/wAP6FWnaTReHCjVxhmDCJLInFliw7JEZ717HZ6DWMDWANaNANN5XlnRW/bNZ6lWpUrU3Yw0UzJllNsksI0iTixTnOyAuss/Tyxuj47QMxJkDKZ9EljAXk6pzUlyrentjJIFQH08UkQHzuw5pPdme/8ARMkqxMPWPoqgZ8kkkhGr0ZHbPJdKkkqVbrnX7F/DfVmB0q/0v3/LB+qwD7/qkkrFLqI5/af4qfj7DNCk5JJSFAhiKRSSSCIqbtB9bXJkkhDHVMNAkkkI6Por8r/zewXR2WmCXTsa4jmBkkkqc/5h11o2tn5XJ+557WeXOLjmXEk8SSSVKk2UklcORCXfKFSHk6kpJIgLmvO8+P1uSSSSCj//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82958" name="AutoShape 14" descr="data:image/jpeg;base64,/9j/4AAQSkZJRgABAQAAAQABAAD/2wCEAAkGBxQTEhQUExQWFBUXGBgYFRgYFxcXGBoYGBoYGBgYGBcaHCggHBolHBgcITEhJSkrLi4uHB8zODMsNygtLisBCgoKDg0OGxAQGywkICQsLDQsLCwsLCwsLCwsLCwsLCwsLCwsLCwsLCwsLywsLCwsLCwsLCwsLCwsLCwsLCwsLP/AABEIARMAtwMBIgACEQEDEQH/xAAcAAABBQEBAQAAAAAAAAAAAAAEAAECAwUGBwj/xABBEAABAwEFBAgDBQYGAwEAAAABAAIRAwQFEiExQVFhcQYTIoGRobHBIzLwFEJSctEzgrLC4fEHJENikqJEc4MX/8QAGgEAAQUBAAAAAAAAAAAAAAAAAQACAwQFBv/EADgRAAIBAwEECAMGBgMAAAAAAAABAgMEERIFITFREzJBYXGhscEGIoEUJDSR0fAVM0Ji4fEjUnL/2gAMAwEAAhEDEQA/APK6VHLepYVE1UzXqbcVt4zm8FWpvKMuqyYziPyjzKinNRWWWLahOvUVOHFj3ZYMRxOGQ0G/irr6sv8AqAcHegPt4LWAhJzAQQcwcjyKo9M9eo67+E01auiuPHPf+/I5FOAr7FT+KwHPtgHcc4K9FuTooytTfWd1FKlTIa572iMRiGgBpJOY8QtOMcrJxbeHg80KaF65dvQynVpvez7O4sD3FmAzDCROLBGYEgToRotP/wDP6bQ4u+yDC1r3As0Y77x7HA+CWhcxLJ4ekvdndAaTC/G2ytawtBc6mI7ehHYT1uhVFhh9Kyj4zKP7NnzPDS37ukOHFLSuYd54QnavebT0TstKm+pUo2fCxz25UMWbJxaUzh0jOF5r06dZiaH2ekynAqY8NNtOZwYdNYz10lDT2gZyCSk5qiE0IycKQZKk0bO7v0REbNz2bC0uOp9FK+2zTG/G3+F8ouzshoG4IW+P2f7w9Hfp5rPhLVVTOwuaCpbNcFyX55RiNarSyRuSogSJ0RlSABPktNI4ty3meQnU6gnSUkMByDveoyncokpg4tstEvcGjbrwC6ahSDWgDQIC5KENLjqfRaYCoV56pYOx2PaRo0ellxl5IfCdYyTLl7Tai6o54JmeydzRk0DuhdLRfiaDvCFSlowTWG0ldylFRxjzRg08rT/9T/GvRLn6R9TSqUH0mVqVRwcWuc5pDhGYc3PYPBebXiPjVPzv9SUMAtKEsRwcXVXzvHNnslm6duZRFIUmABlSmCHvADahn5JguGXaMnXeVRbemb6grAsaOtoMomHnshhccQ4nF5LyEBTwcJ7k7WuRG0+Z7c/pnRq0LQa9Nj3vdRw0cVQNcKcdovaMo1gnOEEOnTiahqUaVQurMrtlzmhj6Ya1sQc4DBrtnXRePsYFAjglqS7A7+Z7FT6cFvXFtJofWLyT1tQtGPfSnASBkDA0XnnSAA9XwDv5VgQnbwS1rGMAwybhBS17vdPh2p2hNCO0K+xUZqNGzU8h9BVtWndFKMT3aZz+VuZPqo60tMC5s+j0txFPgt78EaKz76HYb+b2ch7NaXvqgknMkkSYAzyA0gIy92zTPAg+eH3VRQ6OokdFUu/tdjVko4x7YZigx9fopOedqYBMAtA48i/NJO0J0MByVHRSoMlwGskKC1rks33zyby3qKrPTHJcsbZ3FZQX18DVa2BCDvmvhpxtf2f3fvH27zuRzRJhc1eFo6yo5w+XRv5Rp468yVUoQ1SzyOm2zddDQ6OPGW76dv6Aq6S6nfCZy9Fzpaty43fDjcT+qmuV8pk7Bni5a5p+xj2wRUqDc9/8RVYKvvJvxan5ifHMnzQ6nW9GPUjpk48mPK06VhJZiJE4ccT2sO8jlnvhCU4Wka7IxS7F1XV4YynDgxYp0jPRSRRFJg9SxuxinliJA4Zwde9CvsbuHydZOnZifHKOa032mn1zamI5OaS3BsAAOc8EH9r+AacducM7OrJxxzxjwKLSEiLrrcHBmKmXEhsBxkE78kzrKWAOljgSRLTIkQY0mdq0atvYarX4yQHtdh6toIAie1qe9BWi1Y2MGQc3FIDWtaZgh0NAE7O4JYQsg4Gqg5WQo4UBCYJ9Fs2g9XQIA17H/IOk+APihLrsxcQ46DTip3vWkhmwZnns8B6qrKWuqorsNuhSdtZTrS3Oe5eD/VZK7lPadls/VaN4D4b+EH/s1CXK3J2W32Vt8O7A4uE+BPsopb6/1NCjinsmTfan5vBkudkoykkFfOUIlySkUyASNCkXuAGvtvXTUmQABsWZcdDV/cO5apIGZMAZk7gNSs+vPVLHI7DY1sqVDpZcZegPeNfBTJGp7I79T3CfELnXZK+02k1HyTl90bGjdz9Smqt2K3Sp6I4Od2jefaa2tcOC8Cggha9xHsu5+wWVOULVuHR3P2CZcdQsbFf3uP19AC8/21SfxujlPZ8oQxRd7O+M/gQPAAT3xKDUseqjPrL/AJJY5v1LaJU3VM4VEpSnZIcGndTSXh2E4RixOg4RDDqdBqr69m/y+AFuNrRUjPFJ+YHLTAWnXVqyaRGY+irw5OT3Ae417eA7r3NEOGFhA1nraeBzeYEcxxQ96moA1j8Rw6ucDBedYJ2AZccztWfOZUKhPMI5ERq1IyCVJ2IgAdo/U8lB2olalz0u0527JRVZ6YtluztunrRp8+JpWelhaG7gsSrUxOLt5J/Ra15VcLCNruyOX3j4Zd6w3D+ihtY4TkzT27WTnG3jwivN8PL1Nm6qcMnfmqb7dkwcSfCP1KPoNhoHBA30zJp5j0P1zUFJ6qufE07+l0WzdC7FH1RkypqAUgtE44lCSiSmSFg1bieCwjaCZ78wnvm04W4Rq6R3bfGYWZTrmnOAwSI0B9QqqlVziC4l2wT9ZKr0H/JqZtva33NUIrDxjPd/odrAYVtUEAKAKk52W5WjEKKghbNyfIeayCFoXG44nDZAMcc1XuF8hq7Gmo3cc9uUDXoIqv5g+IB90JKIt0mo8n8TvAGB5IeFJFYiijWkpVJNdrfqOmKLslma5jnvcWtaWt7LcbnOfiIABcBo0k57OKJs91NcCeseR1vVNwUS6cgQ4guaWjPSD3p2CIzAxblUtipTwUwG2VtUENAeH9Ux2IuGZkmM96Hp3MC5rHVIe972UwG4mkscWS52IEAuBAgHeVbaadQWZvWVqpa5gLWBpNKGktawvxfN2dIMZIpCD64pfaqdICiQarGlgo4XAZSHPw9od+1Z96BhpUnN6sueXnFTYabS0Q3CWkCXAydNCNZCKtgqjq2Or1sRNMtJaerl0EOZUxdrDO4IK2WPqvh46hAc7J1PA2RkXN7ZmYHknbwGfhW1dNKGztcVlCls3la9srCnTgakYW+57h5kKrcZeILtNnZGmnruZ8IrzZn3jaMVQgGQ3JsacSN8nPw2IKlJe0f7gpSiLE2Xt8VLJaYbuxGdTcq1wnLjKS82boWbe782t4E+Jj+Vaaw73qfFPANHkCfMlU7ZfPk6jb09Nqo82v19gQqMlSCZy0DjxJ1ApICK1bSA3qtwUqZQQWSqFWMp5AqAcmDCTkiAu3+SIucfEdyQpMGEbc3zO5D1Kir/AMtl7ZS+90/H2KbwZ8Wp+d3m4oSozcjLy/avj8RPjn7oPrOCkXBFSompyXewmwWkNa5rw4guY8Fj+re1zMUFrsJ2OI03bkYy/qpqSxpxOrB8BzjiGFtMUyI7UhsSd+iyQZ0R9zVA2vSc4gNFRhcTAAAcJJOwBFDcl132n9kW0HuNN7/s8OymeswO7Evw/NkRxV7HupMcw0qrXmk4PBcQwhwwmoaZbrnviYTUbXSdUo1BhYxra1M0i75fh1MJB1OPEAT+Kd4RNS00+rhuFrfs7wGYpIeXtLmmczMSOHejEbIi576VOBQrNa51PJ7yWAtcHDA3AILiN51IVN8FxMvp1qZcXOio/EIJzwjAIzRtrr0m2ltX4QHWNJe2qHuIiJNPEYAOeQ2LGtuFlKm0OaakuxYKoqMiB2ssg5x2awM9idnAsZJWGlifwarL6ObBwce4kD1aVfdNKGA7XfQWdb6uN7js0byGQ/XmSqcG51XLkblxFW2z4U+2by/p+0CvKtsDvitjf7FUvYrbpb8Ud6mqv5WZtos1oeK9TpFzFqJNR51l7vUrqGGCDxXJvbDiDsJz35qra8Wb3xC91Nf+vYkdFJRmVOCrpzBBzeEpJ3t8E6QiklIGFJzVEJoR2lWNPNVNVnJFAZbinVG3c2KnNqznP4fXJFXS7t+KZW3wZasG43NN96GvBk1Hnj7BC9WjLynrHRtPsFSTlmnQXyohuHirPxfqV02qupVJyVgZqqXthOZGhmot3ZH1qqKDZPJWVjIQQnxB3GSlh2dym2lmNiJs9HG5o3EE9yD3JtklODqSUI8WatrfhoHeRhHfr/1nyWMHhHXpUJfh2NAjmQCT6DuWZOZ2JlCOmHiXNp1+lrtLhHcvpx8ydYlaNytkuO6Asyq/YFqXCfn5j0QuH8jHbIindwz3+hrArna9MB740DnATmYk7V0WKJO4E+An2XMUzlB7lFaLizS+IprNOPj7CeEg5TIUOrnRXGc0I6JJtE6ASrEmlMCmlNHYLQJzU2nJQpFO4/RThoz8wr7rMVW96FqOKNueliqT+EesqOq1oZbsot3EEuaCLWe07fJ9kK5iuvGt8VwzEQPf3UHHaPJPp74LwIbqOmvNJ5+Z+pRXdAgKhrZRPUgzs3ZqLGbxyIRa3kSZVJBUnEyr471TWO1LAE8ljZOUSTkFuWOzhgzOe07t5WfczMRLt2Q57UZedWGYRq7+Ea+JgcsSqVZOpPQuB0dhSha2srufW7PRfn6GVXqYnOd+JxPKdB4ZIYjar3iFVCt4Od1NvLILVuFvzniFmhi1bj+V3P2Cr3HUNXY2Hdx+voHWo/Dqfkf/AAlc4CugvE/BqRuHgXsB9Y71gMZkhar5X4k+35feEv7V6saSptSaU5KtGEyD/NJQJJSQCVppSCcBNHCaYVgKrhSYYRQGO8LQuP53clnOKPuR3xDxCir9Rl7ZjxdU/Ehev7V3d/CEM2rx0Vt5/tX/AJiPDL2Q4CfDqor3D1VZvm36hQKims/irajd2nmpStwZEAKDmSY1lSYcp3oi7mTUHAJlSWmLZPbUulrRp82atis+FoaPolZVpr43l2yYGvyjJvkta11MNN5/2x/yIb/MsFru5V7WOcyZs7emouFvHgln2X77xOUAFMgaj9E+FWznysladyHJ3P2CzXMladyNycd59gq1z1DW2L+Lj9fQtvaoBTj8RA8O16gLHmRqj+kH+n+//IssGBvRt90BbZm5Xcu7C8v8lsKLzHFSYouapzKIHIH1STg96SARdWq1e/JVBiDCiAapBhVjAp5JCyDvCJuwkVW8fSFW4Iu6Kc1J3BR1eoy1YxcriCXNAtvPxan/ALH/AMRVIRdvZ8V/5p8c/dUYU6PBENWOJyXex6Rg7lY4kqNNuateICeuBC+JU3Rat0UIBcfvaclnXfZsT4+6NfZbVsr9WyRro3nv7tVVrzcmoI39lW8aUZXdThHh+/IDvi1DKmM85fwiYbz2nu4rOhS6smSTM585UgFYpwUI4Mi6uJXFV1JdpSTHFXB8KLmpmtjanldrIiti62RTHHPxWSWrfpNgAcFVu3uSN/4fpZqynyXr/oyr/dnTHBx8SB/Ksxu5aF9umoBuaAe8l3oQs4hSUliCM/aE9d1Uff6biQ13K3VUhqmJUqZRaIvZH90lcGzOXqkkLJc5ii2ii3U02BIKBCxLCijSTdWgOwDYEZdTO048AoYEXdzcnHj6KC4eIGlsinquo92WBWxkvdz9gqeqWjbKfaVPVKSnvivAq3cdNea/ufqBhqnVdIGSINJSs1GXjhmUZy0xbGUKDrVYwXawuw0MDc9dSs+0VesdOgGg9e8/WiOvCrAwjU68v6/qgOrUFvH+t9pqbXrxjptqb+WPHx/x6jtanLFZCdwVsw8App5puqRIYpNpJBwDCnsWvQdLQeCDFNFWMdgKpdrcjf8Ah+WK013e5j23Oo/87vUx5Kp1JaFWkMTuZ9VTgVlLcYUm3JsHbTThqIbTSNNIGCkU4SV+FJIWA8syUBSV5HipUqaLEil7IVL2o+swIYMlAIOAi7IOz4qHVKVkPZ5EjwJVa56qNzYOOnl4e6JVm5jgM/X0Ki0jcplhxHuPkFAqeG6C8DKu25V5t/8AZ+pRXIAV9ioQMzmcydw1PgFVEuA70W4ZO/K/+EqtXlmSibWyKChRncdqTx9EZVd+JxOk6DyHkoyk7NIN2K0tyOfk3J5fFlgCtFNKhSgZogEQnYGkGNACbGmc9VJZwLGSTjtRlhEBs7xPigY1WjQyw8IVS6fBHQ7BitVSfJAL25mddqkxoVDH6Sf7oimM1cRzwmsCepThW06eanW3JY3CM9rE6JySQwEvFIjLcrmMG3VXhIHNOwAqDANVb1IjRM9XU82oYCyjqhsQNJsAji71K0WHNZ9P735neqq3XVXibewfxD8PdBr6Ykgb48MvZUVrPlnqjqUd5g+Oac05mFYivlRj1sqpLPN+pjNHbMbBHfqr3fKeOXdt9h3psEOcP9xTPmMo71Qcl0uZHV06E/4bopb216vf5Aoo5qYpqTaTvxeSmHO3NPeVZVeBhy2Tdx/pz9SuqMslSZ8USS7cPFQcxx3DzTvtFPmNWy7pvqegK45wok8ES6g/e3vB/VL7M46ujkP1THcQ5j47Jum8afNA2vl6rSOncqWWUAzJMb0Qq1WoptNG/s2xnb05RnxfIyQ3flCMpVmgahEwmwjcpFdPkUn8Prsn5FVa1s2H3VDrROx3gUd1UbAOcD1S7xykT4Si7mb4IYti0YvE6qz9DOLjE5gbUlqMpj7+TfvZeHnCSfCtKSzj8inebOhQmoqouHbx8jYrWXPJW0bFIRraTRMjMSnpNgGDO9X8GHqALRZG7lQ6AIAWjXpkoNzfNNkOiwJzMoCztrvzO9V0TLIT5agLn3iHPH+53qVTu+qje2A83EvD3Rc1+Q1RNJh1KqqQGtI3ZqQtUgSPBTQ6qMqv/Ml4v1LbXYZcHDLKDzCDqWcjd9cpVta2cUJUteWqjnRhJ5LdttO4oQVOLWF3CfA18v6wkCOPl+qF66Smo2nPNMVvAne2rrsa/IPbRJ0T9Qd48/0TUapAlWBx1Tvs1PvB/HLru/IqFF2709Ez6ThqCtFlYRuQ1orSh9lgu0l/jtw2t0fP9QSU6rcZqfu+6sVOpHTJo6KxuJXFFVJLDefUmHToI7h6lWNYdM/Eq2z2Ko7RpI/qtWy3W5wI3e60adNYW44q4uJubUpN73xZisssmAnfYiP7LcFie3MNJjXLYqRRJ1CmwVdRkPsbu5JbRZGqSGBajSa4wdDvy05LNqB+KRouzPR11OGvBI3jRYVrsrzULWtgDenMZhg1G05mW58kBbraAdQIWwyk/wCUNk79iFtdkEdoAnXYi+AFuZi1r4AH1GSyKL8QxHaSfEytqtdtOHGNh7sljUflHJZ903hZOk+H4p1JvuRJ9ojs7vdCvrHMSuho2KjkSHEwMU6SBsU7RdNIkOAA4b1YhF6UY9zNOtN979TAoU5GqttFAHIIi1MY0ZZf0QjakpxCZlaoWSI71CjWlbL7I05ka+KCcBMYQ2EBZLKLss9UTScYmUmtEIiyWbE6AYlOQBhVyzVFZ2S3jcpAkZlAVbrqzGA+yc4sCkjKp/NPAeSuKMvC7XU2sc7KXRHME+yDWbcxxUO02JU1WqXJv9TvrvtbGBrY0AnIe60LO8Y5DRBGewLkKbiIMGSti66r3EDEtWD3HFVI4k/E7ShTaWjIJq91sNMgMAmdg1TXfRJgkrTdQMItgSOHtFzYR/ZMuudZAQQRKdHcDDD7U4vbqARr/RYVtseKZJ55StZx4JnNG7uUekfqMZl0w2Gugn7xzWfel1UqVN9a01cLG5udmABkBlmZkxHFdVPBeS/473w74VlY4ABvXVRoT2sFMDfniMcjsRcsICjlmvabicWA0y2pSqU5a8aYXCQe8ELhwIy3ZeGS0P8ACa/rRUx2RxNSkKb3NJkupYQIAd+EzpwyWbR+Ub4VC7aai/E6P4eTU6i8Pc0TaCDmf7SgrdeDWCXuLRpOZ5Le6b2qy2axUSGF1pr0z1cOIwyAC93LFkNpXmNovB1QUGPaXBmbhJxPlxMl2ZHZIHmrGcJGHJfM/FnS2ik52sxqDwKIpNXPdFLc82qzsdiqNB6sN1hr5mBuBOLuXp9To8ATlknRTfAY3jici/EXBoI7WQneq7ZYn0amGoM9Rx5FdZTuynTcHOZJBkA7xvKMvS10awaKlPIaEbO9HQMc95wdWuEZc9twvBjQou/bvpyHU8t+5ZViaJkabEuDHLejuTfLMjmBppmk69mZ/XouWxdylKd0jB0aCr/vHrCxg0BLvAQPUrMT129oHeI8P7pgFm3LbqPJ2WxIxjarHNm+BPpt0C6Do5TAcJPfJWDZWEwe9dBZKraTDUqQ1rRLidwWnE4ub3na2JogQtILxzop0pdabwFoJdSs4YacFxLJk4cQ0EyDPDw9YY+cwUuIeAQ5oTKg1E6WBZKXOzT1AuUf01sQI/zLDsyk+W5Kr02sTRP2lh5Ek55J2VzG7zrH6cV5l/in0bbV/wAwXOL/AIbA3IMDQTOgk/M4yTkukHTSxH/yqee8keui53pJ0vsj2ENr03xnAMznwQeMB35JdB7FTsNltFQGCWue6SYyBwgDvXF05gTrt5omr0hbWpOpsdOIiRn8rTi8JCpWddyTaS7Dqfh+i1GdR9rx+R2Nbo820NslpcZ6ug1rWES05kknjmvOb66JkXm2ytOAVYew64WkEnKdha4a7Auhb0gNGmGGpAGbQTs4LDqdI2vt7LS93ysLQdk9obODirUZRlBGDc05U6848mzZuvod9ntTKrXGGOkA7tI8F6h9qa8TpHJednpbQfGKo0JrR0xogAB4KlTiuBUep8Tor4Ou7YRoubqnZ4IS0dLKRyLpyWY7pLSnI+WSEpIMUzceC4QTOyFZd1356ZA7lztPpDTJ1jmEdR6TU2jJ4KGUOw8HUuutrgTplmqGXICRnC5+t0zpxAkn2SZ0yphu3ltz8kdUQYkE3yxorYW6NaJ5lCKizW4Vi942nPwCuWXWeZs7nZUFG1hj95OnulmJjTw5bVqXlZxVoVLOATjZBccmtnaDtdtgLlbF0loUyWl5lhgzloT+ivt3TGiWBlN8F+TnR8rduR2nQd61oyjpOEnF634i/wAP6FWnaTReHCjVxhmDCJLInFliw7JEZ717HZ6DWMDWANaNANN5XlnRW/bNZ6lWpUrU3Yw0UzJllNsksI0iTixTnOyAuss/Tyxuj47QMxJkDKZ9EljAXk6pzUlyrentjJIFQH08UkQHzuw5pPdme/8ARMkqxMPWPoqgZ8kkkhGr0ZHbPJdKkkqVbrnX7F/DfVmB0q/0v3/LB+qwD7/qkkrFLqI5/af4qfj7DNCk5JJSFAhiKRSSSCIqbtB9bXJkkhDHVMNAkkkI6Por8r/zewXR2WmCXTsa4jmBkkkqc/5h11o2tn5XJ+557WeXOLjmXEk8SSSVKk2UklcORCXfKFSHk6kpJIgLmvO8+P1uSSSSCj//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82960" name="AutoShape 16" descr="data:image/jpeg;base64,/9j/4AAQSkZJRgABAQAAAQABAAD/2wCEAAkGBxQTEhQUEhQUFBUXFxcYFxcXFxcXFxcXFxcXHBQYFBQYHCggGBwlHBQUITEhJSkrLi4uFx8zODMsNygtLiwBCgoKDg0OGxAQGywkHyQsLCw0LCwsLCwsLCwsLCwsLCwsLCwsLCwsLCwsLCwsLCwsLCwsLCwsLCwsLCwsLCwsLP/AABEIARIAuAMBEQACEQEDEQH/xAAcAAAABwEBAAAAAAAAAAAAAAAAAQIDBAUGBwj/xABDEAABAwEEBAoIBgIBAwUAAAABAAIRAwQSITEFQVFxBhMiMmGBkbGywQcjM0Jyc6HRFCQ0UuHwYsKiFWPxFoKSw+L/xAAbAQABBQEBAAAAAAAAAAAAAAAAAQIDBAUGB//EADsRAAIBAgQDBAkCBgMAAwEAAAABAgMRBBIhMQVBURNhcbEGIjIzgZGhwdEU4SMkNEJy8FJi8SWC0hb/2gAMAwEAAhEDEQA/AOGoACAAgAIACAAgAIACAAgAIACAAgAIACAAgAw07EASKNgqP5tN7ukNMdqbKcY7smpYerV1hFvwQdbR9RphzSDsMJYtSV0R1YSpSyTVn0A2wu6O1Pysi7RCxo86yEZRO0Qi02S62ZnGMo/uSHGyFjO7sRU0eBAAQAEABAAQAYaTkJQAoUnbD2IsJdCxZnbEtmGZChY3bPqjKxM6FCxHaPqlyiZ0KFh6fojKGcWLCNpS5RM4ptjb0nrRZCZ2LFlbs70WQmdihRb+0diWyEzMUANgQGotjZIG0gdqNlcEszSNfYbPcY1v9lYdWeebZ6DgcOqFFQRS8IPaj4B18py08F7r4s5Tj1/1j05IgUwVcSMOTS3FOYnOI1Suaz0Z6Jo2m0Vqdoptqs4kmHDI32CWkYgwTiNqjnsWKW5p9JeiewuBNM1qRxwD7zexwn6qNEzTOL6RotaG3RGfknSSI6cm9yHTEkDpTCVlmyxN1j6lSKKIHUY5+Gb+0JbIbnfUNtMagOoJHZCq7dkaXQ+j7jbzhynfQbFk4mvnlaOyOz4Tw5UaeeoruXl0KXSll4uoR7pxbuOrqxC0aFXtIX5nNcQwjwtdw5brw/bYbo2R7hLRI3gKwoN6oz5TitGSmaHqH9o3n7JezkN7SJIo8HHnN7BuvHyS9kw7RFjZ+BT3CTUMDEkUyQAMyTKOz6sXP3FnZ/R5Obq+F2YYBzubmDnq2pMq6jrvoHpfgbZrMx/Gve2oKbnMa57ZJg3eS0Y8oIUU1dCOVtGYItTLCphIFDuosJck6PpXqjR09yiryy02y1gqXa4iEe81qwz0VKysZ7T7vWjoYO933WvgvdfFnE8fv+r/APqvuQqT4V6LsYE4X2CfUQ5Cxgkbr0On81W+QfGxRz2J6S1Oq2o8k7lETnl/SuTd58k+ZDS5kGlzhvHemIlexcF6muVrBkpAsW+gLHJNQ5DAb9ZWfjK1vUR0nAsFnl209lsXyzTrSm4Ss5NM7CR2j+FoYB6yRzXpHD1acu9os/R9TomvRFpLRSvOvXzDZh1wPOy9dlbCv2ehx7s6vrbG90DXoU31DaqlgaS4NdTpihcu8WYcHQSRJAutjHEnUmyTfs3HwcV7TQdPhfSp0w1lVoilYYhuN4Pi1YhvODBjjuR2be66/sHbJLR9P3Jls4TU6dKlX413FvdbrlJrHRXmq4MvEwGASDiNaaqbelug51UknfTX4lNaOGVC6Sw2kVHiyTDacUzZ3S65edBJxzEHBSKk/P6kbrR7+X0Mvww0pStL79GlxYFMhxLWMdUfyiXvbT5IOPTknxi4xaZFKalJNIw7gq7LKCzSALaE6wjZa8H6Evc7UBA3n+jtVDHT0UEdBwCinOVaWyX/AKXNG0MdN1wdGcGVnzpTh7SsdPh8bQxDapSvYotPD1u9re8/ZaeC918Wcjx7+sf+KK7+wrhigKQVG+9Dg/NVvknxsTZ7D6e51W1807lGTnl/SuTevyT5kVPmQaXOG8JhI9i1UhCO2aiXuDRmT2DWUyc8kXImw9F1qiprmbGhSDWhoyGCxJycndnoVCjGjTUI7Ii2fSbHvLBOuDhBjZip6mFlCOZmdheM0cRW7JJ9z6kbhJ7NvxjwuUmB9t+H3KvpF7mH+X2ZUULeWNDQB1zr61rxqOKscbKkpO4o6Tf/AI9n8pe1kHYxEut9Tb9B9knaSDs4iTan/uPchzl1FUI9Bs2h/wC53aU3M+o7KugnjDtJ6ykuxbIOEolwAIEFBKNZd3eKsp2uEf8AywP0lZkH2uJv0Opqx/ScLst52Xz3C4P0ec7bh2f+UY6eqiO9HaGkqvXT5DXCFvLZ8J71LgPYfiVPSPTER/x+7KshXjn0wikBG+9Dn6mv8n/dqbPYlpbnU7XzTuPcoyc8v6Uyb1+SfMip8yDTzG8JhIy2UhCXPB2y4modWA81RxlSyyHQ8Bw2abrPloXFvtHF03O1gYbzgFTw9PPUSNzieJ7DDSlzei8WZjRrrtWn8QHbh5rWrq9ORxmAnkxMH3/sXPCU+rZ8fc0x3lUcB7T8DoPSNvs6a5XfkZ4LSOUYaUCY2xugcnPLrE9WCflIXLUaFAkSBh/BPc09iSw5MDbIYklrRhzifevRgAf2lJlHZhTbIQJvN5t6MZuzE5R9UuURsbQJyElA5D9hoX3tbtOO4KGvPJBstYKh29eMCy4RVIDGA4YkjsDSf+X1VXAx0cjZ9Ialp06SeiV7eTJOgaZFLHWSRuVfGSvUNLgNNxw13zdyJwgeL7BrDSZ3nAf8T2q1gFaDfeZPpHNPERjbZeb/AN+ZUq8c+BIBvvQ0PzNf5P8Au1NnsS03qzqVt5h3HuUZMeX9J5M6/JPmRUuZCp5jeEwlLZSEFuSNbouz3KYBzzO8rGr1M82zu+GYbsKCi992VnCK0S5tMZCHHeRh2A/8ldwdO0c3XyMDj2Kz1lSW0fN/sVNN0OB2EHsIVuavFoxqUss4y6NeZoOEY9U34x4XLNwPttdx1PpAr4eEu/zRnVpnJDjGhOVhkmy0FoaHEyeU5piDyQAc9uLtSkukRojMrBoF0l0Pa7KJgOBGfSE29h6XUW21AX+e0EsAgAkBjXANcTriOwouApz3mmW3X3A2NcBzXEz5EfZLrYNLkEJAYSQU0GhLIGsDzznDsGoLHxVZzll5I7XguBjSpKq/aZUW+tfqOOrIbhgPv1rToU8lNI5XiGJ/UYmVTley8FsX+i2xSZuWPiHeqzteExccJBPoUum3eud0Bo+gPmtPCK1JHJ8almxs+6y+iIKtGWGECM3/AKGx+Zr/ACf92pk9iWluzqFt5jtx7lGTnl/SWTOvyT5kVLmQqeY3hMJWaPRFnv1BOQxPl/ehR4mplh4lrheG7aur7LU1JIAJOQEncM1lKOZ2O1lNU4Ob2Sv8jIV6t5znHNxJ3TkOrLqW7GOVJHnVSo6k3OW7bfzG3HBKM7zQ6ePqW/E3wuWZg1/El4fc6zjjbwlPxXkzPLTOUFUylQ2SDL0XEyk+ywA28QIcXwCHHBvJwBzvEYdBTkIxbqreVjIqOYThiOS686Oh0GNh6Uol7jde76whzZc9xOc3bxLQMNZx6ggNyBUcmMfFD+jrMajw05ZndsUFer2cLl/AYT9TXUeXM0ltq8XSJGECBvOA/vQsuhB1KiR1/EaywuEk1vay8X/tzM0xJA2kBbU5Wi2cFRp5pxj1aNaxsAAalz7d3c9MpQUIKKMxpU+tfv8AILbw3uo+BwHE23jKniRgpyg7BhAjOgehv9RX+UPGEyexLS3Z0638x3wnuUZOeX9I5M3HyT5kVLmQ6eY3hMJTdaCoXac63Y9WpZ+KnmnbodRweh2dBSe71GtP2wiKbTEiXbtQ64MqXB0k/XZU45jJK2Hi91d/ZFO5uC0Wjl09RDzKQWxodMmLOMMywbsCfJZmEX8ZvxOu4zJrAwXVryZnFpnJhoACAHrO0uIDQXO2AEnpwCcmMkh9tjqOJaKbyWxeF0yJynZkUthqQmpY6gbfLHBucxhnGPROCQciKQkHl5weZzzuErOx71SOm9HIL15CdPWkEhg93F285DqHiUmBpOMXJ8/Iq8fxaq1VSi9I7+P7EHRgmqwdM9imxMrU2UOF08+Khc1KxD0EzOlzNZ5GogdjQD9QVuYaNqUTzzik1PGVH32+Wn2ISmKIJQFjoXoa/UWj5Q8YTZ7ElLdnTdI+zd8J7ioyc8waRyZuPknzIqXMhszG9MJHsdA0S8GkyNQg7xgVmVovtGjsOHVYvCxkuS8jPWmvxj3OOvLoAyWrSgoRUTjsViJV6rqvn5cgnDBSsqJ6jRTWSo0em44ielpG/wD8ErKwl+1fxOv43leBi+9W+T+xnCtU5ANAgUIFJOj3NvOBIbNOo2TIEupuAkjpISpgTzVpltwupOuiiJqcbdJY2reLbgvGOMaMdUpRo2bay5cF29xLWX4dJIeS5h1QRjMDKJxQmDWhXwgS5o7A0UqN52y8ft3DrWPVvWrZUdrgsuBwHaT6X+L2XzM/VeXOc45uJJjaTOC14xUVZHGTm5ycpbtt/MmaBpetnY0qnjXan8TZ4FHNir9EaQLJO2bsrsx9Wpec47ST2ldFFWSR5hOWeTn1bfzEb0o3wEwkFOh+hj29o+U3xpstiSnuzpmkvZv+F3cVGTHmDSGTNx8k+ZFS5kSnmN4TCVlyahiJN3ZJjfCfZXuQZpZcrenQUxOGPUVeTriWsEQkBMtLaJstI7CPC5UaC/jzN/HSvw6g+/7FSQrphXJ2jGSHkNDiHUxiw1AGuL7xuDPFrB/7ulKgJdWgxtNwhhcG1zApgk3ar2hzapN4BuBjHBpSgh51CHmaIIbVApBrAC9lx5N3D1sQx2MyT0pRrBSouD3cl5c5rDebQZfZJeIqUchMSTOQG1LYQKtSc2gA28QOMDnMY00zFV4kuzGH0hFhGyqpskgDMkBMqSUYNkmHpynVjFdUW2n3kNY0GASZG27EdWPcs7ARu5SOm9IajjCnSW2rt4bFEVpHMFpwff6xw/x7j/KoY/2E+83vR5pV5Lqi5ttW5Te7Y0xvyH1IVChHNUSOl4jV7LC1JLpb56fcx7St089sLQIFCAOh+hcevtPym+NNlsSU9zpelPZv+F3cVGTHmHSGTNx8k+ZFS5kRmY3phKWwTyAd1JwzYU10JUxGrhuSiItrS38rT3t7nKhQd8RP/eZ0OPjbhlHx+zKgq+c8ExxbiCQcsDGeeSRD9yTo6xcYXC9dhhIJMNbymgl06oc4whRuI5WJ1k0ex168HANqPZynta5rWNBc64RyjznQMvqlSEm9A22KndvODThSPLqXBL2vLsdfNGG9OsMTGX2ZgbgyXCm2oXF4BAcZwYecAMMMZ16kgtrjmgad5znagIG9Z+PqaKKOj9HcPepKbW3mI09VvVA0e4I6zBPkOoqTB08tO/XUq8bxXbYppbR0/JVPlWmZUbFnwbEvcdgHf/CoY5+ojf4BH+PJ9xbaYPqKm4eJqq4T3qNzjTf6Kdu7zRlmrZOEYetAnIUUoh0P0Me2tPym+JMnsS0tzpOlfZP+B3hKjJmeYdIZM3HyT5kVLmRGZjemErLZSEAsJRotpSoaxUJRL2Wpa2h35Rm8DsvLPpaYmR0WKkpcJpeK8mUzgrxz6YbAlQNiuNgENOYg9IkGO0BDYRXUepW6pIN7EGQYGYaGycMcGgY5oTYk1oL/AOoPaIBGTRi1jhyQQ3BwOQJ7UrYkVcYNteW3C7k5RAymYvRMTjEwm3ZJYvNEEMoFx/ycerIdyy8RF1K+U63hlSOH4fKt4v48ije8uJccySTvOK1UklZHISk5Nt7sQ8oYRLvg7RhrnbTHYszHS9ZROr9HqPqSq9dPkTtKtmjUH+M49BB8lBhX/FRpcYjfBT+D+TRlgxbdjgrgGCQHqGSlGnRPQz7a0/LZ4imT2JaW50fS/sqnwO8JUZOzzFpHJm77J8yKlzIjMxvTCUtlIVwwEAOBOGir8JbiZb6MtHH8qPj8yqS/qn4fg2qmvCI90/8A9Fa1XUYbEoHaDRTR47SCVIZPXQbfmUjHR0QoNw7kttNRN3oW+kKlyjTpayAXbhkOsj/iqWGjnqSqfI3eJ1XSw1PCre139vz8CnnEq6YfIN7kMSKNHoD2I3u71j4z3p23Af6X4sXpupFF3+Ra36z/AKx1pcHG9W/QOP1HHCZf+TS+/wBjOLYOH2Cc1AqYUJLBc6N6Gfa2n5bPEU2exJS3Z0XTJ9TU+B3hKjJzzJpDJm77J8yKlzIbMxvTCUt5UhXDalQMcalGsS5AqLSk78qB/wBz7qrFfzPwNSrL/wCKsv8An+SC4K4YyYh5gJHsPjqxsYpo7RCmu1JbiNBtKEIy30NYr3LdkOb09KoYzEW9SJ0fBeGOb7aptyQzpqrNUx7oDevEn6mOpT4SGWkr89TP4zXVXFytsrR+W/1uVhGKsGdyAUgGj4Pj1XWe9ZGM94drwFWwvxYnhEfVt+MfRrvupcB7UmVfSRvJTXe/IoJWmcnYF5KJYUUCLc6J6GPa2r5bPEUyexNS3Oiab9jV+W7wlRkx5k0jkzd9k+ZFS5kRmYTCUtQnkAppTkIx1xSjUhDjikHIuQ25ZNt4g7pcD5KgpZsV4HQyh2fCOuZr4a/tYrWmQtJao5dqzsJLJn+9qS1x+awGtQDdwyECLcKztvODdpA+/wBFFUnlg2WsPR7WrGK5s1doqinTJ/aMB05NHbCx6MO1qJHc46usHhXKPSy8WZY7Tida3bHnl7sbKQfsFGCLBfU02hfYt6+9YuK96zu+Cu+EiQ+EpMUxqlx6wGx3ntVrAJWkzK9I5PPTjys38SmhaJzN9RQQMuE8obFSOiehb2lq+Cn4nJk9ianuzomnfYVflv8ACVGTM8y6R9zd9k+ZFSIjMwmEpap5AGEoDjSlQ1gIQwRd1nfk29N0f8p8ln01/NP4nS4ibXB497ivv9ikvLQOasOtKciNqwEoAIQJctdA2XE1DuHmszHVf7EdTwDCXbrS+ANPVpc1gOQkjpOU9XiUuBp2hm6lf0hxOeuqSekVr4v9rFW5XjnkIhIPASkENHoQ+pbvPesbF+9Z3XA/6RfHzIHCGry2t2Cetx//ACFcwCtBvqzF9IqmbExh0j5tlYVeOf0CAQFxLkjFR0j0L+0tXwU/E5NnsS0tzoOn/YVflv8AAVGTM8zaR9zcnzIqWxDbmEwlLeFIQBoAUClEYHFAItKlT8o3448R+ypwjbEyfd+DYrVL8Lpx/wC1vlcq1cMccpZp0SOewqoUrGwQHFApqNG0opsGuB2lYFeWao2ei8MpdnhoRfQzttq3qjzmC50bgeT9AFt0llgl3HBYqp2tac+rbGSpCuriqdMuIAEk4ADWdiLX0Q2UlHV8jXaJ4GFzeMqhz8YutOAIEkEjE4Y4Yb1ahh4p+u9ehlVuIVZJ/p46dd+/YuqWi2MF3ig0DUW688Z161K8Nh3rki/gmVafFOIw9VVpxS5KTS+SsItnBmz1pJbdcfeYYPZkexRPD00rRVvAtx4hiJyzVJOTfXX67mO0/wAHqtmxPLpkwHjCNgePdP0P0VecHE0qNaNRd/QqCEwlQghIx1zpHoX9pavgp+J6bPYkpbs6Bwg/T1vlP8BUZMzzPpL3NyfMipbENuYTCUu3KUrIJrUgrHLqUbcSWoFJzqZ/Cg/9yfoQqql/MNdxrSptcOjL/v8AZogBqtGUKaEIaxThgnMRbknR1l4xwHujnfZVsTWUId7NLhmCliKyvsty60rbeLbDeeeb0D9326dyoYWj2ks0tkdJxfHrDUuyp+0/ouv4M2wLYOJegCIyQwTubLgLo9s8dUaXAkgBud0c4jrw3A7Vcw8HlcufIxOIV06qpNNpau2/d+Ta0qtERdqVqWsjGL0YmBOeX3nCVqb3SZThOhH2Zyj+fqSWVXAOLbQx+b4IAJLWgAAbYGAy5OtMaT3i1yLUJySbjVT57dFb52X/AKSbriRLKb+UYu6yAQRytQvNwy5qj06ssJSbV0n4fv8A7sFbbI2pTLHUTDsHTLgWlvN34g7U3fd3JGrWcY2ZxfT2ijZa76RxAxaTmWHmnfmD0gqCSyuxejJTjcr3NSWHpnRvQsOXavgpd70yexNT3N/wi/TVvlVPAVGiVnmnSXu7k+ZFS2IbMxvTCUvjTUhAg+LQIHdQFgFiBS1qs/KtHSD9VQpu+JfxOixELcJh4r7lUWK+c8ANSoa0KqMSydhsLt2NBo6gKVPlGPecVi1ZOtUtE7vA0oYHC56mnNlHaKvGPc46zh0DUFr0oKEVFHGYuvKvVlUlzf05COLUhWEuagWx0XgzZgadnYPeDBhnyoJI7SVpw9Win3HKYhOrjHF85W+ti9qWGpAdTLoIm684jlFsSeTqBxjNIqkdpL5EksNVtmpt26Pxt4d/ITSouh8tbLCARAmSCQAWYTyTrzwzRJrS3MKcZJSuldb+O/Lw676bi2WlrTi17SNkgiBJzk5Jrg2iSNeMXqmn8SZZ9LjVUfhji0kCIxPYOxRyovoWIY6G6k/kzB+k2480KjCCeW12BGHJLc+m92qCtBxtdF/BV6dW6g78zEBQ3LrXQ6R6GRy7V8FLvemz2H0t2bzhJ+mr/KqeAqMmZ5p0l7u5PmRUtiJTzG8JhKafi1IQIVxaLjrBGmgQBagS19C5tNH1EbA3vCyaE7179bnZcQopcNy9FHzRUCmtY48SaaBCTouzXnycm49epVMXUywsuZscFwyrV80to+ZI03Wkhg3nyHeexR4Kno5vwLXpBibzjQjstX48iuY1aKOaaF3UolhBYkHG24OVw6gyZJaLuBgi7lqOqFp0JZqa+RynEYKniZXW+vTf9y7bVc0SHVWhxnES1xGU4gOy2FPaT0siBTlBZk5JP5PyuLp214nlMfLmuN6RJbliYwjCJSOmujHwxFRX9ZO7T17vl8iSzSNSILC7B+LXEnlmdU4Z9pylMdKN9H0+hPHFVFGzjffVPq78r6DdXS0PfcY1ocIgtAjGctuqcMBqSqjdK7GTxuWcskUk1a1rf708DC8Mn+yb8Tj9APNQYx7IvcEp6Tn4L/foZsMVI3kjovodEPtXwUvFUTZbDoLVm44Tfpq/yqngKYSs81aTzbuT5kVLYiU8xvCYSmwuqQhHWMwQKIc1ABNZiN6ZUdovwJaEc1WK715lxaxyHf3WIWVhU3WR2fF5KOCkn3L6oqw0a1snCaiKoASNpajo3ehY2NnF0y528+Q7h1rJqN16tkdlhYrh+DdSpv8AfkilJJJJzK1opJWRx05ubcpPVhgpRgvUgWwtlNILcs9C2zinEHmOz6DqKtUKvZvXYzOI4T9RC8faX17vwdPHCam6k+mabg1zGtb6w1AANfKMDCIgatym/TPMpJ9+1vIovidNwlSnBpWS3b28SXZdN0HWsuu02U7hhxYA4uIbN4jcRj5qOVCoqVtW79Salj8PLFuVko23tZ30I1HR9kqMa51RtN9S84gVBFM6hdIM6syOhPdStFtJXS7tyGOGwVSCnKSi5Xftez3W/LRmbTargdeebomTMiOgdKtNxSzPQyoKrOfZwbfLu/8ADC6StBq1HPOGoDY0ZD+7VlVZucmzrsLQVCkqa/8AWRLsKMsXOg+iDn2r4KPiqJJbDobs2vCj9LX+TU8BTB7PNek827vNPmMpbESnmN4TCQ2jQpCHYktGGSBRPEHYiwDdSnAlMmvVfgSUXapFrqvMsbaJYervCzMH735nX8c1wevVEB4jNa7OLsFZ2XngR09iq4qeWmzS4VR7TEx6LUmaU9md4nt+8HqVPBe8+Bv8fX8qtf7l5MoytU44UwYoBrQlU6aWw0MlKA1eKRscok7RulKlOAMWzzTl0wdSfHEypRbWy5Farw2ji6iUtG3a63/c0L9KMDSXBwgScj2Yp1Hi9Oo1Fxafz/A3H+hmIw1N1Y1Yyiut0/uvqQ6vCJnutcT0wB5q28XHkjGhwWo368kvDX8FTbbc6rzshkBkPuVUqVZT3NnDYOnh16i1682MMbKjLNrDVVuKQVG89EY9Zavgo+Kqmy2HQ3ZsOFX6S0fJqeAphI9jzbpPNu7zT5kdLYiU8xvCYSm9awKWxEmPNGCURD1MYIEY3VGBTZq8Wu4kou1SL715kirzeseay8Cv4j8DrOPv+Vj/AJLyZGfR2rVschcRYmconYI6ys7GyVlE6P0fovPKpy2FaTPJDduJ6sB/t2BLgYaOXwF9Ia95wo8lr8dkVzaSvnNjjWBCFY0Xpw0S5yRsWwUpo4cs2L2jpUVd2pst8PhmxMPEs9Jn1burxBZ2D96vidTxx2wb8V5lOw4wti5xFiUxmCWwXHWmEog09yQU3Pon9pavgo+KqmS2Hw3ZrOFn6S0fJqeApiHvY83aTzbu80+e4ylsRKWY3hMJDov4fHBWLFZSJAseCXKGdApUYBxSWFvcj1Wck9MqOfsvwZLR95HxXmSajoHdvWVgve/BnX8dt+jXivuIvgwtjQ4uzBSEE9MHyWVjo2mpdTrfR2qnSlTe6d/mJtFnvRjCgo4iVNNIvY7hcMXNTk7NaDJsUZHtU8cdL+5FCt6Pwt/DlZiTZnbB2qZY6HNFCXAcQtmhp1ld+36hPWNpkT4JiVyQ1Vsjh7s7kRxdN76CVOEYmDslcR+EccmHrgIeKprmNjwvEy/tJFjsTg8EiAOlV6+JjKGVGlw/hdalXU57InWmjfbdOH8KpSqOnLMjdxuFWJpdmyF/00jIjrV2OO6owJ8Al/bIP8PUGQB61JHHQ5orT4FiFtZjf4aodQG8pXjYDYcDxD3sIdYqmwdqP1sBHwTErobn0UUy2pawc7tHvqqdTU4qSM+pRnRqypzWqsavhd+jtHyangKRDXseb9J5jd5lPnuMpbEWlmN4TCQ6oGDcdqtFG7uPuBTuQ3mRnMTGTJjdekbrjjke5R1F6j8Cag/4sfFeYmq2R/diycF734M7Djv9GvFfcaoAR0rWRxrfIkOe3AnPH+/RMq0oVFaRNhMZWws3Km1rprqMvrxsKqSwMOTZs0vSCuvbin80NG2483Df/CZ+gX/L6E3/APRSv7tW8dfIXTtIOoprwEuTRNH0ipf3Qa8Gn+B3jBrw3pjwNVdPmWIcfwkt7r4fgMGclBOlODs0aFHG0KqvCa+dvowg8ZSEkqc4q7QtLF0KsssJpvpcUmFkBKWMXJ2RHUqRpwc5uyQ0bQ3b9D5qysHV7vmZT47hFtd/ABtA6ez+U5YGp3EcuP4dbRk/l+Rs2wbD9Pun/oJf8iFekUOdN/NC2Wlp2jf9xgop4OrHbXwLVDjmFqe03F9/5RsPRq8GraoMwygMMRnWOB61cw8HCklLqzB4riKdfFOVPVJJX67/AJNDwx/R2n5NTwFTrczpbHnDSfOG7zKdPcZT2IlLMbwmEh1gglv97VZ5FLS4VnvNwInFLG4krMO22gDUBvRNi04kW1aRF0gZnDtwUFWfqPwLOGp3rQ8V5hVXwCf7jgsnCStVR2vGoZsE+5p/W33K11aCtc4lifxBKBBqtUIzQwTGy8wgcP0KswMo/oSoYyUKhJTxvOxIovEJLitaiK9UJr1JI6aoFjcSXbMIWVjUlJWR1nAak5U5Zm3rzH6o5J3HuVel7at1NXGpPD1E9sr8iHSZOGa3Dz1skcTqT7DcwsWUXcc0ttBjlqN/hJySWHZjYejGjdqWof4UO+smTH092aHhn+itPyangKYtx8tmecdJ84bvMp0txtPYi0ucN4TCQ9AW7RjGg3CACMOjcrCk7FXIrlIyxFpgGXdOSWLGzjYK1WYAcqCT2dOCfKOhFCV3oUtosbBDhneb37FTxCXZM1eHSf6qF+oupQD2lpN3LHPEELNwUb1fgzquPySwbXVr8/YYraHwljpPktjJ0OJz9Rg2Ys1ghI1YcmmNVIMzrRe4WSK59nfKSwtx2i0/whCNj7M9ieRkllQ60g9DVV2CQVMk6OPO3juWXjvbXgdZ6PtdnPxJ9KneIadeCgw6vViu9GnxKWXCVH/1Zcs0VTIlsA7V0SgjzZ1JEijokPaACAcin5VYapSQ3auDb/dxxxUbh0JFPqQLTo91Mw4Y6oOaRxsKp3L70eD1tq+Ch31lDUJ6XMuuGv6K0/JqeApi3JJbM846T5w3eZTp7jaexGpc4bwmEh6NBkAYfxvVqxSzC6VlknAdG1KlYSTbK/hE6z2Wzvr1GB0QA0nnOJgNEzEk/SdSWTSV2NjFylZFDa7PTfZxaKTwaTg1wGBIdgC0xrBMFV8TFSoto0OHVHTxdPTnb5lTVcQCR/RisvA+8fh+DqvSH+mj/kvJjD7bAzjb1LVzHH5U9yvtFoc7Igg4ztTWxyF02JRGriLVWBEIbEcQrMYCEJYfpQSAnIS2hq7NwZa+mxwqBrnvLGhwMXgGkS8Tgb7cY2709xsRxncp7ZoGuwyabgCSL0cmQSIB2yD2FJlHZklqOWXQ9W/dDZddc4tkAgMiSb0fuVDH0pNRaOg4DiYQnNSdlp8w303U3lrhdc2ZB1YbOtUaHq1o36nQ8QaqYKo46pxZIs9qLTnPWt+MjzuUC+0XaBOAI+v1UlyJKyL+zPnGP7vQxUR9J2VriCRJSoRjXBOhctNqER6uzn611WrblrD7Ml8Nj+RtPyangKiW5PLZnnLSfOG7zKdPcZT2IgKYSHo2zGY3eWKtlC5NoNxThLamG9LbXvo0WtaSxpe5+BgO5LWEuy95+HSoqq0JaLV3cpeBujntsNqe8lrC+mGsMwXNeLzxOGIIbIzu9Cgqx/gSL2Cmv1lPxLrQjqYe81RLG03vdrwaJOHUVn8Pdq3wf2Om9I1fCL/JeTOd6W0s95qnixSbVu3WSSGMaCCGg5zrOC0W7nJxiPaCtpNelRN7iy4tDc3C/lJgEwYOWGKVauwk1ZNmvqaGImMtRUjpsjVVD+i9EM5YqubDhAGsHaNiWMFzI6lR6WKm2aGqUw4jlATBGZG2E1waHKopFbQcbwKbclNlo/hJcpU2Oph5pvL2m8RLiG88RiOQ3AEJ2djOzRaUeFtO6JY9r71N7ntuElzXucXBrhJJvnAmJGqSi4ZfmRW6apVLU9/NZ+GfTF9rnA1KlMNxYC4tZhlJgKni6qVk+j+ptcIw053nFc487bO7tf6DrbTSuQDZ3l1pkywsiiWtJDXObeYy8CJmQFVoSWdJWvf7GtxCnPsZOWZJQXPRvNzs7O6303JdRlIiuGCjym0HYXZpi+/jILH3XOaLp5OBwwzC1dTkXaxeWawU6Txda4C84S6YLQRdc104yJkgxiCIyU0W3EgkoxkWpa1ziQMP5wHThCTVIV2buM1rNrTlIa0QtEsi2Wn5Nm77Qoa25PQ2Y3w3/Q2n5NTwlRLcmlsec9Kc4fD5lOnuMpbENMJDtVg4V2YwOOAMaw4ZbSQrKnEo9lO9y9sWm6LzDKtNx6HDJPTTEcZLdDPCaoH0XNMQYx6JlLJeqJB+sjOV7aOIbSbkXidzMe+6qONqWo2XM2uC4dzxik+WoWinMvkVOY5jmO3OGRhZ+BklWV+d0dJx+nKeCk48mn/vzKbh/o6nxNF9ItkVOKaP8XNJiegt17VsVIq2hw9GTu0yRZeCzKFenUpuPIIzOcCD249qVU7O4OrmjZm3rPY9sgAfdTFexmbe6DgopaE0FdEL8QQCMYOzLsKTMOycytNnN4/TzUbJlsS32dw1TgizBSQ3KQUds4gncD5LPxyV0zpfR+TtOPIkA/3fh5qvhVerE0+Lyy4Op4LzJdmZJx6FvJHn0pF6zSDLPTvvfdGoHCTjA+hUjaS1I4xcnoXfBTTRtNnZVLbpMggGRgTiDrCavWVySXquxdGsISWEzaEDRxm2Wn5Vm766iq7k9Ej8OP0Np+S/wqNbkstjznpPnDd5lLPcZT2IaaSDra7hrKAsLbbHDZ3dyBLDzdJvyvO6nFLcTKWehdOtpzxl86hEGNuZ3KviKcqiSRq8LxdLCzcqievQuTwhoFph8GDEtdnGGpVIYepGaduZs4jimFrUJwUtWnun0KK1aZNS7MQHB3W0ytS5yCRe2fhgDAe13VipO0InSXIm/wDq1hiJCXtBOyG6+nqb8b2KRyuEY2G26QZhBHakuOZOstdpMpU0DTsWzK7YOtSZkRZWIpspmCQksmF5LQr3OBe8jKYHUsbHSvUsuR2nAKTjh8z5gcVDh/ex8TQ4ok8HUv0Lix08R2ro0jzVso+HFO+KVRpLqbAZjml0iCDrwnsUVTqT0dNHubLgVLqVN1KG0nNBLS4OIORgAckzmJ6k+OwyWraNSQnDSLoj9Xavl2b/AO9QVtyzQ2Y1w5/Q2n5L/ColuTS2POek+eN3mU6e4ylsQ0wkAgAIACAAgAIACADBQAfGHaUBYUKxS3EsgxXKLhYk0tIuGtw60XEsPDS78r5S3CxKo8IKgEByVSEcTSaDtJqUg45yZ7Vk4pWqNnZ8EnfDJdLkys8Na5xmGguwz5IJ8kzD+9j4ljiavhKngOWHhHRIEuidvmt+NRHnUqLuLtmlONkUQ14p4taSBffhGeED6olO+wRhl3Nvwbp06VFrWmSeU9xwLnuxcS3UZ1alIloRyepciqiwqfMqnaYoWWvaqloqtpt4uzAScXGK2DWjFx6AFXq7lmhsYrhd6UbPWpVKFClUcHtLDUfDQARm1gknrhRq1yWV7aHLbdVDnSNkJZO7EgmlZkZNHgQAEABAAQAEABAAQAEABAAQAEABAAQApjyMQSD0YIavuLGTi7p2JI0lVulvGPIIgguJBGsYpihFO6RM8TWlHK5trpdjArFSXK9h+lbi3HzhFwsTKWnajSIc8RqDj90uYRxLalw3tAEcc6Jnpxzx/lO7RkfZR6FVwk0s60vbUc684Nuk9Ay7yklK46EctynTCQCAAgAIACAAgAIACAAgAIACAAgAIACAAgAIACAAgAIACAAgAIACAAgAIA//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82962" name="AutoShape 18" descr="data:image/jpeg;base64,/9j/4AAQSkZJRgABAQAAAQABAAD/2wCEAAkGBxQTEhQUEhQUFBUXFxcYFxcXFxcXFxcXFxcXHBQYFBQYHCggGBwlHBQUITEhJSkrLi4uFx8zODMsNygtLiwBCgoKDg0OGxAQGywkHyQsLCw0LCwsLCwsLCwsLCwsLCwsLCwsLCwsLCwsLCwsLCwsLCwsLCwsLCwsLCwsLCwsLP/AABEIARIAuAMBEQACEQEDEQH/xAAcAAAABwEBAAAAAAAAAAAAAAAAAQIDBAUGBwj/xABDEAABAwEEBAoIBgIBAwUAAAABAAIRAwQSITEFQVFxBhMiMmGBkbGywQcjM0Jyc6HRFCQ0UuHwYsKiFWPxFoKSw+L/xAAbAQABBQEBAAAAAAAAAAAAAAAAAQIDBAUGB//EADsRAAIBAgQDBAkCBgMAAwEAAAABAgMRBBIhMQVBURNhcbEGIjIzgZGhwdEU4SMkNEJy8FJi8SWC0hb/2gAMAwEAAhEDEQA/AOGoACAAgAIACAAgAIACAAgAIACAAgAIACAAgAw07EASKNgqP5tN7ukNMdqbKcY7smpYerV1hFvwQdbR9RphzSDsMJYtSV0R1YSpSyTVn0A2wu6O1Pysi7RCxo86yEZRO0Qi02S62ZnGMo/uSHGyFjO7sRU0eBAAQAEABAAQAYaTkJQAoUnbD2IsJdCxZnbEtmGZChY3bPqjKxM6FCxHaPqlyiZ0KFh6fojKGcWLCNpS5RM4ptjb0nrRZCZ2LFlbs70WQmdihRb+0diWyEzMUANgQGotjZIG0gdqNlcEszSNfYbPcY1v9lYdWeebZ6DgcOqFFQRS8IPaj4B18py08F7r4s5Tj1/1j05IgUwVcSMOTS3FOYnOI1Suaz0Z6Jo2m0Vqdoptqs4kmHDI32CWkYgwTiNqjnsWKW5p9JeiewuBNM1qRxwD7zexwn6qNEzTOL6RotaG3RGfknSSI6cm9yHTEkDpTCVlmyxN1j6lSKKIHUY5+Gb+0JbIbnfUNtMagOoJHZCq7dkaXQ+j7jbzhynfQbFk4mvnlaOyOz4Tw5UaeeoruXl0KXSll4uoR7pxbuOrqxC0aFXtIX5nNcQwjwtdw5brw/bYbo2R7hLRI3gKwoN6oz5TitGSmaHqH9o3n7JezkN7SJIo8HHnN7BuvHyS9kw7RFjZ+BT3CTUMDEkUyQAMyTKOz6sXP3FnZ/R5Obq+F2YYBzubmDnq2pMq6jrvoHpfgbZrMx/Gve2oKbnMa57ZJg3eS0Y8oIUU1dCOVtGYItTLCphIFDuosJck6PpXqjR09yiryy02y1gqXa4iEe81qwz0VKysZ7T7vWjoYO933WvgvdfFnE8fv+r/APqvuQqT4V6LsYE4X2CfUQ5Cxgkbr0On81W+QfGxRz2J6S1Oq2o8k7lETnl/SuTd58k+ZDS5kGlzhvHemIlexcF6muVrBkpAsW+gLHJNQ5DAb9ZWfjK1vUR0nAsFnl209lsXyzTrSm4Ss5NM7CR2j+FoYB6yRzXpHD1acu9os/R9TomvRFpLRSvOvXzDZh1wPOy9dlbCv2ehx7s6vrbG90DXoU31DaqlgaS4NdTpihcu8WYcHQSRJAutjHEnUmyTfs3HwcV7TQdPhfSp0w1lVoilYYhuN4Pi1YhvODBjjuR2be66/sHbJLR9P3Jls4TU6dKlX413FvdbrlJrHRXmq4MvEwGASDiNaaqbelug51UknfTX4lNaOGVC6Sw2kVHiyTDacUzZ3S65edBJxzEHBSKk/P6kbrR7+X0Mvww0pStL79GlxYFMhxLWMdUfyiXvbT5IOPTknxi4xaZFKalJNIw7gq7LKCzSALaE6wjZa8H6Evc7UBA3n+jtVDHT0UEdBwCinOVaWyX/AKXNG0MdN1wdGcGVnzpTh7SsdPh8bQxDapSvYotPD1u9re8/ZaeC918Wcjx7+sf+KK7+wrhigKQVG+9Dg/NVvknxsTZ7D6e51W1807lGTnl/SuTevyT5kVPmQaXOG8JhI9i1UhCO2aiXuDRmT2DWUyc8kXImw9F1qiprmbGhSDWhoyGCxJycndnoVCjGjTUI7Ii2fSbHvLBOuDhBjZip6mFlCOZmdheM0cRW7JJ9z6kbhJ7NvxjwuUmB9t+H3KvpF7mH+X2ZUULeWNDQB1zr61rxqOKscbKkpO4o6Tf/AI9n8pe1kHYxEut9Tb9B9knaSDs4iTan/uPchzl1FUI9Bs2h/wC53aU3M+o7KugnjDtJ6ykuxbIOEolwAIEFBKNZd3eKsp2uEf8AywP0lZkH2uJv0Opqx/ScLst52Xz3C4P0ec7bh2f+UY6eqiO9HaGkqvXT5DXCFvLZ8J71LgPYfiVPSPTER/x+7KshXjn0wikBG+9Dn6mv8n/dqbPYlpbnU7XzTuPcoyc8v6Uyb1+SfMip8yDTzG8JhIy2UhCXPB2y4modWA81RxlSyyHQ8Bw2abrPloXFvtHF03O1gYbzgFTw9PPUSNzieJ7DDSlzei8WZjRrrtWn8QHbh5rWrq9ORxmAnkxMH3/sXPCU+rZ8fc0x3lUcB7T8DoPSNvs6a5XfkZ4LSOUYaUCY2xugcnPLrE9WCflIXLUaFAkSBh/BPc09iSw5MDbIYklrRhzifevRgAf2lJlHZhTbIQJvN5t6MZuzE5R9UuURsbQJyElA5D9hoX3tbtOO4KGvPJBstYKh29eMCy4RVIDGA4YkjsDSf+X1VXAx0cjZ9Ialp06SeiV7eTJOgaZFLHWSRuVfGSvUNLgNNxw13zdyJwgeL7BrDSZ3nAf8T2q1gFaDfeZPpHNPERjbZeb/AN+ZUq8c+BIBvvQ0PzNf5P8Au1NnsS03qzqVt5h3HuUZMeX9J5M6/JPmRUuZCp5jeEwlLZSEFuSNbouz3KYBzzO8rGr1M82zu+GYbsKCi992VnCK0S5tMZCHHeRh2A/8ldwdO0c3XyMDj2Kz1lSW0fN/sVNN0OB2EHsIVuavFoxqUss4y6NeZoOEY9U34x4XLNwPttdx1PpAr4eEu/zRnVpnJDjGhOVhkmy0FoaHEyeU5piDyQAc9uLtSkukRojMrBoF0l0Pa7KJgOBGfSE29h6XUW21AX+e0EsAgAkBjXANcTriOwouApz3mmW3X3A2NcBzXEz5EfZLrYNLkEJAYSQU0GhLIGsDzznDsGoLHxVZzll5I7XguBjSpKq/aZUW+tfqOOrIbhgPv1rToU8lNI5XiGJ/UYmVTley8FsX+i2xSZuWPiHeqzteExccJBPoUum3eud0Bo+gPmtPCK1JHJ8almxs+6y+iIKtGWGECM3/AKGx+Zr/ACf92pk9iWluzqFt5jtx7lGTnl/SWTOvyT5kVLmQqeY3hMJWaPRFnv1BOQxPl/ehR4mplh4lrheG7aur7LU1JIAJOQEncM1lKOZ2O1lNU4Ob2Sv8jIV6t5znHNxJ3TkOrLqW7GOVJHnVSo6k3OW7bfzG3HBKM7zQ6ePqW/E3wuWZg1/El4fc6zjjbwlPxXkzPLTOUFUylQ2SDL0XEyk+ywA28QIcXwCHHBvJwBzvEYdBTkIxbqreVjIqOYThiOS686Oh0GNh6Uol7jde76whzZc9xOc3bxLQMNZx6ggNyBUcmMfFD+jrMajw05ZndsUFer2cLl/AYT9TXUeXM0ltq8XSJGECBvOA/vQsuhB1KiR1/EaywuEk1vay8X/tzM0xJA2kBbU5Wi2cFRp5pxj1aNaxsAAalz7d3c9MpQUIKKMxpU+tfv8AILbw3uo+BwHE23jKniRgpyg7BhAjOgehv9RX+UPGEyexLS3Z0638x3wnuUZOeX9I5M3HyT5kVLmQ6eY3hMJTdaCoXac63Y9WpZ+KnmnbodRweh2dBSe71GtP2wiKbTEiXbtQ64MqXB0k/XZU45jJK2Hi91d/ZFO5uC0Wjl09RDzKQWxodMmLOMMywbsCfJZmEX8ZvxOu4zJrAwXVryZnFpnJhoACAHrO0uIDQXO2AEnpwCcmMkh9tjqOJaKbyWxeF0yJynZkUthqQmpY6gbfLHBucxhnGPROCQciKQkHl5weZzzuErOx71SOm9HIL15CdPWkEhg93F285DqHiUmBpOMXJ8/Iq8fxaq1VSi9I7+P7EHRgmqwdM9imxMrU2UOF08+Khc1KxD0EzOlzNZ5GogdjQD9QVuYaNqUTzzik1PGVH32+Wn2ISmKIJQFjoXoa/UWj5Q8YTZ7ElLdnTdI+zd8J7ioyc8waRyZuPknzIqXMhszG9MJHsdA0S8GkyNQg7xgVmVovtGjsOHVYvCxkuS8jPWmvxj3OOvLoAyWrSgoRUTjsViJV6rqvn5cgnDBSsqJ6jRTWSo0em44ielpG/wD8ErKwl+1fxOv43leBi+9W+T+xnCtU5ANAgUIFJOj3NvOBIbNOo2TIEupuAkjpISpgTzVpltwupOuiiJqcbdJY2reLbgvGOMaMdUpRo2bay5cF29xLWX4dJIeS5h1QRjMDKJxQmDWhXwgS5o7A0UqN52y8ft3DrWPVvWrZUdrgsuBwHaT6X+L2XzM/VeXOc45uJJjaTOC14xUVZHGTm5ycpbtt/MmaBpetnY0qnjXan8TZ4FHNir9EaQLJO2bsrsx9Wpec47ST2ldFFWSR5hOWeTn1bfzEb0o3wEwkFOh+hj29o+U3xpstiSnuzpmkvZv+F3cVGTHmDSGTNx8k+ZFS5kSnmN4TCVlyahiJN3ZJjfCfZXuQZpZcrenQUxOGPUVeTriWsEQkBMtLaJstI7CPC5UaC/jzN/HSvw6g+/7FSQrphXJ2jGSHkNDiHUxiw1AGuL7xuDPFrB/7ulKgJdWgxtNwhhcG1zApgk3ar2hzapN4BuBjHBpSgh51CHmaIIbVApBrAC9lx5N3D1sQx2MyT0pRrBSouD3cl5c5rDebQZfZJeIqUchMSTOQG1LYQKtSc2gA28QOMDnMY00zFV4kuzGH0hFhGyqpskgDMkBMqSUYNkmHpynVjFdUW2n3kNY0GASZG27EdWPcs7ARu5SOm9IajjCnSW2rt4bFEVpHMFpwff6xw/x7j/KoY/2E+83vR5pV5Lqi5ttW5Te7Y0xvyH1IVChHNUSOl4jV7LC1JLpb56fcx7St089sLQIFCAOh+hcevtPym+NNlsSU9zpelPZv+F3cVGTHmHSGTNx8k+ZFS5kRmY3phKWwTyAd1JwzYU10JUxGrhuSiItrS38rT3t7nKhQd8RP/eZ0OPjbhlHx+zKgq+c8ExxbiCQcsDGeeSRD9yTo6xcYXC9dhhIJMNbymgl06oc4whRuI5WJ1k0ex168HANqPZynta5rWNBc64RyjznQMvqlSEm9A22KndvODThSPLqXBL2vLsdfNGG9OsMTGX2ZgbgyXCm2oXF4BAcZwYecAMMMZ16kgtrjmgad5znagIG9Z+PqaKKOj9HcPepKbW3mI09VvVA0e4I6zBPkOoqTB08tO/XUq8bxXbYppbR0/JVPlWmZUbFnwbEvcdgHf/CoY5+ojf4BH+PJ9xbaYPqKm4eJqq4T3qNzjTf6Kdu7zRlmrZOEYetAnIUUoh0P0Me2tPym+JMnsS0tzpOlfZP+B3hKjJmeYdIZM3HyT5kVLmRGZjemErLZSEAsJRotpSoaxUJRL2Wpa2h35Rm8DsvLPpaYmR0WKkpcJpeK8mUzgrxz6YbAlQNiuNgENOYg9IkGO0BDYRXUepW6pIN7EGQYGYaGycMcGgY5oTYk1oL/AOoPaIBGTRi1jhyQQ3BwOQJ7UrYkVcYNteW3C7k5RAymYvRMTjEwm3ZJYvNEEMoFx/ycerIdyy8RF1K+U63hlSOH4fKt4v48ije8uJccySTvOK1UklZHISk5Nt7sQ8oYRLvg7RhrnbTHYszHS9ZROr9HqPqSq9dPkTtKtmjUH+M49BB8lBhX/FRpcYjfBT+D+TRlgxbdjgrgGCQHqGSlGnRPQz7a0/LZ4imT2JaW50fS/sqnwO8JUZOzzFpHJm77J8yKlzIjMxvTCUtlIVwwEAOBOGir8JbiZb6MtHH8qPj8yqS/qn4fg2qmvCI90/8A9Fa1XUYbEoHaDRTR47SCVIZPXQbfmUjHR0QoNw7kttNRN3oW+kKlyjTpayAXbhkOsj/iqWGjnqSqfI3eJ1XSw1PCre139vz8CnnEq6YfIN7kMSKNHoD2I3u71j4z3p23Af6X4sXpupFF3+Ra36z/AKx1pcHG9W/QOP1HHCZf+TS+/wBjOLYOH2Cc1AqYUJLBc6N6Gfa2n5bPEU2exJS3Z0XTJ9TU+B3hKjJzzJpDJm77J8yKlzIbMxvTCUt5UhXDalQMcalGsS5AqLSk78qB/wBz7qrFfzPwNSrL/wCKsv8An+SC4K4YyYh5gJHsPjqxsYpo7RCmu1JbiNBtKEIy30NYr3LdkOb09KoYzEW9SJ0fBeGOb7aptyQzpqrNUx7oDevEn6mOpT4SGWkr89TP4zXVXFytsrR+W/1uVhGKsGdyAUgGj4Pj1XWe9ZGM94drwFWwvxYnhEfVt+MfRrvupcB7UmVfSRvJTXe/IoJWmcnYF5KJYUUCLc6J6GPa2r5bPEUyexNS3Oiab9jV+W7wlRkx5k0jkzd9k+ZFS5kRmYTCUtQnkAppTkIx1xSjUhDjikHIuQ25ZNt4g7pcD5KgpZsV4HQyh2fCOuZr4a/tYrWmQtJao5dqzsJLJn+9qS1x+awGtQDdwyECLcKztvODdpA+/wBFFUnlg2WsPR7WrGK5s1doqinTJ/aMB05NHbCx6MO1qJHc46usHhXKPSy8WZY7Tida3bHnl7sbKQfsFGCLBfU02hfYt6+9YuK96zu+Cu+EiQ+EpMUxqlx6wGx3ntVrAJWkzK9I5PPTjys38SmhaJzN9RQQMuE8obFSOiehb2lq+Cn4nJk9ianuzomnfYVflv8ACVGTM8y6R9zd9k+ZFSIjMwmEpap5AGEoDjSlQ1gIQwRd1nfk29N0f8p8ln01/NP4nS4ibXB497ivv9ikvLQOasOtKciNqwEoAIQJctdA2XE1DuHmszHVf7EdTwDCXbrS+ANPVpc1gOQkjpOU9XiUuBp2hm6lf0hxOeuqSekVr4v9rFW5XjnkIhIPASkENHoQ+pbvPesbF+9Z3XA/6RfHzIHCGry2t2Cetx//ACFcwCtBvqzF9IqmbExh0j5tlYVeOf0CAQFxLkjFR0j0L+0tXwU/E5NnsS0tzoOn/YVflv8AAVGTM8zaR9zcnzIqWxDbmEwlLeFIQBoAUClEYHFAItKlT8o3448R+ypwjbEyfd+DYrVL8Lpx/wC1vlcq1cMccpZp0SOewqoUrGwQHFApqNG0opsGuB2lYFeWao2ei8MpdnhoRfQzttq3qjzmC50bgeT9AFt0llgl3HBYqp2tac+rbGSpCuriqdMuIAEk4ADWdiLX0Q2UlHV8jXaJ4GFzeMqhz8YutOAIEkEjE4Y4Yb1ahh4p+u9ehlVuIVZJ/p46dd+/YuqWi2MF3ig0DUW688Z161K8Nh3rki/gmVafFOIw9VVpxS5KTS+SsItnBmz1pJbdcfeYYPZkexRPD00rRVvAtx4hiJyzVJOTfXX67mO0/wAHqtmxPLpkwHjCNgePdP0P0VecHE0qNaNRd/QqCEwlQghIx1zpHoX9pavgp+J6bPYkpbs6Bwg/T1vlP8BUZMzzPpL3NyfMipbENuYTCUu3KUrIJrUgrHLqUbcSWoFJzqZ/Cg/9yfoQqql/MNdxrSptcOjL/v8AZogBqtGUKaEIaxThgnMRbknR1l4xwHujnfZVsTWUId7NLhmCliKyvsty60rbeLbDeeeb0D9326dyoYWj2ks0tkdJxfHrDUuyp+0/ouv4M2wLYOJegCIyQwTubLgLo9s8dUaXAkgBud0c4jrw3A7Vcw8HlcufIxOIV06qpNNpau2/d+Ta0qtERdqVqWsjGL0YmBOeX3nCVqb3SZThOhH2Zyj+fqSWVXAOLbQx+b4IAJLWgAAbYGAy5OtMaT3i1yLUJySbjVT57dFb52X/AKSbriRLKb+UYu6yAQRytQvNwy5qj06ssJSbV0n4fv8A7sFbbI2pTLHUTDsHTLgWlvN34g7U3fd3JGrWcY2ZxfT2ijZa76RxAxaTmWHmnfmD0gqCSyuxejJTjcr3NSWHpnRvQsOXavgpd70yexNT3N/wi/TVvlVPAVGiVnmnSXu7k+ZFS2IbMxvTCUvjTUhAg+LQIHdQFgFiBS1qs/KtHSD9VQpu+JfxOixELcJh4r7lUWK+c8ANSoa0KqMSydhsLt2NBo6gKVPlGPecVi1ZOtUtE7vA0oYHC56mnNlHaKvGPc46zh0DUFr0oKEVFHGYuvKvVlUlzf05COLUhWEuagWx0XgzZgadnYPeDBhnyoJI7SVpw9Win3HKYhOrjHF85W+ti9qWGpAdTLoIm684jlFsSeTqBxjNIqkdpL5EksNVtmpt26Pxt4d/ITSouh8tbLCARAmSCQAWYTyTrzwzRJrS3MKcZJSuldb+O/Lw676bi2WlrTi17SNkgiBJzk5Jrg2iSNeMXqmn8SZZ9LjVUfhji0kCIxPYOxRyovoWIY6G6k/kzB+k2480KjCCeW12BGHJLc+m92qCtBxtdF/BV6dW6g78zEBQ3LrXQ6R6GRy7V8FLvemz2H0t2bzhJ+mr/KqeAqMmZ5p0l7u5PmRUtiJTzG8JhKafi1IQIVxaLjrBGmgQBagS19C5tNH1EbA3vCyaE7179bnZcQopcNy9FHzRUCmtY48SaaBCTouzXnycm49epVMXUywsuZscFwyrV80to+ZI03Wkhg3nyHeexR4Kno5vwLXpBibzjQjstX48iuY1aKOaaF3UolhBYkHG24OVw6gyZJaLuBgi7lqOqFp0JZqa+RynEYKniZXW+vTf9y7bVc0SHVWhxnES1xGU4gOy2FPaT0siBTlBZk5JP5PyuLp214nlMfLmuN6RJbliYwjCJSOmujHwxFRX9ZO7T17vl8iSzSNSILC7B+LXEnlmdU4Z9pylMdKN9H0+hPHFVFGzjffVPq78r6DdXS0PfcY1ocIgtAjGctuqcMBqSqjdK7GTxuWcskUk1a1rf708DC8Mn+yb8Tj9APNQYx7IvcEp6Tn4L/foZsMVI3kjovodEPtXwUvFUTZbDoLVm44Tfpq/yqngKYSs81aTzbuT5kVLYiU8xvCYSmwuqQhHWMwQKIc1ABNZiN6ZUdovwJaEc1WK715lxaxyHf3WIWVhU3WR2fF5KOCkn3L6oqw0a1snCaiKoASNpajo3ehY2NnF0y528+Q7h1rJqN16tkdlhYrh+DdSpv8AfkilJJJJzK1opJWRx05ubcpPVhgpRgvUgWwtlNILcs9C2zinEHmOz6DqKtUKvZvXYzOI4T9RC8faX17vwdPHCam6k+mabg1zGtb6w1AANfKMDCIgatym/TPMpJ9+1vIovidNwlSnBpWS3b28SXZdN0HWsuu02U7hhxYA4uIbN4jcRj5qOVCoqVtW79Salj8PLFuVko23tZ30I1HR9kqMa51RtN9S84gVBFM6hdIM6syOhPdStFtJXS7tyGOGwVSCnKSi5Xftez3W/LRmbTargdeebomTMiOgdKtNxSzPQyoKrOfZwbfLu/8ADC6StBq1HPOGoDY0ZD+7VlVZucmzrsLQVCkqa/8AWRLsKMsXOg+iDn2r4KPiqJJbDobs2vCj9LX+TU8BTB7PNek827vNPmMpbESnmN4TCQ2jQpCHYktGGSBRPEHYiwDdSnAlMmvVfgSUXapFrqvMsbaJYervCzMH735nX8c1wevVEB4jNa7OLsFZ2XngR09iq4qeWmzS4VR7TEx6LUmaU9md4nt+8HqVPBe8+Bv8fX8qtf7l5MoytU44UwYoBrQlU6aWw0MlKA1eKRscok7RulKlOAMWzzTl0wdSfHEypRbWy5Farw2ji6iUtG3a63/c0L9KMDSXBwgScj2Yp1Hi9Oo1Fxafz/A3H+hmIw1N1Y1Yyiut0/uvqQ6vCJnutcT0wB5q28XHkjGhwWo368kvDX8FTbbc6rzshkBkPuVUqVZT3NnDYOnh16i1682MMbKjLNrDVVuKQVG89EY9Zavgo+Kqmy2HQ3ZsOFX6S0fJqeAphI9jzbpPNu7zT5kdLYiU8xvCYSm9awKWxEmPNGCURD1MYIEY3VGBTZq8Wu4kou1SL715kirzeseay8Cv4j8DrOPv+Vj/AJLyZGfR2rVschcRYmconYI6ys7GyVlE6P0fovPKpy2FaTPJDduJ6sB/t2BLgYaOXwF9Ia95wo8lr8dkVzaSvnNjjWBCFY0Xpw0S5yRsWwUpo4cs2L2jpUVd2pst8PhmxMPEs9Jn1burxBZ2D96vidTxx2wb8V5lOw4wti5xFiUxmCWwXHWmEog09yQU3Pon9pavgo+KqmS2Hw3ZrOFn6S0fJqeApiHvY83aTzbu80+e4ylsRKWY3hMJDov4fHBWLFZSJAseCXKGdApUYBxSWFvcj1Wck9MqOfsvwZLR95HxXmSajoHdvWVgve/BnX8dt+jXivuIvgwtjQ4uzBSEE9MHyWVjo2mpdTrfR2qnSlTe6d/mJtFnvRjCgo4iVNNIvY7hcMXNTk7NaDJsUZHtU8cdL+5FCt6Pwt/DlZiTZnbB2qZY6HNFCXAcQtmhp1ld+36hPWNpkT4JiVyQ1Vsjh7s7kRxdN76CVOEYmDslcR+EccmHrgIeKprmNjwvEy/tJFjsTg8EiAOlV6+JjKGVGlw/hdalXU57InWmjfbdOH8KpSqOnLMjdxuFWJpdmyF/00jIjrV2OO6owJ8Al/bIP8PUGQB61JHHQ5orT4FiFtZjf4aodQG8pXjYDYcDxD3sIdYqmwdqP1sBHwTErobn0UUy2pawc7tHvqqdTU4qSM+pRnRqypzWqsavhd+jtHyangKRDXseb9J5jd5lPnuMpbEWlmN4TCQ6oGDcdqtFG7uPuBTuQ3mRnMTGTJjdekbrjjke5R1F6j8Cag/4sfFeYmq2R/diycF734M7Djv9GvFfcaoAR0rWRxrfIkOe3AnPH+/RMq0oVFaRNhMZWws3Km1rprqMvrxsKqSwMOTZs0vSCuvbin80NG2483Df/CZ+gX/L6E3/APRSv7tW8dfIXTtIOoprwEuTRNH0ipf3Qa8Gn+B3jBrw3pjwNVdPmWIcfwkt7r4fgMGclBOlODs0aFHG0KqvCa+dvowg8ZSEkqc4q7QtLF0KsssJpvpcUmFkBKWMXJ2RHUqRpwc5uyQ0bQ3b9D5qysHV7vmZT47hFtd/ABtA6ez+U5YGp3EcuP4dbRk/l+Rs2wbD9Pun/oJf8iFekUOdN/NC2Wlp2jf9xgop4OrHbXwLVDjmFqe03F9/5RsPRq8GraoMwygMMRnWOB61cw8HCklLqzB4riKdfFOVPVJJX67/AJNDwx/R2n5NTwFTrczpbHnDSfOG7zKdPcZT2IlLMbwmEh1gglv97VZ5FLS4VnvNwInFLG4krMO22gDUBvRNi04kW1aRF0gZnDtwUFWfqPwLOGp3rQ8V5hVXwCf7jgsnCStVR2vGoZsE+5p/W33K11aCtc4lifxBKBBqtUIzQwTGy8wgcP0KswMo/oSoYyUKhJTxvOxIovEJLitaiK9UJr1JI6aoFjcSXbMIWVjUlJWR1nAak5U5Zm3rzH6o5J3HuVel7at1NXGpPD1E9sr8iHSZOGa3Dz1skcTqT7DcwsWUXcc0ttBjlqN/hJySWHZjYejGjdqWof4UO+smTH092aHhn+itPyangKYtx8tmecdJ84bvMp0txtPYi0ucN4TCQ9AW7RjGg3CACMOjcrCk7FXIrlIyxFpgGXdOSWLGzjYK1WYAcqCT2dOCfKOhFCV3oUtosbBDhneb37FTxCXZM1eHSf6qF+oupQD2lpN3LHPEELNwUb1fgzquPySwbXVr8/YYraHwljpPktjJ0OJz9Rg2Ys1ghI1YcmmNVIMzrRe4WSK59nfKSwtx2i0/whCNj7M9ieRkllQ60g9DVV2CQVMk6OPO3juWXjvbXgdZ6PtdnPxJ9KneIadeCgw6vViu9GnxKWXCVH/1Zcs0VTIlsA7V0SgjzZ1JEijokPaACAcin5VYapSQ3auDb/dxxxUbh0JFPqQLTo91Mw4Y6oOaRxsKp3L70eD1tq+Ch31lDUJ6XMuuGv6K0/JqeApi3JJbM846T5w3eZTp7jaexGpc4bwmEh6NBkAYfxvVqxSzC6VlknAdG1KlYSTbK/hE6z2Wzvr1GB0QA0nnOJgNEzEk/SdSWTSV2NjFylZFDa7PTfZxaKTwaTg1wGBIdgC0xrBMFV8TFSoto0OHVHTxdPTnb5lTVcQCR/RisvA+8fh+DqvSH+mj/kvJjD7bAzjb1LVzHH5U9yvtFoc7Igg4ztTWxyF02JRGriLVWBEIbEcQrMYCEJYfpQSAnIS2hq7NwZa+mxwqBrnvLGhwMXgGkS8Tgb7cY2709xsRxncp7ZoGuwyabgCSL0cmQSIB2yD2FJlHZklqOWXQ9W/dDZddc4tkAgMiSb0fuVDH0pNRaOg4DiYQnNSdlp8w303U3lrhdc2ZB1YbOtUaHq1o36nQ8QaqYKo46pxZIs9qLTnPWt+MjzuUC+0XaBOAI+v1UlyJKyL+zPnGP7vQxUR9J2VriCRJSoRjXBOhctNqER6uzn611WrblrD7Ml8Nj+RtPyangKiW5PLZnnLSfOG7zKdPcZT2IgKYSHo2zGY3eWKtlC5NoNxThLamG9LbXvo0WtaSxpe5+BgO5LWEuy95+HSoqq0JaLV3cpeBujntsNqe8lrC+mGsMwXNeLzxOGIIbIzu9Cgqx/gSL2Cmv1lPxLrQjqYe81RLG03vdrwaJOHUVn8Pdq3wf2Om9I1fCL/JeTOd6W0s95qnixSbVu3WSSGMaCCGg5zrOC0W7nJxiPaCtpNelRN7iy4tDc3C/lJgEwYOWGKVauwk1ZNmvqaGImMtRUjpsjVVD+i9EM5YqubDhAGsHaNiWMFzI6lR6WKm2aGqUw4jlATBGZG2E1waHKopFbQcbwKbclNlo/hJcpU2Oph5pvL2m8RLiG88RiOQ3AEJ2djOzRaUeFtO6JY9r71N7ntuElzXucXBrhJJvnAmJGqSi4ZfmRW6apVLU9/NZ+GfTF9rnA1KlMNxYC4tZhlJgKni6qVk+j+ptcIw053nFc487bO7tf6DrbTSuQDZ3l1pkywsiiWtJDXObeYy8CJmQFVoSWdJWvf7GtxCnPsZOWZJQXPRvNzs7O6303JdRlIiuGCjym0HYXZpi+/jILH3XOaLp5OBwwzC1dTkXaxeWawU6Txda4C84S6YLQRdc104yJkgxiCIyU0W3EgkoxkWpa1ziQMP5wHThCTVIV2buM1rNrTlIa0QtEsi2Wn5Nm77Qoa25PQ2Y3w3/Q2n5NTwlRLcmlsec9Kc4fD5lOnuMpbENMJDtVg4V2YwOOAMaw4ZbSQrKnEo9lO9y9sWm6LzDKtNx6HDJPTTEcZLdDPCaoH0XNMQYx6JlLJeqJB+sjOV7aOIbSbkXidzMe+6qONqWo2XM2uC4dzxik+WoWinMvkVOY5jmO3OGRhZ+BklWV+d0dJx+nKeCk48mn/vzKbh/o6nxNF9ItkVOKaP8XNJiegt17VsVIq2hw9GTu0yRZeCzKFenUpuPIIzOcCD249qVU7O4OrmjZm3rPY9sgAfdTFexmbe6DgopaE0FdEL8QQCMYOzLsKTMOycytNnN4/TzUbJlsS32dw1TgizBSQ3KQUds4gncD5LPxyV0zpfR+TtOPIkA/3fh5qvhVerE0+Lyy4Op4LzJdmZJx6FvJHn0pF6zSDLPTvvfdGoHCTjA+hUjaS1I4xcnoXfBTTRtNnZVLbpMggGRgTiDrCavWVySXquxdGsISWEzaEDRxm2Wn5Vm766iq7k9Ej8OP0Np+S/wqNbkstjznpPnDd5lLPcZT2IaaSDra7hrKAsLbbHDZ3dyBLDzdJvyvO6nFLcTKWehdOtpzxl86hEGNuZ3KviKcqiSRq8LxdLCzcqievQuTwhoFph8GDEtdnGGpVIYepGaduZs4jimFrUJwUtWnun0KK1aZNS7MQHB3W0ytS5yCRe2fhgDAe13VipO0InSXIm/wDq1hiJCXtBOyG6+nqb8b2KRyuEY2G26QZhBHakuOZOstdpMpU0DTsWzK7YOtSZkRZWIpspmCQksmF5LQr3OBe8jKYHUsbHSvUsuR2nAKTjh8z5gcVDh/ex8TQ4ok8HUv0Lix08R2ro0jzVso+HFO+KVRpLqbAZjml0iCDrwnsUVTqT0dNHubLgVLqVN1KG0nNBLS4OIORgAckzmJ6k+OwyWraNSQnDSLoj9Xavl2b/AO9QVtyzQ2Y1w5/Q2n5L/ColuTS2POek+eN3mU6e4ylsQ0wkAgAIACAAgAIACADBQAfGHaUBYUKxS3EsgxXKLhYk0tIuGtw60XEsPDS78r5S3CxKo8IKgEByVSEcTSaDtJqUg45yZ7Vk4pWqNnZ8EnfDJdLkys8Na5xmGguwz5IJ8kzD+9j4ljiavhKngOWHhHRIEuidvmt+NRHnUqLuLtmlONkUQ14p4taSBffhGeED6olO+wRhl3Nvwbp06VFrWmSeU9xwLnuxcS3UZ1alIloRyepciqiwqfMqnaYoWWvaqloqtpt4uzAScXGK2DWjFx6AFXq7lmhsYrhd6UbPWpVKFClUcHtLDUfDQARm1gknrhRq1yWV7aHLbdVDnSNkJZO7EgmlZkZNHgQAEABAAQAEABAAQAEABAAQAEABAAQApjyMQSD0YIavuLGTi7p2JI0lVulvGPIIgguJBGsYpihFO6RM8TWlHK5trpdjArFSXK9h+lbi3HzhFwsTKWnajSIc8RqDj90uYRxLalw3tAEcc6Jnpxzx/lO7RkfZR6FVwk0s60vbUc684Nuk9Ay7yklK46EctynTCQCAAgAIACAAgAIACAAgAIACAAgAIACAAgAIACAAgAIACAAgAIACAAgAIA//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82964" name="AutoShape 20" descr="data:image/jpeg;base64,/9j/4AAQSkZJRgABAQAAAQABAAD/2wCEAAkGBxISEhQUEhQUFBUUFBQUFA8QFBAUFBQUFRQXFxQUFBUYHCggGBolHBQUITEhJSktLi4vGCAzODYsNygwLisBCgoKDg0OGxAQGiwkHCQsLCwsLiw0LC0sLCwvLCwsLCwsLCwsLCwsLCwsLCwsLCwsLCwsLCwsLCwsLCwsLCwsLP/AABEIAOEA4QMBIgACEQEDEQH/xAAcAAABBQEBAQAAAAAAAAAAAAABAAIDBAYHBQj/xABNEAABAwIDBAcEBAkKBAcAAAABAAIDBBESITEFE0FRBgciYXGBkRQyofAjscHRJUJSYoSSorLxFTM0NVNjcnOC4RaTo8IXJENUZHSD/8QAGgEBAAIDAQAAAAAAAAAAAAAAAAEFAgMEBv/EADURAAIBAgMDCQcEAwAAAAAAAAABAgMRBBIhBTEyIjNBUWFxgbHBBhMUUnKR0SSCofEVNEL/2gAMAwEAAhEDEQA/AOaJBF2iUasynCBZAp/BM4oQBMKkIUZRkoASKIQJWJkBwyRcckmhB4UGRFG1TFFrUSFKIb1FhTU5pyUd7oCvKbkppCRSAVfJ3bLOKskhwCQCKRUGQAiEEUAbIFOKFkAEQErJNKAY8oAJSkcEYUA8pie4poQGrSRRQHhcEGnJFDCrMpghEBMBRJQBKYjqkQoZIxAhEhXdjbJmqpBHAwudlc6NYD+M934o+RdQ9N5mk3uKtNTvke1kbS57jZrGi5J7lqv/AA5r7e7H3/SDL4LonRLolFQtxfzkzhZ01tOOCMcG/E+gGiPn6/NvnwXNKu78k7IYdW5RxsdXFdyi/wCYPuWf2vsySmldDKAHtDScJxAhwBBB819CMN/u5WPLguN9Z39Pcf7qLn+SsqVSUpWZrr0YxjdGQKY/LNPJTZbYSVue4546uxTTgU1EKvLUcPkBaOs6C7SjbidSyEWveMxyEd2Bri6/dZDq92Z7RtCnYRdrHb5/hF2h+3gHmvoclAfPQ6B7T/8AaP8AN9OPrer0fVltItB3UYJ/EM0eIf4rdn0JXdkUBwxvVZtI8IB/im+5pQm6sNpNGTIn90czf+8NXdL/ADmkUB8x7V2bNTSGKdhjkABLCWnJ2hu0kEeapPW564/6x/Rof3pVhXBARkJ8aRT0AxSWSaEigNXZJK6SA8IooAJFWhSiDUCnBMBUEoQNl6FDsapnsYYJXg/jNY4t/Wtb4r3+rCjhlrbTMa/DE58bXgFuMObYkHIkAu18eC7VcWzGXwWipWyuyR1UqCmrtnJtgdWMr7Oq3bpv9iwh0h7i73W/HyXSdl7MipmCOBgjYPydXHS7ic3HvJXoW46eOf1qM5D/AGtdc06kpbzshTjDcAjjxUbm+OnrZT2SIWBmQ2Hz55X0XG+tUWrzb+xj/wC4fYu0loXGutn+nf8A4x/W9bqHEaMRwGJBQqB2fNDFmmzuyC6JvkM5KavNEACNkU7ASQGi5JADRqScgB4lcJZHRupihkbO+Z0Tt2+FzGVGWEObI0vb54f2V18fPFef0c2UKWmhgGe7ja1xFs32u92XNxcfNenZANTkESgEmo35+ijMo0+AzQHEeuL+sf0eH96RYgrbdcDgdo/o8XC340ixICAAT2hMTwgH2TCiUnaIDUooJIDxEAUx0qZFLdWVyoUdCcuyULXZp4CGFCEanq5kY2ujdI4NAbJYkgAuLSA25PIn0XaYZ2ke+0/4SD9RXziEx7RyC1VKOd3ub6WIyK1j6WOR4n1KBk+e5fOezNpzU7w+GRzHA37JNj3Obo4dxXfujm1RVU0U4AG8aC5o4PBwvaD3OBXPUpOB10qymXcd/wDa5v4eiDn2+y5yTtD5JpkF+fh83Wo3BDb6m/guO9bhtXD/AOvH+/IuxHFw+Iz/AI+K411vf05nfTRmx/zJVto8Rpr8BiH6qOc5hOamu1W6q+SaKK5YFqOrbZZqK+Ls4mw3ncDp2CAzPnjcw/6SsvZdj6l9l7umkqCO1PJhbz3UN2/vmT0C5DtOg4j4nijc8beVz9iJ8FFV1DIo3yPyaxjnuPJrBiPwBQCp5w4uDSDgdgdrk6wcRnrk4eqmxZrGdVVU6WifK/35Kmd7s8ruIcfIXWxvxB8SgGvz10t7ut/EJ2MfIKjdcHM3FuY+77U+4+7JAcP64B+Ef0eH96RYu62vW9ntG/8A8eH96RYmyAIGaKICQQBCbdEFByA1SKF0UBk7GxTIgdFbkYg0hd9iuz6EzG2ACI0KDykHarM0DY3p7lG3JPJQMau3dV4/B0Xc+W2v9o711XE2rQbG6T1dOwMhlwsBJDCyNzQSbnUXzXLi5qEE31lhs3Dyr1XCO+19e9HeCoizPI27ua570e6xzfDWAAE5TRNOXMPYCT5t9OK3eztpwzjFDIyQDUtIJHiNQuSFSM9zLCthatF8tePQWwuLdbswdX2BBwQRsdY3s7E99jyNntPmu0gj5C4f1qtA2jIQNY4ie84ALnyAHkuijxHDX4DIhRu1U1lAtlfcjThlymwxxue4NYLucQ1rebnGzR5khfTOxdnCngihbpFG1l+eEWJ8SbnzXE+qvZW/2gxxF2wNMzsssQ7MY8cTg7/QV3pcx2Assd1s7R3OzpGg9qdzIB4G7pP2GOHmtjbP7FyHrtr7zU8APuMdK4d7zgZ8I3+qA0vU/HfZ4/z5crD81bcn5KxXU6Pwdr/68uX6q15ceVgNXakdwGfr4aoB73H+GqidHf5J/hxUgZ3Xv3JDxQHEOtsW2hb+4iPDi6TksYtn1uj8I/o8V/1pFjUA4oApOOSACAKDkUuCA1NkkUkBn5hYAquXZq1IbhUgM1YNlXDcXGaZoFMZIU9ZGDVhJwRDUL5oYicFPAclAVPDoFw7R5rxLz2fT+Kf0vzRKFNBO5jsTHOY61sTHOabcrtzUQRAVDex7a11Y02xumlXAWhz96wasktiLeQkti9brwOmu1xVVJlDCy7WDCSHZtFibqMLz9oDteQVhs+rJ1Mrelih27haUcOqkY2d1u8SuTkVAFI85FRDuVjXeqPN4ZaM7R1L7LwUkk51nksD/dxXaP2zL8F0O64Hs/atRAxrIp5WNaAA1sj8Itybey1HR3rDljOGrxTMOkjQ0SM8hYOHx7zoq6OLg3Yv6ux68I5k0+zpOp4eXH5zXzt0/wBob/aNS69w2TdN7hEBGbf6muPmuwzdO6PdTSMk7Ucbntje0sLyGkhjMVsRJFrDmvn4uJN3G7iSXO5uOZPqulST1RWTpzpu000+07h1Ou/Bw/zpTp3tWybHoTmdRfh4DgsZ1Qt/B3dvpcvMLZ35fwCkwC/55puG3h8QnH5/3QA5H01+KA4l1vD8I/o8P70ixYW163h+EP0eL96RYoIAtRCaldAIlJJoSKA1aSKSAzzCoS2xU4ao5BdWLRUxGjIqS6YFICiDHxFB2t0IzmpAFkjAaCp4dB88VWKtwe6Pniq7aXNLv9GX3s6v1T+l+aJAEbIhGyomz26QmleftE9seA+sr0AqFe3teQXbs7nvAp9v/wCp+5epSlKfs+PFIO7temnxsopFd2OM3eA+1d2MlaLfYUGyaanWhF9d/tr6HpOKGG6dZK6oj3dusq7QvgsATcjS57/sXmbl/wCS79Ur3C5NLl00sQ6cbJFXjNnRxFTO5NaWND0I6ZPooBC6EPZvHOJxFjwHa5EEO0y0XQtm9NqOcgbwxuys2cYLnlizbfzXGk0rNYqdzTLZNBxSV0+vrPoYyc+PekCe4DuP2fxXE9mdLayBoayXE0ZBkoDwByBPaA7r2W12B1gwyDDUgQOAyeLujdlmb27B7tO9dUMRCXYVNbZtanqtV2fj+zPdZ3R+rnrRLDA+RhgjbijAcAWufiBtmDmNVgq/Z8sDsM0b43EXDZGlpI5jmvoKl25SSWDKiIm18LZBc3PiDfuXOeugDe0tvyJuJP40a3Jp7jhlGUdJKxzlKyTQi4qTEAKRSSKA1d0kkkB4bioXaqRyY4KyZUIACLE4aJgNioA8hJpQck3VSiBwCuQDsj54qqFcpvdHzxKr9p8yu/0ZfezeuLl9L80PaEU4JjlQnuWrBCpVw7XkrrQqdaO15Lv2bz3g/QovaJ2wa+peTPOn1VzY+rvBv2qnNqVJRVOAnK9/sXXi4uakkUmy6kaVWE57l6pntOQJXn/yl+bl4/7I/wAoj8k+qq/hqvV5Hqf8phX/AN/w/wAF0lNJVMbRH5J9UjXfm/FT8PU6jF7Sw3z/AMP8FslNKjgmxC9rZ6J5WDTTszojUU4qUdzAigigFZN21tCWURNkeXiJrmsxZlrTh7N9SOyNdFDPV4Ta1+N72+xVqmbERlay6sPTmpKXQVG0sTRlTlTT5SfV6kQQCc0IkLuKACBRCT0BqbpIIoDwbJcE4IKzKYY8plslJIEAFFjJATwEgg4qSCS6tUp7PqqLSr9N7o8/rVftTmfH8l/7Nr9W/pfmia6Y5ElJefR7hu4mFUq09ryVwlUazUeCsNm894MovaHXB/uXqee85lIIFJd0ndnnIqySEUgiAkoJEg85IpIC9s/3PMqwq1D7vmVaVXW42eswbvQh3ISVkQitR12PNrT2/IfaoLqbaA7fkPtVZhzVrS4F3HkcZz8+9koKDSgU5q2HMIBMJ1TymkIDVJJJIDw7pMKNkwCysymHPUR1T3lNKGSHsQIQCcHZIYgAUjJSNCmFepsHYb6uQxse1hawvLn3tYOaMrDXtBYzUWuVuNlOc4yvBtPs0PPM7uf1Jj6p3P4BWNqUJglkicQ4xuLS4XAPeLqla+S1+5pfKvsjoWMxN9akvu/yObUv5/UlKSbk8lGzVPm90qfdwhdpJGM69WpaM5tq/S2yoCkVqKToox+zXVu8eHNEh3eFpZ2JSzXXMC/3rMALhO5MSCSNkJFdJqCcgHNmc3Q/UnCpfz+AUVkQsXCL3pG2NerFWUml3sl9qfz+A+5EVT+fwb9yhCJCj3cOpGXxNb55fdhkN8yblQMGakemtWZpbbd2S3TQUroIQOTE4ISNyQGpuklZJAeGCtZ0U27SRRiOanEkhk/nN3C7susACXZ5ZrIhqfC/C4Hk4H0N1YtXVipi7O513btRDRsa51Mx+OTdtbEyIEkgkDTussjtXohWTzSSthZEHuxCMyRXaLDLs5LS9OJWsFO5xFmVkD3EjNrTvCSQNR2fgnQTCfaAmjxPg9jLDIGvEeIyk4QSACSCFoi2ldHTJJuzOe7P6OVM0j4mR9qM2kxEBrDcixdx0Ol7r0/+A63GG4WZgnHj7AtzyvfPktns4lr68tNvp39xv7O1w17yV47K1x2MO07EYXaXvYVQZcu8Dzzz5LPPLoNfu4pamfpOhlS8Oc50UTWyOiD5nloe8Pwdjsm4LhYXtdez0K2bLTV74pQA72dxBBu1wL2WLTyyPovWk2a+bZ1I2O3Z9lkzcGizRdxz8VdqSDtCAizjuakDMO0fG5vhqbaLFzbujJU0rNGc250QfUz1UkU0ReH33GZcOyMIcR7pNrgfUqdDRvGyJXXjwSYpSDE8vFpWssJMWEZx30Oq02w3EV+0ALX3lMc+VnXt3kfWqcLQdkVAtp7XY8gJ3O+70TM93cTlW/vPL6ebLmeynnc6N7nlkLI4YnR++HPbcue65uLcNUw9XtxujVMFQWbwQhhLbA2Pavci5AvbyXv7ZfeDZpsbGqoSLnW7OFl4/THbbqCuhlwiU+y4O27BcukddxIbr5DXgsXJ5bGUYpyuXdhUZGxpoZSIy32pj3uBLY8Mr8RNtbZnLXJZnpL0OZT00VRBMZmvMYzaBiEo7DmW77ZHnrktLs+u9r2XWTWDC5tacIN2txR3NnZX1vpzUdR/VVGb6fydlwFpGi+fP7FpN92mUWdAKdr4oJqiUVErHvaI2s3QwAF2oudeYvbgquw+hLJDUsmdJvIZd0wxFojN48bHuu0kA3HqPFbHbjYGVtJJJK4PDahkcDYJJTLib2rbtuWEO5Z+qb0bfiqq3I5Ppn9tskbrmmwXwPzGbeKWQzOxzPpPQUkLo2UsxmIDhM42sHggDDYAW97QnTVeMgzIJwCwNqACimuCIKACIKQRaEACmNGaeExxsgHXScgigFdB5uE26aOKA16KakgPCASkFkbpOzCsynOsdM6cGKEkAg1VNfLVvaFiOPvH1KtbTqpBX0sbXHA6OdxYNC5rCATzty0zWB2n0xmniaxzI2hro3YhjJvHmMnEjXXJWHdPam4IZANSbtkdiuLEZvyBsDYcgtHu5WOn3kbmy2TcVG0L9pgdGd21t3Fxp2l2HPiMgPivA21VFtEaamo6trNC+aJ4wtxmR3Mkk87ZKTottttQ6pc808NS9kbGOIc1r2tDuBfmRkMiD7vJexSukjeDPVU7o2+8GxtYezbD9KX5WNjxvYrHczLiWh5dc3e7HjwtLyGQDC0E3wyBhHfoV6FczBVw9lkf0VbbCGtGACPA51vD69NF4lDUzxtmmpZwInzTPbA+PEAwTMaXtJOWUrTbK+ahkhn9qnlNW8SU7A0zPp2NADnPacLC4jdDD74B97TipsRc0FJSztr6tzARj9iIke3suYABKL5C9g/TQ2VLYrDLs2o3d3YjWWY0OJcXAlmEDU5jLv8AXx+jFfVV0ssUlVIwOjL3YGxi+bI7CwGEWI0t8VL0dponT7mkrKgRuifJIWAsOMOY1tgW8Q4565BGrBSvuPY29GYaKjMhP0UtEXNIbZm7ZZ9rC/A63Vir2a9+0qd5ZdgpZwZAMbA4v7N3EWvZ4PqvDrNjyTClZHVTSU1RezJbYhu2l9gCQCSGkC+hCjroo4YS72raApoppKWWBrmCQPa04TGchgyGXJ3CxCwnuNkN571JIySHaWAghstTGC0CxtRwh2n5zTpyXkV0xGwoXi5wNpjax1ZUMAsdAqu06KloRFFFJXNNVgLQyZgiwlzGuMgFs8LrZAqDpXFSUx9jHthJERa0zuMDWmQXBYXcg78XUgrUbUjY7RoXVVRQ1MJaY2Gdxka4XwSw2Y4czfhwVforPjra4MeH4RRsc4Ws50cbmSEW72kcslRPRKGOohYzeiCQTNkgbUTgGUND2E2eNQ2TK/BcxqmmOSRjCWhr3tGEkZNcQPFG7BK5FKLOI0sSLcrHRFdH2d0SpJZ6V7YiYJaR0rmGSY/SXhIJdiuDhm0vbJVW7Bp4YYN7EHSSbS9nxuLu1GJ3tta+hbH8VjYzzIwVkCFt+kUlNHVtpW0ULQJ6YGce85rjG57cOG1iCRqhtbcUu0nR+zU8kcns7RHIwYI8WEOcwW1zKWGYxJSuuk14gbtKCkZTUzGYg4yNhYHuvFIMLhaxFze1tWhRdM6WOko5fo2B09U4hwazEGtfis3Lstww8Py+9LDMc6xIPcOY9V2Lb1GyQVcT4o2xMpGzRyiMNLZDvbkP5jAw/wAVWpLb3ZLuyMdJNnYW/mIXXPoVOUjOcmxDmEXLpFPUVM20oGVTG7lslU6nIayzg1jg11xe9gWH0KZtna8bnUz6pj8UNa8PkfC9rBDjlDC2QtwuAAhdYE3wk80sMxzqSItsHAgnMYgRccxfVROXRusSqexkkMwdKJJWy0lRaPDEwBmOMkZ4rY+BuHA31tzwlQ1YyTujWWSSuioJPDITWhOCcdFaFMRgoF1kS3NB8axZKIql9ko22zUTxdWsNwFCNjskezRbfwU25DCXdsCTEMIbI6Nx7OG5N4hnfirTek7GTSTCEkvFsMk2LCO0Cwdj+bIdmzjYG4WfwKKcXGWqhxRCm7mo6upS2pcWnMwlt7YrXliuSOQ18l6nQ2eF1e0QRboCGRhaXl+JwIOLPw+CyHRzaz6Z+8jDS7CW2eHEWNr6EcgvV/4rn3rJGsga5mO2CMgHeWvis7PTLzWLi3czUlGxptqxPfFQex/RYZnNjieSQHtDzdz9SPo3i3EPXidOqOKog9ujAbIyQ09UwfltODXi4HCL8WuHKy8p/SSo3bI7tAikM0b2ts9ry5zrg307bhY8FT210mqapoZK8YA7EWMa1gc61sTran4dy0VVZanRRak7o0HTh5ts154xBwI5WpyfiSndYlc4PdG6BpJYx5qnMvI3DK7sh4Fg2zPR5WU2jtWadsTZXYhAzBHk0YW2aLXGvuN15K5WdKq2Vj2STkse0tczBCAWnUZNutVzoynYYqoOqHRHItjinabC43hlY63C4wa/nLiW2W2qagcqicf9VysO6R1m832/dvAzdbwCMHd4sWGwba1xfRedNO55c55xOe4uc42uXONyTbmSobuIxsdL2Ft3dbG3pPagvH3/AM8A0D/S9qf1g1Q32zmtzBqWzZd0kYBy543LmbayQRuiDzu3OD3R/ilwtYn9UeikqK+WTAXyPcYwGxlzjdgGgaeFrD0U3Iy63Nr0uNaJGtc0+zRyU8heA3DvMTWl2M9ogvJ15o9PdkTurfaGREwtbCXSgsAbhcb3BIPLgsRLtGd4IfNM8G1w+WVwNjcXBOdjYpSV8zgQ6WVwOodJI4HxBOaXJUbG86QAt25Tam+6/afILfGys9Oh7VSVbbfSUc2K3HAYmudnywSO/wCWuavmcTcucT+U5xJy0zOaGM31OepJOfilyMp2iqfvZZIXEOjfRMeInYbY8cgcRcZn3PQFZ+lcC3Y4LgCYZmEm12/+VA7QvzbZc2ewHgE3COQTMMhv9xJBtCOeonY6E1EzWAzPfuxKyTB2XCzG+4DbIWCvdJamHcMZUzRStFaJTGyQF3sz5ngZN7XZjeAbctVzOwQS4ynQOk1VTtoJIN/DMN800TYX7yRkVwQHnMjC0yNuTpYalc+GiTQlZQ3cySsauyKSSgk8NwyTS62SkKje26symQ55yURkySqXWChhzF1i95nGOlyWMKcBRtCeDZZIwlqBxTTqiEx5QlEbG9q6s3UYCcDkoEncbLofBUVcqDkql1y4h6o7cIuS2OCKDUVznWFNIRxIE5IBAJJNKQKAQR4ogoByAICCQKdfNABKyRKDnoApjwnXTXFAGTgkUHOBQLskBrUk26SAvFBqSS7SvRHUaJsOiKSjpNi4SVySCSGAEAkkpJHBNCSSAbPoq6KS5qvEdNHhCEUElrNokkkkAgkEkkAkCikgEiEkkAkEkkAU16SSACBRSQHtpJJID//Z"/>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82966" name="AutoShape 22" descr="data:image/jpeg;base64,/9j/4AAQSkZJRgABAQAAAQABAAD/2wCEAAkGBxISEhQUEhQUFBUUFBQUFA8QFBAUFBQUFRQXFxQUFBUYHCggGBolHBQUITEhJSktLi4vGCAzODYsNygwLisBCgoKDg0OGxAQGiwkHCQsLCwsLiw0LC0sLCwvLCwsLCwsLCwsLCwsLCwsLCwsLCwsLCwsLCwsLCwsLCwsLCwsLP/AABEIAOEA4QMBIgACEQEDEQH/xAAcAAABBQEBAQAAAAAAAAAAAAABAAIDBAYHBQj/xABNEAABAwIDBAcEBAkKBAcAAAABAAIDBBESITEFE0FRBgciYXGBkRQyofAjscHRJUJSYoSSorLxFTM0NVNjcnOC4RaTo8IXJENUZHSD/8QAGgEBAAIDAQAAAAAAAAAAAAAAAAEFAgMEBv/EADURAAIBAgMDCQcEAwAAAAAAAAABAgMRBBIhBTEyIjNBUWFxgbHBBhMUUnKR0SSCofEVNEL/2gAMAwEAAhEDEQA/AOaJBF2iUasynCBZAp/BM4oQBMKkIUZRkoASKIQJWJkBwyRcckmhB4UGRFG1TFFrUSFKIb1FhTU5pyUd7oCvKbkppCRSAVfJ3bLOKskhwCQCKRUGQAiEEUAbIFOKFkAEQErJNKAY8oAJSkcEYUA8pie4poQGrSRRQHhcEGnJFDCrMpghEBMBRJQBKYjqkQoZIxAhEhXdjbJmqpBHAwudlc6NYD+M934o+RdQ9N5mk3uKtNTvke1kbS57jZrGi5J7lqv/AA5r7e7H3/SDL4LonRLolFQtxfzkzhZ01tOOCMcG/E+gGiPn6/NvnwXNKu78k7IYdW5RxsdXFdyi/wCYPuWf2vsySmldDKAHtDScJxAhwBBB819CMN/u5WPLguN9Z39Pcf7qLn+SsqVSUpWZrr0YxjdGQKY/LNPJTZbYSVue4546uxTTgU1EKvLUcPkBaOs6C7SjbidSyEWveMxyEd2Bri6/dZDq92Z7RtCnYRdrHb5/hF2h+3gHmvoclAfPQ6B7T/8AaP8AN9OPrer0fVltItB3UYJ/EM0eIf4rdn0JXdkUBwxvVZtI8IB/im+5pQm6sNpNGTIn90czf+8NXdL/ADmkUB8x7V2bNTSGKdhjkABLCWnJ2hu0kEeapPW564/6x/Rof3pVhXBARkJ8aRT0AxSWSaEigNXZJK6SA8IooAJFWhSiDUCnBMBUEoQNl6FDsapnsYYJXg/jNY4t/Wtb4r3+rCjhlrbTMa/DE58bXgFuMObYkHIkAu18eC7VcWzGXwWipWyuyR1UqCmrtnJtgdWMr7Oq3bpv9iwh0h7i73W/HyXSdl7MipmCOBgjYPydXHS7ic3HvJXoW46eOf1qM5D/AGtdc06kpbzshTjDcAjjxUbm+OnrZT2SIWBmQ2Hz55X0XG+tUWrzb+xj/wC4fYu0loXGutn+nf8A4x/W9bqHEaMRwGJBQqB2fNDFmmzuyC6JvkM5KavNEACNkU7ASQGi5JADRqScgB4lcJZHRupihkbO+Z0Tt2+FzGVGWEObI0vb54f2V18fPFef0c2UKWmhgGe7ja1xFs32u92XNxcfNenZANTkESgEmo35+ijMo0+AzQHEeuL+sf0eH96RYgrbdcDgdo/o8XC340ixICAAT2hMTwgH2TCiUnaIDUooJIDxEAUx0qZFLdWVyoUdCcuyULXZp4CGFCEanq5kY2ujdI4NAbJYkgAuLSA25PIn0XaYZ2ke+0/4SD9RXziEx7RyC1VKOd3ub6WIyK1j6WOR4n1KBk+e5fOezNpzU7w+GRzHA37JNj3Obo4dxXfujm1RVU0U4AG8aC5o4PBwvaD3OBXPUpOB10qymXcd/wDa5v4eiDn2+y5yTtD5JpkF+fh83Wo3BDb6m/guO9bhtXD/AOvH+/IuxHFw+Iz/AI+K411vf05nfTRmx/zJVto8Rpr8BiH6qOc5hOamu1W6q+SaKK5YFqOrbZZqK+Ls4mw3ncDp2CAzPnjcw/6SsvZdj6l9l7umkqCO1PJhbz3UN2/vmT0C5DtOg4j4nijc8beVz9iJ8FFV1DIo3yPyaxjnuPJrBiPwBQCp5w4uDSDgdgdrk6wcRnrk4eqmxZrGdVVU6WifK/35Kmd7s8ruIcfIXWxvxB8SgGvz10t7ut/EJ2MfIKjdcHM3FuY+77U+4+7JAcP64B+Ef0eH96RYu62vW9ntG/8A8eH96RYmyAIGaKICQQBCbdEFByA1SKF0UBk7GxTIgdFbkYg0hd9iuz6EzG2ACI0KDykHarM0DY3p7lG3JPJQMau3dV4/B0Xc+W2v9o711XE2rQbG6T1dOwMhlwsBJDCyNzQSbnUXzXLi5qEE31lhs3Dyr1XCO+19e9HeCoizPI27ua570e6xzfDWAAE5TRNOXMPYCT5t9OK3eztpwzjFDIyQDUtIJHiNQuSFSM9zLCthatF8tePQWwuLdbswdX2BBwQRsdY3s7E99jyNntPmu0gj5C4f1qtA2jIQNY4ie84ALnyAHkuijxHDX4DIhRu1U1lAtlfcjThlymwxxue4NYLucQ1rebnGzR5khfTOxdnCngihbpFG1l+eEWJ8SbnzXE+qvZW/2gxxF2wNMzsssQ7MY8cTg7/QV3pcx2Assd1s7R3OzpGg9qdzIB4G7pP2GOHmtjbP7FyHrtr7zU8APuMdK4d7zgZ8I3+qA0vU/HfZ4/z5crD81bcn5KxXU6Pwdr/68uX6q15ceVgNXakdwGfr4aoB73H+GqidHf5J/hxUgZ3Xv3JDxQHEOtsW2hb+4iPDi6TksYtn1uj8I/o8V/1pFjUA4oApOOSACAKDkUuCA1NkkUkBn5hYAquXZq1IbhUgM1YNlXDcXGaZoFMZIU9ZGDVhJwRDUL5oYicFPAclAVPDoFw7R5rxLz2fT+Kf0vzRKFNBO5jsTHOY61sTHOabcrtzUQRAVDex7a11Y02xumlXAWhz96wasktiLeQkti9brwOmu1xVVJlDCy7WDCSHZtFibqMLz9oDteQVhs+rJ1Mrelih27haUcOqkY2d1u8SuTkVAFI85FRDuVjXeqPN4ZaM7R1L7LwUkk51nksD/dxXaP2zL8F0O64Hs/atRAxrIp5WNaAA1sj8Itybey1HR3rDljOGrxTMOkjQ0SM8hYOHx7zoq6OLg3Yv6ux68I5k0+zpOp4eXH5zXzt0/wBob/aNS69w2TdN7hEBGbf6muPmuwzdO6PdTSMk7Ucbntje0sLyGkhjMVsRJFrDmvn4uJN3G7iSXO5uOZPqulST1RWTpzpu000+07h1Ou/Bw/zpTp3tWybHoTmdRfh4DgsZ1Qt/B3dvpcvMLZ35fwCkwC/55puG3h8QnH5/3QA5H01+KA4l1vD8I/o8P70ixYW163h+EP0eL96RYoIAtRCaldAIlJJoSKA1aSKSAzzCoS2xU4ao5BdWLRUxGjIqS6YFICiDHxFB2t0IzmpAFkjAaCp4dB88VWKtwe6Pniq7aXNLv9GX3s6v1T+l+aJAEbIhGyomz26QmleftE9seA+sr0AqFe3teQXbs7nvAp9v/wCp+5epSlKfs+PFIO7temnxsopFd2OM3eA+1d2MlaLfYUGyaanWhF9d/tr6HpOKGG6dZK6oj3dusq7QvgsATcjS57/sXmbl/wCS79Ur3C5NLl00sQ6cbJFXjNnRxFTO5NaWND0I6ZPooBC6EPZvHOJxFjwHa5EEO0y0XQtm9NqOcgbwxuys2cYLnlizbfzXGk0rNYqdzTLZNBxSV0+vrPoYyc+PekCe4DuP2fxXE9mdLayBoayXE0ZBkoDwByBPaA7r2W12B1gwyDDUgQOAyeLujdlmb27B7tO9dUMRCXYVNbZtanqtV2fj+zPdZ3R+rnrRLDA+RhgjbijAcAWufiBtmDmNVgq/Z8sDsM0b43EXDZGlpI5jmvoKl25SSWDKiIm18LZBc3PiDfuXOeugDe0tvyJuJP40a3Jp7jhlGUdJKxzlKyTQi4qTEAKRSSKA1d0kkkB4bioXaqRyY4KyZUIACLE4aJgNioA8hJpQck3VSiBwCuQDsj54qqFcpvdHzxKr9p8yu/0ZfezeuLl9L80PaEU4JjlQnuWrBCpVw7XkrrQqdaO15Lv2bz3g/QovaJ2wa+peTPOn1VzY+rvBv2qnNqVJRVOAnK9/sXXi4uakkUmy6kaVWE57l6pntOQJXn/yl+bl4/7I/wAoj8k+qq/hqvV5Hqf8phX/AN/w/wAF0lNJVMbRH5J9UjXfm/FT8PU6jF7Sw3z/AMP8FslNKjgmxC9rZ6J5WDTTszojUU4qUdzAigigFZN21tCWURNkeXiJrmsxZlrTh7N9SOyNdFDPV4Ta1+N72+xVqmbERlay6sPTmpKXQVG0sTRlTlTT5SfV6kQQCc0IkLuKACBRCT0BqbpIIoDwbJcE4IKzKYY8plslJIEAFFjJATwEgg4qSCS6tUp7PqqLSr9N7o8/rVftTmfH8l/7Nr9W/pfmia6Y5ElJefR7hu4mFUq09ryVwlUazUeCsNm894MovaHXB/uXqee85lIIFJd0ndnnIqySEUgiAkoJEg85IpIC9s/3PMqwq1D7vmVaVXW42eswbvQh3ISVkQitR12PNrT2/IfaoLqbaA7fkPtVZhzVrS4F3HkcZz8+9koKDSgU5q2HMIBMJ1TymkIDVJJJIDw7pMKNkwCysymHPUR1T3lNKGSHsQIQCcHZIYgAUjJSNCmFepsHYb6uQxse1hawvLn3tYOaMrDXtBYzUWuVuNlOc4yvBtPs0PPM7uf1Jj6p3P4BWNqUJglkicQ4xuLS4XAPeLqla+S1+5pfKvsjoWMxN9akvu/yObUv5/UlKSbk8lGzVPm90qfdwhdpJGM69WpaM5tq/S2yoCkVqKToox+zXVu8eHNEh3eFpZ2JSzXXMC/3rMALhO5MSCSNkJFdJqCcgHNmc3Q/UnCpfz+AUVkQsXCL3pG2NerFWUml3sl9qfz+A+5EVT+fwb9yhCJCj3cOpGXxNb55fdhkN8yblQMGakemtWZpbbd2S3TQUroIQOTE4ISNyQGpuklZJAeGCtZ0U27SRRiOanEkhk/nN3C7susACXZ5ZrIhqfC/C4Hk4H0N1YtXVipi7O513btRDRsa51Mx+OTdtbEyIEkgkDTussjtXohWTzSSthZEHuxCMyRXaLDLs5LS9OJWsFO5xFmVkD3EjNrTvCSQNR2fgnQTCfaAmjxPg9jLDIGvEeIyk4QSACSCFoi2ldHTJJuzOe7P6OVM0j4mR9qM2kxEBrDcixdx0Ol7r0/+A63GG4WZgnHj7AtzyvfPktns4lr68tNvp39xv7O1w17yV47K1x2MO07EYXaXvYVQZcu8Dzzz5LPPLoNfu4pamfpOhlS8Oc50UTWyOiD5nloe8Pwdjsm4LhYXtdez0K2bLTV74pQA72dxBBu1wL2WLTyyPovWk2a+bZ1I2O3Z9lkzcGizRdxz8VdqSDtCAizjuakDMO0fG5vhqbaLFzbujJU0rNGc250QfUz1UkU0ReH33GZcOyMIcR7pNrgfUqdDRvGyJXXjwSYpSDE8vFpWssJMWEZx30Oq02w3EV+0ALX3lMc+VnXt3kfWqcLQdkVAtp7XY8gJ3O+70TM93cTlW/vPL6ebLmeynnc6N7nlkLI4YnR++HPbcue65uLcNUw9XtxujVMFQWbwQhhLbA2Pavci5AvbyXv7ZfeDZpsbGqoSLnW7OFl4/THbbqCuhlwiU+y4O27BcukddxIbr5DXgsXJ5bGUYpyuXdhUZGxpoZSIy32pj3uBLY8Mr8RNtbZnLXJZnpL0OZT00VRBMZmvMYzaBiEo7DmW77ZHnrktLs+u9r2XWTWDC5tacIN2txR3NnZX1vpzUdR/VVGb6fydlwFpGi+fP7FpN92mUWdAKdr4oJqiUVErHvaI2s3QwAF2oudeYvbgquw+hLJDUsmdJvIZd0wxFojN48bHuu0kA3HqPFbHbjYGVtJJJK4PDahkcDYJJTLib2rbtuWEO5Z+qb0bfiqq3I5Ppn9tskbrmmwXwPzGbeKWQzOxzPpPQUkLo2UsxmIDhM42sHggDDYAW97QnTVeMgzIJwCwNqACimuCIKACIKQRaEACmNGaeExxsgHXScgigFdB5uE26aOKA16KakgPCASkFkbpOzCsynOsdM6cGKEkAg1VNfLVvaFiOPvH1KtbTqpBX0sbXHA6OdxYNC5rCATzty0zWB2n0xmniaxzI2hro3YhjJvHmMnEjXXJWHdPam4IZANSbtkdiuLEZvyBsDYcgtHu5WOn3kbmy2TcVG0L9pgdGd21t3Fxp2l2HPiMgPivA21VFtEaamo6trNC+aJ4wtxmR3Mkk87ZKTottttQ6pc808NS9kbGOIc1r2tDuBfmRkMiD7vJexSukjeDPVU7o2+8GxtYezbD9KX5WNjxvYrHczLiWh5dc3e7HjwtLyGQDC0E3wyBhHfoV6FczBVw9lkf0VbbCGtGACPA51vD69NF4lDUzxtmmpZwInzTPbA+PEAwTMaXtJOWUrTbK+ahkhn9qnlNW8SU7A0zPp2NADnPacLC4jdDD74B97TipsRc0FJSztr6tzARj9iIke3suYABKL5C9g/TQ2VLYrDLs2o3d3YjWWY0OJcXAlmEDU5jLv8AXx+jFfVV0ssUlVIwOjL3YGxi+bI7CwGEWI0t8VL0dponT7mkrKgRuifJIWAsOMOY1tgW8Q4565BGrBSvuPY29GYaKjMhP0UtEXNIbZm7ZZ9rC/A63Vir2a9+0qd5ZdgpZwZAMbA4v7N3EWvZ4PqvDrNjyTClZHVTSU1RezJbYhu2l9gCQCSGkC+hCjroo4YS72raApoppKWWBrmCQPa04TGchgyGXJ3CxCwnuNkN571JIySHaWAghstTGC0CxtRwh2n5zTpyXkV0xGwoXi5wNpjax1ZUMAsdAqu06KloRFFFJXNNVgLQyZgiwlzGuMgFs8LrZAqDpXFSUx9jHthJERa0zuMDWmQXBYXcg78XUgrUbUjY7RoXVVRQ1MJaY2Gdxka4XwSw2Y4czfhwVforPjra4MeH4RRsc4Ws50cbmSEW72kcslRPRKGOohYzeiCQTNkgbUTgGUND2E2eNQ2TK/BcxqmmOSRjCWhr3tGEkZNcQPFG7BK5FKLOI0sSLcrHRFdH2d0SpJZ6V7YiYJaR0rmGSY/SXhIJdiuDhm0vbJVW7Bp4YYN7EHSSbS9nxuLu1GJ3tta+hbH8VjYzzIwVkCFt+kUlNHVtpW0ULQJ6YGce85rjG57cOG1iCRqhtbcUu0nR+zU8kcns7RHIwYI8WEOcwW1zKWGYxJSuuk14gbtKCkZTUzGYg4yNhYHuvFIMLhaxFze1tWhRdM6WOko5fo2B09U4hwazEGtfis3Lstww8Py+9LDMc6xIPcOY9V2Lb1GyQVcT4o2xMpGzRyiMNLZDvbkP5jAw/wAVWpLb3ZLuyMdJNnYW/mIXXPoVOUjOcmxDmEXLpFPUVM20oGVTG7lslU6nIayzg1jg11xe9gWH0KZtna8bnUz6pj8UNa8PkfC9rBDjlDC2QtwuAAhdYE3wk80sMxzqSItsHAgnMYgRccxfVROXRusSqexkkMwdKJJWy0lRaPDEwBmOMkZ4rY+BuHA31tzwlQ1YyTujWWSSuioJPDITWhOCcdFaFMRgoF1kS3NB8axZKIql9ko22zUTxdWsNwFCNjskezRbfwU25DCXdsCTEMIbI6Nx7OG5N4hnfirTek7GTSTCEkvFsMk2LCO0Cwdj+bIdmzjYG4WfwKKcXGWqhxRCm7mo6upS2pcWnMwlt7YrXliuSOQ18l6nQ2eF1e0QRboCGRhaXl+JwIOLPw+CyHRzaz6Z+8jDS7CW2eHEWNr6EcgvV/4rn3rJGsga5mO2CMgHeWvis7PTLzWLi3czUlGxptqxPfFQex/RYZnNjieSQHtDzdz9SPo3i3EPXidOqOKog9ujAbIyQ09UwfltODXi4HCL8WuHKy8p/SSo3bI7tAikM0b2ts9ry5zrg307bhY8FT210mqapoZK8YA7EWMa1gc61sTran4dy0VVZanRRak7o0HTh5ts154xBwI5WpyfiSndYlc4PdG6BpJYx5qnMvI3DK7sh4Fg2zPR5WU2jtWadsTZXYhAzBHk0YW2aLXGvuN15K5WdKq2Vj2STkse0tczBCAWnUZNutVzoynYYqoOqHRHItjinabC43hlY63C4wa/nLiW2W2qagcqicf9VysO6R1m832/dvAzdbwCMHd4sWGwba1xfRedNO55c55xOe4uc42uXONyTbmSobuIxsdL2Ft3dbG3pPagvH3/AM8A0D/S9qf1g1Q32zmtzBqWzZd0kYBy543LmbayQRuiDzu3OD3R/ilwtYn9UeikqK+WTAXyPcYwGxlzjdgGgaeFrD0U3Iy63Nr0uNaJGtc0+zRyU8heA3DvMTWl2M9ogvJ15o9PdkTurfaGREwtbCXSgsAbhcb3BIPLgsRLtGd4IfNM8G1w+WVwNjcXBOdjYpSV8zgQ6WVwOodJI4HxBOaXJUbG86QAt25Tam+6/afILfGys9Oh7VSVbbfSUc2K3HAYmudnywSO/wCWuavmcTcucT+U5xJy0zOaGM31OepJOfilyMp2iqfvZZIXEOjfRMeInYbY8cgcRcZn3PQFZ+lcC3Y4LgCYZmEm12/+VA7QvzbZc2ewHgE3COQTMMhv9xJBtCOeonY6E1EzWAzPfuxKyTB2XCzG+4DbIWCvdJamHcMZUzRStFaJTGyQF3sz5ngZN7XZjeAbctVzOwQS4ynQOk1VTtoJIN/DMN800TYX7yRkVwQHnMjC0yNuTpYalc+GiTQlZQ3cySsauyKSSgk8NwyTS62SkKje26symQ55yURkySqXWChhzF1i95nGOlyWMKcBRtCeDZZIwlqBxTTqiEx5QlEbG9q6s3UYCcDkoEncbLofBUVcqDkql1y4h6o7cIuS2OCKDUVznWFNIRxIE5IBAJJNKQKAQR4ogoByAICCQKdfNABKyRKDnoApjwnXTXFAGTgkUHOBQLskBrUk26SAvFBqSS7SvRHUaJsOiKSjpNi4SVySCSGAEAkkpJHBNCSSAbPoq6KS5qvEdNHhCEUElrNokkkkAgkEkkAkCikgEiEkkAkEkkAU16SSACBRSQHtpJJID//Z"/>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pic>
        <p:nvPicPr>
          <p:cNvPr id="2"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422109" flipH="1">
            <a:off x="16528900" y="5124043"/>
            <a:ext cx="452140" cy="45719"/>
          </a:xfrm>
          <a:prstGeom prst="rect">
            <a:avLst/>
          </a:prstGeom>
        </p:spPr>
      </p:pic>
      <p:sp>
        <p:nvSpPr>
          <p:cNvPr id="3" name="Textfeld 2">
            <a:extLst>
              <a:ext uri="{FF2B5EF4-FFF2-40B4-BE49-F238E27FC236}">
                <a16:creationId xmlns:a16="http://schemas.microsoft.com/office/drawing/2014/main" id="{61A4A03B-FC68-5A75-0B13-8626502632D1}"/>
              </a:ext>
            </a:extLst>
          </p:cNvPr>
          <p:cNvSpPr txBox="1"/>
          <p:nvPr/>
        </p:nvSpPr>
        <p:spPr>
          <a:xfrm>
            <a:off x="4094968" y="1082843"/>
            <a:ext cx="4712148" cy="3139321"/>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r>
              <a:rPr lang="de-DE" sz="3600" dirty="0">
                <a:solidFill>
                  <a:srgbClr val="0070C0"/>
                </a:solidFill>
                <a:latin typeface="Trebuchet MS" panose="020B0603020202020204" pitchFamily="34" charset="0"/>
              </a:rPr>
              <a:t>DANKE</a:t>
            </a:r>
          </a:p>
          <a:p>
            <a:r>
              <a:rPr lang="de-DE" sz="3600" dirty="0">
                <a:solidFill>
                  <a:srgbClr val="0070C0"/>
                </a:solidFill>
                <a:latin typeface="Trebuchet MS" panose="020B0603020202020204" pitchFamily="34" charset="0"/>
              </a:rPr>
              <a:t>für Ihre </a:t>
            </a:r>
          </a:p>
          <a:p>
            <a:r>
              <a:rPr lang="de-DE" sz="3600" dirty="0">
                <a:solidFill>
                  <a:srgbClr val="0070C0"/>
                </a:solidFill>
                <a:latin typeface="Trebuchet MS" panose="020B0603020202020204" pitchFamily="34" charset="0"/>
              </a:rPr>
              <a:t>AUFMERKSAMKEIT!</a:t>
            </a:r>
          </a:p>
        </p:txBody>
      </p:sp>
      <p:pic>
        <p:nvPicPr>
          <p:cNvPr id="11" name="Grafik 10" descr="Ein Bild, das Text, Schrift, Kreis, Logo enthält.&#10;&#10;Automatisch generierte Beschreibung">
            <a:extLst>
              <a:ext uri="{FF2B5EF4-FFF2-40B4-BE49-F238E27FC236}">
                <a16:creationId xmlns:a16="http://schemas.microsoft.com/office/drawing/2014/main" id="{14A91AA3-84DB-42E9-A5FF-3DCC3C2A7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6" y="333046"/>
            <a:ext cx="2281410" cy="2281410"/>
          </a:xfrm>
          <a:prstGeom prst="rect">
            <a:avLst/>
          </a:prstGeom>
        </p:spPr>
      </p:pic>
    </p:spTree>
    <p:extLst>
      <p:ext uri="{BB962C8B-B14F-4D97-AF65-F5344CB8AC3E}">
        <p14:creationId xmlns:p14="http://schemas.microsoft.com/office/powerpoint/2010/main" val="703606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E5AC80F-9871-4235-9FD3-78D1A709F34E}"/>
              </a:ext>
            </a:extLst>
          </p:cNvPr>
          <p:cNvSpPr txBox="1"/>
          <p:nvPr/>
        </p:nvSpPr>
        <p:spPr>
          <a:xfrm>
            <a:off x="4199021" y="1756611"/>
            <a:ext cx="4148428" cy="3031599"/>
          </a:xfrm>
          <a:prstGeom prst="rect">
            <a:avLst/>
          </a:prstGeom>
          <a:noFill/>
        </p:spPr>
        <p:txBody>
          <a:bodyPr wrap="square">
            <a:spAutoFit/>
          </a:bodyPr>
          <a:lstStyle/>
          <a:p>
            <a:r>
              <a:rPr lang="de-DE" sz="2000" spc="-10" dirty="0">
                <a:effectLst/>
                <a:ea typeface="Garamond" panose="02020404030301010803" pitchFamily="18" charset="0"/>
                <a:cs typeface="Garamond" panose="02020404030301010803" pitchFamily="18" charset="0"/>
              </a:rPr>
              <a:t>Laut</a:t>
            </a:r>
            <a:r>
              <a:rPr lang="de-DE" sz="2000" spc="-65" dirty="0">
                <a:effectLst/>
                <a:ea typeface="Garamond" panose="02020404030301010803" pitchFamily="18" charset="0"/>
                <a:cs typeface="Garamond" panose="02020404030301010803" pitchFamily="18" charset="0"/>
              </a:rPr>
              <a:t> </a:t>
            </a:r>
            <a:r>
              <a:rPr lang="de-DE" sz="2000" b="1" spc="-10" dirty="0">
                <a:effectLst/>
                <a:ea typeface="Garamond" panose="02020404030301010803" pitchFamily="18" charset="0"/>
                <a:cs typeface="Garamond" panose="02020404030301010803" pitchFamily="18" charset="0"/>
              </a:rPr>
              <a:t>Duden</a:t>
            </a:r>
            <a:r>
              <a:rPr lang="de-DE" sz="2000" spc="-60" dirty="0">
                <a:effectLst/>
                <a:ea typeface="Garamond" panose="02020404030301010803" pitchFamily="18" charset="0"/>
                <a:cs typeface="Garamond" panose="02020404030301010803" pitchFamily="18" charset="0"/>
              </a:rPr>
              <a:t> </a:t>
            </a:r>
            <a:r>
              <a:rPr lang="de-DE" sz="2000" spc="-10" dirty="0">
                <a:effectLst/>
                <a:ea typeface="Garamond" panose="02020404030301010803" pitchFamily="18" charset="0"/>
                <a:cs typeface="Garamond" panose="02020404030301010803" pitchFamily="18" charset="0"/>
              </a:rPr>
              <a:t>ist</a:t>
            </a:r>
            <a:r>
              <a:rPr lang="de-DE" sz="2000" spc="-65" dirty="0">
                <a:effectLst/>
                <a:ea typeface="Garamond" panose="02020404030301010803" pitchFamily="18" charset="0"/>
                <a:cs typeface="Garamond" panose="02020404030301010803" pitchFamily="18" charset="0"/>
              </a:rPr>
              <a:t> </a:t>
            </a:r>
            <a:r>
              <a:rPr lang="de-DE" sz="2000" b="1" spc="-10" dirty="0">
                <a:effectLst/>
                <a:ea typeface="Garamond" panose="02020404030301010803" pitchFamily="18" charset="0"/>
                <a:cs typeface="Garamond" panose="02020404030301010803" pitchFamily="18" charset="0"/>
              </a:rPr>
              <a:t>Populismus</a:t>
            </a:r>
            <a:r>
              <a:rPr lang="de-DE" sz="2000" b="1" spc="-60" dirty="0">
                <a:effectLst/>
                <a:ea typeface="Garamond" panose="02020404030301010803" pitchFamily="18" charset="0"/>
                <a:cs typeface="Garamond" panose="02020404030301010803" pitchFamily="18" charset="0"/>
              </a:rPr>
              <a:t> </a:t>
            </a:r>
            <a:r>
              <a:rPr lang="de-DE" sz="2000" spc="-10" dirty="0">
                <a:effectLst/>
                <a:ea typeface="Garamond" panose="02020404030301010803" pitchFamily="18" charset="0"/>
                <a:cs typeface="Garamond" panose="02020404030301010803" pitchFamily="18" charset="0"/>
              </a:rPr>
              <a:t>eine</a:t>
            </a:r>
            <a:r>
              <a:rPr lang="de-DE" sz="2000" spc="-65" dirty="0">
                <a:effectLst/>
                <a:ea typeface="Garamond" panose="02020404030301010803" pitchFamily="18" charset="0"/>
                <a:cs typeface="Garamond" panose="02020404030301010803" pitchFamily="18" charset="0"/>
              </a:rPr>
              <a:t> </a:t>
            </a:r>
          </a:p>
          <a:p>
            <a:r>
              <a:rPr lang="de-DE" sz="2000" spc="-10" dirty="0">
                <a:ea typeface="Garamond" panose="02020404030301010803" pitchFamily="18" charset="0"/>
                <a:cs typeface="Garamond" panose="02020404030301010803" pitchFamily="18" charset="0"/>
              </a:rPr>
              <a:t>“</a:t>
            </a:r>
            <a:r>
              <a:rPr lang="de-DE" sz="2000" spc="-10" dirty="0">
                <a:effectLst/>
                <a:ea typeface="Garamond" panose="02020404030301010803" pitchFamily="18" charset="0"/>
                <a:cs typeface="Garamond" panose="02020404030301010803" pitchFamily="18" charset="0"/>
              </a:rPr>
              <a:t>von</a:t>
            </a:r>
            <a:r>
              <a:rPr lang="de-DE" sz="2000" spc="-60" dirty="0">
                <a:effectLst/>
                <a:ea typeface="Garamond" panose="02020404030301010803" pitchFamily="18" charset="0"/>
                <a:cs typeface="Garamond" panose="02020404030301010803" pitchFamily="18" charset="0"/>
              </a:rPr>
              <a:t> </a:t>
            </a:r>
            <a:r>
              <a:rPr lang="de-DE" sz="2000" spc="-10" dirty="0">
                <a:effectLst/>
                <a:ea typeface="Garamond" panose="02020404030301010803" pitchFamily="18" charset="0"/>
                <a:cs typeface="Garamond" panose="02020404030301010803" pitchFamily="18" charset="0"/>
              </a:rPr>
              <a:t>Opportunismus geprägte, volksnahe, oft demagogische Politik,</a:t>
            </a:r>
          </a:p>
          <a:p>
            <a:r>
              <a:rPr lang="de-DE" sz="2000" dirty="0">
                <a:effectLst/>
                <a:ea typeface="Garamond" panose="02020404030301010803" pitchFamily="18" charset="0"/>
                <a:cs typeface="Garamond" panose="02020404030301010803" pitchFamily="18" charset="0"/>
              </a:rPr>
              <a:t>die das Ziel hat, durch Dramatisierung der der politischen Lage die Gunst der Massen (…) zu gewinnen“</a:t>
            </a:r>
          </a:p>
          <a:p>
            <a:endParaRPr lang="de-DE" sz="2000" dirty="0">
              <a:effectLst/>
              <a:latin typeface="Garamond" panose="02020404030301010803" pitchFamily="18" charset="0"/>
              <a:ea typeface="Garamond" panose="02020404030301010803" pitchFamily="18" charset="0"/>
              <a:cs typeface="Garamond" panose="02020404030301010803" pitchFamily="18" charset="0"/>
            </a:endParaRPr>
          </a:p>
          <a:p>
            <a:r>
              <a:rPr lang="de-DE" sz="2000" dirty="0">
                <a:effectLst/>
                <a:latin typeface="Garamond" panose="02020404030301010803" pitchFamily="18" charset="0"/>
                <a:ea typeface="Garamond" panose="02020404030301010803" pitchFamily="18" charset="0"/>
                <a:cs typeface="Garamond" panose="02020404030301010803" pitchFamily="18" charset="0"/>
              </a:rPr>
              <a:t> </a:t>
            </a:r>
            <a:r>
              <a:rPr lang="de-DE" sz="1200" b="1" dirty="0">
                <a:effectLst/>
                <a:ea typeface="Garamond" panose="02020404030301010803" pitchFamily="18" charset="0"/>
                <a:cs typeface="Garamond" panose="02020404030301010803" pitchFamily="18" charset="0"/>
              </a:rPr>
              <a:t>aus: Politik und Zeitgeschichte,</a:t>
            </a:r>
            <a:r>
              <a:rPr lang="de-DE" sz="1100" b="1" dirty="0">
                <a:effectLst/>
                <a:ea typeface="Garamond" panose="02020404030301010803" pitchFamily="18" charset="0"/>
                <a:cs typeface="Garamond" panose="02020404030301010803" pitchFamily="18" charset="0"/>
              </a:rPr>
              <a:t> 62.</a:t>
            </a:r>
            <a:r>
              <a:rPr lang="de-DE" sz="1100" b="1" spc="85" dirty="0">
                <a:effectLst/>
                <a:ea typeface="Garamond" panose="02020404030301010803" pitchFamily="18" charset="0"/>
                <a:cs typeface="Garamond" panose="02020404030301010803" pitchFamily="18" charset="0"/>
              </a:rPr>
              <a:t> </a:t>
            </a:r>
            <a:r>
              <a:rPr lang="de-DE" sz="1100" b="1" dirty="0">
                <a:effectLst/>
                <a:ea typeface="Garamond" panose="02020404030301010803" pitchFamily="18" charset="0"/>
                <a:cs typeface="Garamond" panose="02020404030301010803" pitchFamily="18" charset="0"/>
              </a:rPr>
              <a:t>Jahrgang,</a:t>
            </a:r>
          </a:p>
          <a:p>
            <a:r>
              <a:rPr lang="de-DE" sz="1100" b="1" spc="90" dirty="0">
                <a:effectLst/>
                <a:ea typeface="Garamond" panose="02020404030301010803" pitchFamily="18" charset="0"/>
                <a:cs typeface="Garamond" panose="02020404030301010803" pitchFamily="18" charset="0"/>
              </a:rPr>
              <a:t> </a:t>
            </a:r>
            <a:r>
              <a:rPr lang="de-DE" sz="1100" b="1" dirty="0">
                <a:effectLst/>
                <a:ea typeface="Garamond" panose="02020404030301010803" pitchFamily="18" charset="0"/>
                <a:cs typeface="Garamond" panose="02020404030301010803" pitchFamily="18" charset="0"/>
              </a:rPr>
              <a:t>·</a:t>
            </a:r>
            <a:r>
              <a:rPr lang="de-DE" sz="1100" b="1" spc="90" dirty="0">
                <a:effectLst/>
                <a:ea typeface="Garamond" panose="02020404030301010803" pitchFamily="18" charset="0"/>
                <a:cs typeface="Garamond" panose="02020404030301010803" pitchFamily="18" charset="0"/>
              </a:rPr>
              <a:t> </a:t>
            </a:r>
            <a:r>
              <a:rPr lang="de-DE" sz="1100" b="1" dirty="0">
                <a:effectLst/>
                <a:ea typeface="Garamond" panose="02020404030301010803" pitchFamily="18" charset="0"/>
                <a:cs typeface="Garamond" panose="02020404030301010803" pitchFamily="18" charset="0"/>
              </a:rPr>
              <a:t>5–6/2012</a:t>
            </a:r>
            <a:r>
              <a:rPr lang="de-DE" sz="1100" b="1" spc="90" dirty="0">
                <a:ea typeface="Garamond" panose="02020404030301010803" pitchFamily="18" charset="0"/>
                <a:cs typeface="Garamond" panose="02020404030301010803" pitchFamily="18" charset="0"/>
              </a:rPr>
              <a:t>, Bonn, </a:t>
            </a:r>
            <a:r>
              <a:rPr lang="de-DE" sz="1100" b="1" spc="-20" dirty="0">
                <a:effectLst/>
                <a:ea typeface="Garamond" panose="02020404030301010803" pitchFamily="18" charset="0"/>
                <a:cs typeface="Garamond" panose="02020404030301010803" pitchFamily="18" charset="0"/>
              </a:rPr>
              <a:t>2012, S.2</a:t>
            </a:r>
            <a:endParaRPr lang="de-DE" sz="1100" b="1" dirty="0">
              <a:effectLst/>
              <a:ea typeface="Garamond" panose="02020404030301010803" pitchFamily="18" charset="0"/>
              <a:cs typeface="Garamond" panose="02020404030301010803" pitchFamily="18" charset="0"/>
            </a:endParaRPr>
          </a:p>
          <a:p>
            <a:endParaRPr lang="de-DE" sz="2000" dirty="0"/>
          </a:p>
        </p:txBody>
      </p:sp>
      <p:pic>
        <p:nvPicPr>
          <p:cNvPr id="24" name="Grafik 23" descr="Ein Bild, das Text, Schrift, Kreis, Logo enthält.&#10;&#10;Automatisch generierte Beschreibung">
            <a:extLst>
              <a:ext uri="{FF2B5EF4-FFF2-40B4-BE49-F238E27FC236}">
                <a16:creationId xmlns:a16="http://schemas.microsoft.com/office/drawing/2014/main" id="{30B896A3-3D28-4AF1-BE74-6A181F08D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pic>
        <p:nvPicPr>
          <p:cNvPr id="1026" name="Picture 2" descr="Bildergebnis für Definition">
            <a:extLst>
              <a:ext uri="{FF2B5EF4-FFF2-40B4-BE49-F238E27FC236}">
                <a16:creationId xmlns:a16="http://schemas.microsoft.com/office/drawing/2014/main" id="{AAC2F638-55A7-4FDD-87B7-4B1109976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688" y="1740405"/>
            <a:ext cx="2819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5573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926" y="0"/>
            <a:ext cx="8078151" cy="646331"/>
          </a:xfrm>
          <a:prstGeom prst="rect">
            <a:avLst/>
          </a:prstGeom>
          <a:noFill/>
        </p:spPr>
        <p:txBody>
          <a:bodyPr wrap="square" rtlCol="0">
            <a:spAutoFit/>
          </a:bodyPr>
          <a:lstStyle/>
          <a:p>
            <a:endParaRPr lang="de-DE" b="1" dirty="0"/>
          </a:p>
          <a:p>
            <a:r>
              <a:rPr lang="de-DE" b="1" dirty="0"/>
              <a:t>    </a:t>
            </a:r>
            <a:endParaRPr lang="de-DE" dirty="0"/>
          </a:p>
        </p:txBody>
      </p:sp>
      <p:sp>
        <p:nvSpPr>
          <p:cNvPr id="4" name="Rechteck 3"/>
          <p:cNvSpPr/>
          <p:nvPr/>
        </p:nvSpPr>
        <p:spPr>
          <a:xfrm>
            <a:off x="6386010" y="842705"/>
            <a:ext cx="248786" cy="369332"/>
          </a:xfrm>
          <a:prstGeom prst="rect">
            <a:avLst/>
          </a:prstGeom>
        </p:spPr>
        <p:txBody>
          <a:bodyPr wrap="none">
            <a:spAutoFit/>
          </a:bodyPr>
          <a:lstStyle/>
          <a:p>
            <a:r>
              <a:rPr lang="de-DE" b="1" dirty="0"/>
              <a:t> </a:t>
            </a:r>
          </a:p>
        </p:txBody>
      </p:sp>
      <p:sp>
        <p:nvSpPr>
          <p:cNvPr id="9" name="Textfeld 8">
            <a:extLst>
              <a:ext uri="{FF2B5EF4-FFF2-40B4-BE49-F238E27FC236}">
                <a16:creationId xmlns:a16="http://schemas.microsoft.com/office/drawing/2014/main" id="{29CADDEB-6A9A-4CDD-9ACE-EDA930449748}"/>
              </a:ext>
            </a:extLst>
          </p:cNvPr>
          <p:cNvSpPr txBox="1"/>
          <p:nvPr/>
        </p:nvSpPr>
        <p:spPr>
          <a:xfrm>
            <a:off x="3102086" y="1408411"/>
            <a:ext cx="5649829" cy="3705373"/>
          </a:xfrm>
          <a:prstGeom prst="rect">
            <a:avLst/>
          </a:prstGeom>
          <a:noFill/>
        </p:spPr>
        <p:txBody>
          <a:bodyPr wrap="square">
            <a:spAutoFit/>
          </a:bodyPr>
          <a:lstStyle/>
          <a:p>
            <a:pPr marL="575945" algn="just">
              <a:lnSpc>
                <a:spcPct val="107000"/>
              </a:lnSpc>
              <a:spcAft>
                <a:spcPts val="800"/>
              </a:spcAft>
            </a:pPr>
            <a:r>
              <a:rPr lang="de-AT" sz="1600" dirty="0">
                <a:ea typeface="Calibri" panose="020F0502020204030204" pitchFamily="34" charset="0"/>
                <a:cs typeface="Calibri" panose="020F0502020204030204" pitchFamily="34" charset="0"/>
              </a:rPr>
              <a:t>Für den </a:t>
            </a:r>
            <a:r>
              <a:rPr lang="de-AT" sz="1600" dirty="0">
                <a:effectLst/>
                <a:ea typeface="Calibri" panose="020F0502020204030204" pitchFamily="34" charset="0"/>
                <a:cs typeface="Calibri" panose="020F0502020204030204" pitchFamily="34" charset="0"/>
              </a:rPr>
              <a:t>deutschen Politikwissenschaftler </a:t>
            </a:r>
            <a:r>
              <a:rPr lang="de-AT" sz="1800" b="1" dirty="0">
                <a:effectLst/>
                <a:ea typeface="Calibri" panose="020F0502020204030204" pitchFamily="34" charset="0"/>
                <a:cs typeface="Calibri" panose="020F0502020204030204" pitchFamily="34" charset="0"/>
              </a:rPr>
              <a:t>Jan- Werner Müller </a:t>
            </a:r>
            <a:r>
              <a:rPr lang="de-AT" dirty="0">
                <a:ea typeface="Calibri" panose="020F0502020204030204" pitchFamily="34" charset="0"/>
                <a:cs typeface="Calibri" panose="020F0502020204030204" pitchFamily="34" charset="0"/>
              </a:rPr>
              <a:t>ist der </a:t>
            </a:r>
            <a:r>
              <a:rPr lang="de-AT" b="1" dirty="0">
                <a:ea typeface="Calibri" panose="020F0502020204030204" pitchFamily="34" charset="0"/>
                <a:cs typeface="Calibri" panose="020F0502020204030204" pitchFamily="34" charset="0"/>
              </a:rPr>
              <a:t>Populismus </a:t>
            </a:r>
            <a:endParaRPr lang="de-DE" sz="1600" b="1" dirty="0">
              <a:effectLst/>
              <a:ea typeface="Calibri" panose="020F0502020204030204" pitchFamily="34" charset="0"/>
              <a:cs typeface="Times New Roman" panose="02020603050405020304" pitchFamily="18" charset="0"/>
            </a:endParaRPr>
          </a:p>
          <a:p>
            <a:pPr marL="575945" algn="just">
              <a:lnSpc>
                <a:spcPct val="107000"/>
              </a:lnSpc>
              <a:spcAft>
                <a:spcPts val="800"/>
              </a:spcAft>
            </a:pPr>
            <a:r>
              <a:rPr lang="de-AT" i="1" dirty="0">
                <a:effectLst/>
                <a:ea typeface="Calibri" panose="020F0502020204030204" pitchFamily="34" charset="0"/>
                <a:cs typeface="Calibri" panose="020F0502020204030204" pitchFamily="34" charset="0"/>
              </a:rPr>
              <a:t>“…ein modernes Phänomen. Alle Populisten sind </a:t>
            </a:r>
            <a:r>
              <a:rPr lang="de-AT" b="1" i="1" dirty="0">
                <a:effectLst/>
                <a:ea typeface="Calibri" panose="020F0502020204030204" pitchFamily="34" charset="0"/>
                <a:cs typeface="Calibri" panose="020F0502020204030204" pitchFamily="34" charset="0"/>
              </a:rPr>
              <a:t>gegen das Establishment</a:t>
            </a:r>
            <a:r>
              <a:rPr lang="de-AT" i="1" dirty="0">
                <a:effectLst/>
                <a:ea typeface="Calibri" panose="020F0502020204030204" pitchFamily="34" charset="0"/>
                <a:cs typeface="Calibri" panose="020F0502020204030204" pitchFamily="34" charset="0"/>
              </a:rPr>
              <a:t> (Politiker, Vertreter der Wirtschaft, Persönlichkeiten der Kultur) </a:t>
            </a:r>
          </a:p>
          <a:p>
            <a:pPr marL="575945" algn="just">
              <a:lnSpc>
                <a:spcPct val="107000"/>
              </a:lnSpc>
              <a:spcAft>
                <a:spcPts val="800"/>
              </a:spcAft>
            </a:pPr>
            <a:r>
              <a:rPr lang="de-AT" i="1" dirty="0">
                <a:effectLst/>
                <a:ea typeface="Calibri" panose="020F0502020204030204" pitchFamily="34" charset="0"/>
                <a:cs typeface="Calibri" panose="020F0502020204030204" pitchFamily="34" charset="0"/>
              </a:rPr>
              <a:t>Populisten behaupten den </a:t>
            </a:r>
            <a:r>
              <a:rPr lang="de-AT" b="1" i="1" dirty="0">
                <a:effectLst/>
                <a:ea typeface="Calibri" panose="020F0502020204030204" pitchFamily="34" charset="0"/>
                <a:cs typeface="Calibri" panose="020F0502020204030204" pitchFamily="34" charset="0"/>
              </a:rPr>
              <a:t>Willen des Volkes</a:t>
            </a:r>
            <a:r>
              <a:rPr lang="de-AT" i="1" dirty="0">
                <a:effectLst/>
                <a:ea typeface="Calibri" panose="020F0502020204030204" pitchFamily="34" charset="0"/>
                <a:cs typeface="Calibri" panose="020F0502020204030204" pitchFamily="34" charset="0"/>
              </a:rPr>
              <a:t> zu repräsentieren. Die Anhängerschaft der Populisten setzt sich vor allem aus Menschen zusammen, </a:t>
            </a:r>
            <a:r>
              <a:rPr lang="de-AT" b="1" i="1" dirty="0">
                <a:effectLst/>
                <a:ea typeface="Calibri" panose="020F0502020204030204" pitchFamily="34" charset="0"/>
                <a:cs typeface="Calibri" panose="020F0502020204030204" pitchFamily="34" charset="0"/>
              </a:rPr>
              <a:t>die Angst vor Veränderungen in der heutigen Welt haben</a:t>
            </a:r>
            <a:r>
              <a:rPr lang="de-AT" b="1" i="1" dirty="0">
                <a:ea typeface="Calibri" panose="020F0502020204030204" pitchFamily="34" charset="0"/>
                <a:cs typeface="Calibri" panose="020F0502020204030204" pitchFamily="34" charset="0"/>
              </a:rPr>
              <a:t>…</a:t>
            </a:r>
            <a:r>
              <a:rPr lang="de-AT" i="1" dirty="0">
                <a:effectLst/>
                <a:ea typeface="Calibri" panose="020F0502020204030204" pitchFamily="34" charset="0"/>
                <a:cs typeface="Calibri" panose="020F0502020204030204" pitchFamily="34" charset="0"/>
              </a:rPr>
              <a:t>“ </a:t>
            </a:r>
            <a:endParaRPr lang="de-DE" b="1" dirty="0">
              <a:effectLst/>
              <a:ea typeface="Calibri" panose="020F0502020204030204" pitchFamily="34" charset="0"/>
              <a:cs typeface="Times New Roman" panose="02020603050405020304" pitchFamily="18" charset="0"/>
            </a:endParaRPr>
          </a:p>
          <a:p>
            <a:pPr marL="575945" algn="just">
              <a:lnSpc>
                <a:spcPct val="107000"/>
              </a:lnSpc>
              <a:spcAft>
                <a:spcPts val="800"/>
              </a:spcAft>
            </a:pPr>
            <a:r>
              <a:rPr lang="de-AT" sz="1100" b="1" dirty="0">
                <a:effectLst/>
                <a:ea typeface="Calibri" panose="020F0502020204030204" pitchFamily="34" charset="0"/>
                <a:cs typeface="Calibri" panose="020F0502020204030204" pitchFamily="34" charset="0"/>
              </a:rPr>
              <a:t>aus: Jan-Werner Müller, Was ist Populismus Ein Essay, Edition Suhrkamp, Berlin 2016, S.14 ff</a:t>
            </a:r>
            <a:endParaRPr lang="de-DE" sz="1100" b="1" dirty="0">
              <a:effectLst/>
              <a:ea typeface="Calibri" panose="020F0502020204030204" pitchFamily="34" charset="0"/>
              <a:cs typeface="Times New Roman" panose="02020603050405020304" pitchFamily="18" charset="0"/>
            </a:endParaRPr>
          </a:p>
          <a:p>
            <a:pPr marL="575945" algn="just">
              <a:lnSpc>
                <a:spcPct val="107000"/>
              </a:lnSpc>
              <a:spcAft>
                <a:spcPts val="800"/>
              </a:spcAft>
            </a:pPr>
            <a:r>
              <a:rPr lang="de-AT" sz="1100"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descr="Ein Bild, das Text, Schrift, Kreis, Logo enthält.&#10;&#10;Automatisch generierte Beschreibung">
            <a:extLst>
              <a:ext uri="{FF2B5EF4-FFF2-40B4-BE49-F238E27FC236}">
                <a16:creationId xmlns:a16="http://schemas.microsoft.com/office/drawing/2014/main" id="{E5AA19CC-1E15-4398-BDC0-09CC950D8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spTree>
    <p:extLst>
      <p:ext uri="{BB962C8B-B14F-4D97-AF65-F5344CB8AC3E}">
        <p14:creationId xmlns:p14="http://schemas.microsoft.com/office/powerpoint/2010/main" val="248287564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0100" y="243512"/>
            <a:ext cx="8821881" cy="677108"/>
          </a:xfrm>
          <a:prstGeom prst="rect">
            <a:avLst/>
          </a:prstGeom>
          <a:noFill/>
        </p:spPr>
        <p:txBody>
          <a:bodyPr wrap="square" rtlCol="0">
            <a:spAutoFit/>
          </a:bodyPr>
          <a:lstStyle/>
          <a:p>
            <a:endParaRPr lang="de-DE" b="1" dirty="0"/>
          </a:p>
          <a:p>
            <a:r>
              <a:rPr lang="de-DE" sz="2000" b="1" dirty="0">
                <a:latin typeface="Arial Narrow" panose="020B0606020202030204" pitchFamily="34" charset="0"/>
              </a:rPr>
              <a:t> </a:t>
            </a:r>
          </a:p>
        </p:txBody>
      </p:sp>
      <p:sp>
        <p:nvSpPr>
          <p:cNvPr id="4" name="Rechteck 3"/>
          <p:cNvSpPr/>
          <p:nvPr/>
        </p:nvSpPr>
        <p:spPr>
          <a:xfrm>
            <a:off x="6386010" y="842705"/>
            <a:ext cx="248786" cy="369332"/>
          </a:xfrm>
          <a:prstGeom prst="rect">
            <a:avLst/>
          </a:prstGeom>
        </p:spPr>
        <p:txBody>
          <a:bodyPr wrap="none">
            <a:spAutoFit/>
          </a:bodyPr>
          <a:lstStyle/>
          <a:p>
            <a:r>
              <a:rPr lang="de-DE" b="1" dirty="0"/>
              <a:t> </a:t>
            </a:r>
          </a:p>
        </p:txBody>
      </p:sp>
      <p:sp>
        <p:nvSpPr>
          <p:cNvPr id="7" name="Textfeld 6">
            <a:extLst>
              <a:ext uri="{FF2B5EF4-FFF2-40B4-BE49-F238E27FC236}">
                <a16:creationId xmlns:a16="http://schemas.microsoft.com/office/drawing/2014/main" id="{3988ABA3-98CF-4C5A-8593-4B429DCE8745}"/>
              </a:ext>
            </a:extLst>
          </p:cNvPr>
          <p:cNvSpPr txBox="1"/>
          <p:nvPr/>
        </p:nvSpPr>
        <p:spPr>
          <a:xfrm>
            <a:off x="3049003" y="1669283"/>
            <a:ext cx="6093994" cy="3219599"/>
          </a:xfrm>
          <a:prstGeom prst="rect">
            <a:avLst/>
          </a:prstGeom>
          <a:noFill/>
        </p:spPr>
        <p:txBody>
          <a:bodyPr wrap="square">
            <a:spAutoFit/>
          </a:bodyPr>
          <a:lstStyle/>
          <a:p>
            <a:pPr marL="575945" algn="just">
              <a:lnSpc>
                <a:spcPct val="107000"/>
              </a:lnSpc>
              <a:spcAft>
                <a:spcPts val="800"/>
              </a:spcAft>
            </a:pPr>
            <a:r>
              <a:rPr lang="de-AT" sz="1800" dirty="0">
                <a:effectLst/>
                <a:ea typeface="Calibri" panose="020F0502020204030204" pitchFamily="34" charset="0"/>
                <a:cs typeface="Calibri" panose="020F0502020204030204" pitchFamily="34" charset="0"/>
              </a:rPr>
              <a:t>Der niederländische Politikwissenschaftler </a:t>
            </a:r>
            <a:r>
              <a:rPr lang="de-AT" sz="1800" b="1" dirty="0" err="1">
                <a:effectLst/>
                <a:ea typeface="Calibri" panose="020F0502020204030204" pitchFamily="34" charset="0"/>
                <a:cs typeface="Calibri" panose="020F0502020204030204" pitchFamily="34" charset="0"/>
              </a:rPr>
              <a:t>Koen</a:t>
            </a:r>
            <a:r>
              <a:rPr lang="de-AT" sz="1800" b="1" dirty="0">
                <a:effectLst/>
                <a:ea typeface="Calibri" panose="020F0502020204030204" pitchFamily="34" charset="0"/>
                <a:cs typeface="Calibri" panose="020F0502020204030204" pitchFamily="34" charset="0"/>
              </a:rPr>
              <a:t> Vossen</a:t>
            </a:r>
            <a:r>
              <a:rPr lang="de-AT" sz="1800" dirty="0">
                <a:effectLst/>
                <a:ea typeface="Calibri" panose="020F0502020204030204" pitchFamily="34" charset="0"/>
                <a:cs typeface="Calibri" panose="020F0502020204030204" pitchFamily="34" charset="0"/>
              </a:rPr>
              <a:t> sagt über Merkmale des </a:t>
            </a:r>
            <a:r>
              <a:rPr lang="de-AT" sz="1800" b="1" dirty="0">
                <a:effectLst/>
                <a:ea typeface="Calibri" panose="020F0502020204030204" pitchFamily="34" charset="0"/>
                <a:cs typeface="Calibri" panose="020F0502020204030204" pitchFamily="34" charset="0"/>
              </a:rPr>
              <a:t>Populismus</a:t>
            </a:r>
            <a:r>
              <a:rPr lang="de-AT" sz="1800" dirty="0">
                <a:effectLst/>
                <a:ea typeface="Calibri" panose="020F0502020204030204" pitchFamily="34" charset="0"/>
                <a:cs typeface="Calibri" panose="020F0502020204030204" pitchFamily="34" charset="0"/>
              </a:rPr>
              <a:t>: </a:t>
            </a:r>
            <a:endParaRPr lang="de-DE" sz="1600" dirty="0">
              <a:effectLst/>
              <a:ea typeface="Calibri" panose="020F0502020204030204" pitchFamily="34" charset="0"/>
              <a:cs typeface="Times New Roman" panose="02020603050405020304" pitchFamily="18" charset="0"/>
            </a:endParaRPr>
          </a:p>
          <a:p>
            <a:pPr marL="575945" algn="just">
              <a:lnSpc>
                <a:spcPct val="107000"/>
              </a:lnSpc>
              <a:spcAft>
                <a:spcPts val="800"/>
              </a:spcAft>
            </a:pPr>
            <a:r>
              <a:rPr lang="de-AT" sz="2000" i="1" dirty="0">
                <a:effectLst/>
                <a:ea typeface="Calibri" panose="020F0502020204030204" pitchFamily="34" charset="0"/>
                <a:cs typeface="Calibri" panose="020F0502020204030204" pitchFamily="34" charset="0"/>
              </a:rPr>
              <a:t>“</a:t>
            </a:r>
            <a:r>
              <a:rPr lang="de-AT" sz="2000" i="1" dirty="0">
                <a:ea typeface="Calibri" panose="020F0502020204030204" pitchFamily="34" charset="0"/>
                <a:cs typeface="Calibri" panose="020F0502020204030204" pitchFamily="34" charset="0"/>
              </a:rPr>
              <a:t>A</a:t>
            </a:r>
            <a:r>
              <a:rPr lang="de-AT" sz="2000" i="1" dirty="0">
                <a:effectLst/>
                <a:ea typeface="Calibri" panose="020F0502020204030204" pitchFamily="34" charset="0"/>
                <a:cs typeface="Calibri" panose="020F0502020204030204" pitchFamily="34" charset="0"/>
              </a:rPr>
              <a:t>lle Populisten sind davon überzeugt sind, dass </a:t>
            </a:r>
            <a:r>
              <a:rPr lang="de-AT" sz="2000" i="1" dirty="0">
                <a:ea typeface="Calibri" panose="020F0502020204030204" pitchFamily="34" charset="0"/>
                <a:cs typeface="Calibri" panose="020F0502020204030204" pitchFamily="34" charset="0"/>
              </a:rPr>
              <a:t>ein</a:t>
            </a:r>
            <a:r>
              <a:rPr lang="de-AT" sz="2000" i="1" dirty="0">
                <a:effectLst/>
                <a:ea typeface="Calibri" panose="020F0502020204030204" pitchFamily="34" charset="0"/>
                <a:cs typeface="Calibri" panose="020F0502020204030204" pitchFamily="34" charset="0"/>
              </a:rPr>
              <a:t> Gegensatz zwischen zwei homogenen Gruppen herrscht: </a:t>
            </a:r>
            <a:r>
              <a:rPr lang="de-AT" sz="2000" b="1" i="1" dirty="0">
                <a:effectLst/>
                <a:ea typeface="Calibri" panose="020F0502020204030204" pitchFamily="34" charset="0"/>
                <a:cs typeface="Calibri" panose="020F0502020204030204" pitchFamily="34" charset="0"/>
              </a:rPr>
              <a:t>dem tugendhaften Volk und der korrupten Elite </a:t>
            </a:r>
          </a:p>
          <a:p>
            <a:pPr marL="575945" algn="just">
              <a:lnSpc>
                <a:spcPct val="107000"/>
              </a:lnSpc>
              <a:spcAft>
                <a:spcPts val="800"/>
              </a:spcAft>
            </a:pPr>
            <a:endParaRPr lang="de-AT" sz="2000" b="1" i="1" dirty="0">
              <a:ea typeface="Calibri" panose="020F0502020204030204" pitchFamily="34" charset="0"/>
              <a:cs typeface="Calibri" panose="020F0502020204030204" pitchFamily="34" charset="0"/>
            </a:endParaRPr>
          </a:p>
          <a:p>
            <a:pPr marL="575945" algn="just">
              <a:lnSpc>
                <a:spcPct val="107000"/>
              </a:lnSpc>
              <a:spcAft>
                <a:spcPts val="800"/>
              </a:spcAft>
            </a:pPr>
            <a:r>
              <a:rPr lang="de-AT" sz="1200" b="1" dirty="0">
                <a:effectLst/>
                <a:ea typeface="Calibri" panose="020F0502020204030204" pitchFamily="34" charset="0"/>
                <a:cs typeface="Calibri" panose="020F0502020204030204" pitchFamily="34" charset="0"/>
              </a:rPr>
              <a:t>aus: Andre Krause/ </a:t>
            </a:r>
            <a:r>
              <a:rPr lang="de-AT" sz="1200" b="1" dirty="0" err="1">
                <a:effectLst/>
                <a:ea typeface="Calibri" panose="020F0502020204030204" pitchFamily="34" charset="0"/>
                <a:cs typeface="Calibri" panose="020F0502020204030204" pitchFamily="34" charset="0"/>
              </a:rPr>
              <a:t>Koen</a:t>
            </a:r>
            <a:r>
              <a:rPr lang="de-AT" sz="1200" b="1" dirty="0">
                <a:effectLst/>
                <a:ea typeface="Calibri" panose="020F0502020204030204" pitchFamily="34" charset="0"/>
                <a:cs typeface="Calibri" panose="020F0502020204030204" pitchFamily="34" charset="0"/>
              </a:rPr>
              <a:t> Vossen (</a:t>
            </a:r>
            <a:r>
              <a:rPr lang="de-AT" sz="1200" b="1" dirty="0" err="1">
                <a:effectLst/>
                <a:ea typeface="Calibri" panose="020F0502020204030204" pitchFamily="34" charset="0"/>
                <a:cs typeface="Calibri" panose="020F0502020204030204" pitchFamily="34" charset="0"/>
              </a:rPr>
              <a:t>Hg</a:t>
            </a:r>
            <a:r>
              <a:rPr lang="de-AT" sz="1200" b="1" dirty="0">
                <a:effectLst/>
                <a:ea typeface="Calibri" panose="020F0502020204030204" pitchFamily="34" charset="0"/>
                <a:cs typeface="Calibri" panose="020F0502020204030204" pitchFamily="34" charset="0"/>
              </a:rPr>
              <a:t>.),“Stinknormal?“ Die rechtspopulistische Herausforderung in den Niederlanden und Deutschland , Waxmann Verlag, Münster -New York, 2017, S.13 ff</a:t>
            </a:r>
            <a:endParaRPr lang="de-DE" sz="1200" b="1" dirty="0">
              <a:effectLst/>
              <a:ea typeface="Calibri" panose="020F0502020204030204" pitchFamily="34" charset="0"/>
              <a:cs typeface="Times New Roman" panose="02020603050405020304" pitchFamily="18" charset="0"/>
            </a:endParaRPr>
          </a:p>
        </p:txBody>
      </p:sp>
      <p:pic>
        <p:nvPicPr>
          <p:cNvPr id="9" name="Grafik 8" descr="Ein Bild, das Text, Schrift, Kreis, Logo enthält.&#10;&#10;Automatisch generierte Beschreibung">
            <a:extLst>
              <a:ext uri="{FF2B5EF4-FFF2-40B4-BE49-F238E27FC236}">
                <a16:creationId xmlns:a16="http://schemas.microsoft.com/office/drawing/2014/main" id="{D6448127-37CB-47CC-843E-BB75FB883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spTree>
    <p:extLst>
      <p:ext uri="{BB962C8B-B14F-4D97-AF65-F5344CB8AC3E}">
        <p14:creationId xmlns:p14="http://schemas.microsoft.com/office/powerpoint/2010/main" val="177115340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3487505" y="1195987"/>
            <a:ext cx="7876020" cy="4093428"/>
          </a:xfrm>
          <a:prstGeom prst="rect">
            <a:avLst/>
          </a:prstGeom>
          <a:noFill/>
        </p:spPr>
        <p:txBody>
          <a:bodyPr wrap="square" rtlCol="0">
            <a:spAutoFit/>
          </a:bodyPr>
          <a:lstStyle/>
          <a:p>
            <a:r>
              <a:rPr lang="de-DE" sz="2000" b="1" dirty="0">
                <a:effectLst/>
                <a:ea typeface="Garamond" panose="02020404030301010803" pitchFamily="18" charset="0"/>
                <a:cs typeface="Garamond" panose="02020404030301010803" pitchFamily="18" charset="0"/>
              </a:rPr>
              <a:t>Populismus </a:t>
            </a:r>
            <a:r>
              <a:rPr lang="de-DE" sz="2000" dirty="0">
                <a:effectLst/>
                <a:ea typeface="Garamond" panose="02020404030301010803" pitchFamily="18" charset="0"/>
                <a:cs typeface="Garamond" panose="02020404030301010803" pitchFamily="18" charset="0"/>
              </a:rPr>
              <a:t>zeichnet sich </a:t>
            </a:r>
            <a:r>
              <a:rPr lang="de-DE" sz="2000" dirty="0">
                <a:ea typeface="Garamond" panose="02020404030301010803" pitchFamily="18" charset="0"/>
                <a:cs typeface="Garamond" panose="02020404030301010803" pitchFamily="18" charset="0"/>
              </a:rPr>
              <a:t>nach </a:t>
            </a:r>
            <a:r>
              <a:rPr lang="de-DE" sz="2000" b="1" dirty="0">
                <a:ea typeface="Garamond" panose="02020404030301010803" pitchFamily="18" charset="0"/>
                <a:cs typeface="Garamond" panose="02020404030301010803" pitchFamily="18" charset="0"/>
              </a:rPr>
              <a:t>Peter R. Neumann </a:t>
            </a:r>
            <a:r>
              <a:rPr lang="de-DE" sz="2000" b="1" dirty="0">
                <a:effectLst/>
                <a:ea typeface="Garamond" panose="02020404030301010803" pitchFamily="18" charset="0"/>
                <a:cs typeface="Garamond" panose="02020404030301010803" pitchFamily="18" charset="0"/>
              </a:rPr>
              <a:t> </a:t>
            </a:r>
          </a:p>
          <a:p>
            <a:r>
              <a:rPr lang="de-DE" sz="2000" dirty="0">
                <a:ea typeface="Garamond" panose="02020404030301010803" pitchFamily="18" charset="0"/>
                <a:cs typeface="Garamond" panose="02020404030301010803" pitchFamily="18" charset="0"/>
              </a:rPr>
              <a:t>d</a:t>
            </a:r>
            <a:r>
              <a:rPr lang="de-DE" sz="2000" dirty="0">
                <a:effectLst/>
                <a:ea typeface="Garamond" panose="02020404030301010803" pitchFamily="18" charset="0"/>
                <a:cs typeface="Garamond" panose="02020404030301010803" pitchFamily="18" charset="0"/>
              </a:rPr>
              <a:t>urch folgende </a:t>
            </a:r>
            <a:r>
              <a:rPr lang="de-DE" sz="2000" b="1" dirty="0">
                <a:effectLst/>
                <a:ea typeface="Garamond" panose="02020404030301010803" pitchFamily="18" charset="0"/>
                <a:cs typeface="Garamond" panose="02020404030301010803" pitchFamily="18" charset="0"/>
              </a:rPr>
              <a:t>A</a:t>
            </a:r>
            <a:r>
              <a:rPr lang="de-DE" sz="2000" dirty="0">
                <a:effectLst/>
                <a:ea typeface="Garamond" panose="02020404030301010803" pitchFamily="18" charset="0"/>
                <a:cs typeface="Garamond" panose="02020404030301010803" pitchFamily="18" charset="0"/>
              </a:rPr>
              <a:t>- Merkmale aus: </a:t>
            </a:r>
          </a:p>
          <a:p>
            <a:endParaRPr lang="de-DE" sz="2000" dirty="0">
              <a:effectLst/>
              <a:ea typeface="Garamond" panose="02020404030301010803" pitchFamily="18" charset="0"/>
              <a:cs typeface="Garamond" panose="02020404030301010803" pitchFamily="18" charset="0"/>
            </a:endParaRPr>
          </a:p>
          <a:p>
            <a:r>
              <a:rPr lang="de-DE" sz="2000" b="1" i="1" dirty="0">
                <a:ea typeface="Garamond" panose="02020404030301010803" pitchFamily="18" charset="0"/>
                <a:cs typeface="Garamond" panose="02020404030301010803" pitchFamily="18" charset="0"/>
              </a:rPr>
              <a:t>Appell </a:t>
            </a:r>
            <a:r>
              <a:rPr lang="de-DE" sz="2000" dirty="0">
                <a:ea typeface="Garamond" panose="02020404030301010803" pitchFamily="18" charset="0"/>
                <a:cs typeface="Garamond" panose="02020404030301010803" pitchFamily="18" charset="0"/>
              </a:rPr>
              <a:t>an den </a:t>
            </a:r>
            <a:r>
              <a:rPr lang="de-DE" sz="2000" b="1" dirty="0" err="1">
                <a:effectLst/>
                <a:ea typeface="Garamond" panose="02020404030301010803" pitchFamily="18" charset="0"/>
                <a:cs typeface="Garamond" panose="02020404030301010803" pitchFamily="18" charset="0"/>
              </a:rPr>
              <a:t>common</a:t>
            </a:r>
            <a:r>
              <a:rPr lang="de-DE" sz="2000" b="1" dirty="0">
                <a:effectLst/>
                <a:ea typeface="Garamond" panose="02020404030301010803" pitchFamily="18" charset="0"/>
                <a:cs typeface="Garamond" panose="02020404030301010803" pitchFamily="18" charset="0"/>
              </a:rPr>
              <a:t> sense </a:t>
            </a:r>
            <a:r>
              <a:rPr lang="de-DE" sz="2000" i="1" dirty="0">
                <a:effectLst/>
                <a:ea typeface="Garamond" panose="02020404030301010803" pitchFamily="18" charset="0"/>
                <a:cs typeface="Garamond" panose="02020404030301010803" pitchFamily="18" charset="0"/>
              </a:rPr>
              <a:t>(gesunder </a:t>
            </a:r>
            <a:r>
              <a:rPr lang="de-DE" sz="2000" i="1" dirty="0">
                <a:ea typeface="Garamond" panose="02020404030301010803" pitchFamily="18" charset="0"/>
                <a:cs typeface="Garamond" panose="02020404030301010803" pitchFamily="18" charset="0"/>
              </a:rPr>
              <a:t>M</a:t>
            </a:r>
            <a:r>
              <a:rPr lang="de-DE" sz="2000" i="1" dirty="0">
                <a:effectLst/>
                <a:ea typeface="Garamond" panose="02020404030301010803" pitchFamily="18" charset="0"/>
                <a:cs typeface="Garamond" panose="02020404030301010803" pitchFamily="18" charset="0"/>
              </a:rPr>
              <a:t>enschenverstand</a:t>
            </a:r>
            <a:r>
              <a:rPr lang="de-DE" sz="2000" i="1" dirty="0">
                <a:ea typeface="Garamond" panose="02020404030301010803" pitchFamily="18" charset="0"/>
                <a:cs typeface="Garamond" panose="02020404030301010803" pitchFamily="18" charset="0"/>
              </a:rPr>
              <a:t>)</a:t>
            </a:r>
          </a:p>
          <a:p>
            <a:endParaRPr lang="de-DE" sz="2000" b="1" i="1" dirty="0">
              <a:effectLst/>
              <a:ea typeface="Garamond" panose="02020404030301010803" pitchFamily="18" charset="0"/>
              <a:cs typeface="Garamond" panose="02020404030301010803" pitchFamily="18" charset="0"/>
            </a:endParaRPr>
          </a:p>
          <a:p>
            <a:r>
              <a:rPr lang="de-DE" sz="2000" b="1" dirty="0" err="1">
                <a:effectLst/>
                <a:ea typeface="Garamond" panose="02020404030301010803" pitchFamily="18" charset="0"/>
                <a:cs typeface="Garamond" panose="02020404030301010803" pitchFamily="18" charset="0"/>
              </a:rPr>
              <a:t>Anti­</a:t>
            </a:r>
            <a:r>
              <a:rPr lang="de-DE" sz="2000" dirty="0" err="1">
                <a:effectLst/>
                <a:ea typeface="Garamond" panose="02020404030301010803" pitchFamily="18" charset="0"/>
                <a:cs typeface="Garamond" panose="02020404030301010803" pitchFamily="18" charset="0"/>
              </a:rPr>
              <a:t>Elitarismus</a:t>
            </a:r>
            <a:r>
              <a:rPr lang="de-DE" sz="2000" dirty="0">
                <a:effectLst/>
                <a:ea typeface="Garamond" panose="02020404030301010803" pitchFamily="18" charset="0"/>
                <a:cs typeface="Garamond" panose="02020404030301010803" pitchFamily="18" charset="0"/>
              </a:rPr>
              <a:t> (Experten, Politiker)</a:t>
            </a:r>
            <a:endParaRPr lang="de-DE" sz="2000" dirty="0">
              <a:ea typeface="Garamond" panose="02020404030301010803" pitchFamily="18" charset="0"/>
              <a:cs typeface="Garamond" panose="02020404030301010803" pitchFamily="18" charset="0"/>
            </a:endParaRPr>
          </a:p>
          <a:p>
            <a:endParaRPr lang="de-DE" sz="2000" dirty="0">
              <a:effectLst/>
              <a:ea typeface="Garamond" panose="02020404030301010803" pitchFamily="18" charset="0"/>
              <a:cs typeface="Garamond" panose="02020404030301010803" pitchFamily="18" charset="0"/>
            </a:endParaRPr>
          </a:p>
          <a:p>
            <a:r>
              <a:rPr lang="de-DE" sz="2000" b="1" dirty="0" err="1">
                <a:effectLst/>
                <a:ea typeface="Garamond" panose="02020404030301010803" pitchFamily="18" charset="0"/>
                <a:cs typeface="Garamond" panose="02020404030301010803" pitchFamily="18" charset="0"/>
              </a:rPr>
              <a:t>Anti</a:t>
            </a:r>
            <a:r>
              <a:rPr lang="de-DE" sz="2000" dirty="0" err="1">
                <a:effectLst/>
                <a:ea typeface="Garamond" panose="02020404030301010803" pitchFamily="18" charset="0"/>
                <a:cs typeface="Garamond" panose="02020404030301010803" pitchFamily="18" charset="0"/>
              </a:rPr>
              <a:t>­Intellektualis­mus</a:t>
            </a:r>
            <a:r>
              <a:rPr lang="de-DE" sz="2000" dirty="0">
                <a:effectLst/>
                <a:ea typeface="Garamond" panose="02020404030301010803" pitchFamily="18" charset="0"/>
                <a:cs typeface="Garamond" panose="02020404030301010803" pitchFamily="18" charset="0"/>
              </a:rPr>
              <a:t> </a:t>
            </a:r>
            <a:r>
              <a:rPr lang="de-DE" sz="2000" i="1" dirty="0">
                <a:effectLst/>
                <a:ea typeface="Garamond" panose="02020404030301010803" pitchFamily="18" charset="0"/>
                <a:cs typeface="Garamond" panose="02020404030301010803" pitchFamily="18" charset="0"/>
              </a:rPr>
              <a:t>(gegen Studierte und Wissenschaftler) </a:t>
            </a:r>
          </a:p>
          <a:p>
            <a:endParaRPr lang="de-DE" sz="2000" i="1" dirty="0">
              <a:effectLst/>
              <a:ea typeface="Garamond" panose="02020404030301010803" pitchFamily="18" charset="0"/>
              <a:cs typeface="Garamond" panose="02020404030301010803" pitchFamily="18" charset="0"/>
            </a:endParaRPr>
          </a:p>
          <a:p>
            <a:r>
              <a:rPr lang="de-DE" sz="2000" b="1" dirty="0">
                <a:effectLst/>
                <a:ea typeface="Garamond" panose="02020404030301010803" pitchFamily="18" charset="0"/>
                <a:cs typeface="Garamond" panose="02020404030301010803" pitchFamily="18" charset="0"/>
              </a:rPr>
              <a:t>Anti</a:t>
            </a:r>
            <a:r>
              <a:rPr lang="de-DE" sz="2000" dirty="0">
                <a:effectLst/>
                <a:ea typeface="Garamond" panose="02020404030301010803" pitchFamily="18" charset="0"/>
                <a:cs typeface="Garamond" panose="02020404030301010803" pitchFamily="18" charset="0"/>
              </a:rPr>
              <a:t>politik als Institutionenfeindlichkeit (EU) sowie Moralisierung -“Wir sind die Besseren“</a:t>
            </a:r>
          </a:p>
          <a:p>
            <a:endParaRPr lang="de-DE" sz="2000" dirty="0">
              <a:effectLst/>
              <a:ea typeface="Garamond" panose="02020404030301010803" pitchFamily="18" charset="0"/>
              <a:cs typeface="Garamond" panose="02020404030301010803" pitchFamily="18" charset="0"/>
            </a:endParaRPr>
          </a:p>
          <a:p>
            <a:r>
              <a:rPr lang="de-DE" sz="2000" b="1" dirty="0">
                <a:ea typeface="Garamond" panose="02020404030301010803" pitchFamily="18" charset="0"/>
                <a:cs typeface="Garamond" panose="02020404030301010803" pitchFamily="18" charset="0"/>
              </a:rPr>
              <a:t>Angst </a:t>
            </a:r>
            <a:r>
              <a:rPr lang="de-DE" sz="2000" dirty="0">
                <a:ea typeface="Garamond" panose="02020404030301010803" pitchFamily="18" charset="0"/>
                <a:cs typeface="Garamond" panose="02020404030301010803" pitchFamily="18" charset="0"/>
              </a:rPr>
              <a:t>als zentrales Motiv überhaupt</a:t>
            </a:r>
            <a:endParaRPr lang="de-DE" sz="2000" dirty="0">
              <a:effectLst/>
              <a:ea typeface="Garamond" panose="02020404030301010803" pitchFamily="18" charset="0"/>
              <a:cs typeface="Garamond" panose="02020404030301010803" pitchFamily="18" charset="0"/>
            </a:endParaRPr>
          </a:p>
        </p:txBody>
      </p:sp>
      <p:sp>
        <p:nvSpPr>
          <p:cNvPr id="9" name="Textfeld 8">
            <a:extLst>
              <a:ext uri="{FF2B5EF4-FFF2-40B4-BE49-F238E27FC236}">
                <a16:creationId xmlns:a16="http://schemas.microsoft.com/office/drawing/2014/main" id="{736EE04D-36A2-4591-824A-E313721CC658}"/>
              </a:ext>
            </a:extLst>
          </p:cNvPr>
          <p:cNvSpPr txBox="1"/>
          <p:nvPr/>
        </p:nvSpPr>
        <p:spPr>
          <a:xfrm>
            <a:off x="3409988" y="1059871"/>
            <a:ext cx="5544616" cy="369332"/>
          </a:xfrm>
          <a:prstGeom prst="rect">
            <a:avLst/>
          </a:prstGeom>
          <a:noFill/>
        </p:spPr>
        <p:txBody>
          <a:bodyPr wrap="square" rtlCol="0">
            <a:spAutoFit/>
          </a:bodyPr>
          <a:lstStyle/>
          <a:p>
            <a:endParaRPr lang="de-AT" dirty="0"/>
          </a:p>
        </p:txBody>
      </p:sp>
      <p:pic>
        <p:nvPicPr>
          <p:cNvPr id="10" name="Grafik 9">
            <a:extLst>
              <a:ext uri="{FF2B5EF4-FFF2-40B4-BE49-F238E27FC236}">
                <a16:creationId xmlns:a16="http://schemas.microsoft.com/office/drawing/2014/main" id="{595C6D2B-84C3-43E4-B24E-B9DCF8F79F89}"/>
              </a:ext>
            </a:extLst>
          </p:cNvPr>
          <p:cNvPicPr>
            <a:picLocks noChangeAspect="1"/>
          </p:cNvPicPr>
          <p:nvPr/>
        </p:nvPicPr>
        <p:blipFill>
          <a:blip r:embed="rId2"/>
          <a:stretch>
            <a:fillRect/>
          </a:stretch>
        </p:blipFill>
        <p:spPr>
          <a:xfrm>
            <a:off x="3487505" y="4981639"/>
            <a:ext cx="5541744" cy="1731414"/>
          </a:xfrm>
          <a:prstGeom prst="rect">
            <a:avLst/>
          </a:prstGeom>
        </p:spPr>
      </p:pic>
      <p:pic>
        <p:nvPicPr>
          <p:cNvPr id="12" name="Grafik 11" descr="Ein Bild, das Text, Schrift, Kreis, Logo enthält.&#10;&#10;Automatisch generierte Beschreibung">
            <a:extLst>
              <a:ext uri="{FF2B5EF4-FFF2-40B4-BE49-F238E27FC236}">
                <a16:creationId xmlns:a16="http://schemas.microsoft.com/office/drawing/2014/main" id="{2DC57A07-36AB-4F42-9AA8-BA2ECE975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spTree>
    <p:extLst>
      <p:ext uri="{BB962C8B-B14F-4D97-AF65-F5344CB8AC3E}">
        <p14:creationId xmlns:p14="http://schemas.microsoft.com/office/powerpoint/2010/main" val="308772200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D264D4B-BCC6-462C-9E6A-D203777C96F3}"/>
              </a:ext>
            </a:extLst>
          </p:cNvPr>
          <p:cNvSpPr txBox="1"/>
          <p:nvPr/>
        </p:nvSpPr>
        <p:spPr>
          <a:xfrm>
            <a:off x="1810088" y="1289085"/>
            <a:ext cx="7056784" cy="1477328"/>
          </a:xfrm>
          <a:prstGeom prst="rect">
            <a:avLst/>
          </a:prstGeom>
          <a:noFill/>
        </p:spPr>
        <p:txBody>
          <a:bodyPr wrap="square" rtlCol="0">
            <a:spAutoFit/>
          </a:bodyPr>
          <a:lstStyle/>
          <a:p>
            <a:endParaRPr lang="de-DE" dirty="0"/>
          </a:p>
          <a:p>
            <a:endParaRPr lang="de-DE" dirty="0"/>
          </a:p>
          <a:p>
            <a:pPr marL="285750" indent="-285750">
              <a:buFont typeface="Arial" panose="020B0604020202020204" pitchFamily="34" charset="0"/>
              <a:buChar char="•"/>
            </a:pPr>
            <a:endParaRPr lang="de-DE" dirty="0"/>
          </a:p>
          <a:p>
            <a:endParaRPr lang="de-DE" dirty="0"/>
          </a:p>
          <a:p>
            <a:endParaRPr lang="de-AT" dirty="0"/>
          </a:p>
        </p:txBody>
      </p:sp>
      <p:sp>
        <p:nvSpPr>
          <p:cNvPr id="9" name="Textfeld 8">
            <a:extLst>
              <a:ext uri="{FF2B5EF4-FFF2-40B4-BE49-F238E27FC236}">
                <a16:creationId xmlns:a16="http://schemas.microsoft.com/office/drawing/2014/main" id="{736EE04D-36A2-4591-824A-E313721CC658}"/>
              </a:ext>
            </a:extLst>
          </p:cNvPr>
          <p:cNvSpPr txBox="1"/>
          <p:nvPr/>
        </p:nvSpPr>
        <p:spPr>
          <a:xfrm>
            <a:off x="3827481" y="863590"/>
            <a:ext cx="5544616" cy="5724644"/>
          </a:xfrm>
          <a:prstGeom prst="rect">
            <a:avLst/>
          </a:prstGeom>
          <a:noFill/>
        </p:spPr>
        <p:txBody>
          <a:bodyPr wrap="square" rtlCol="0">
            <a:spAutoFit/>
          </a:bodyPr>
          <a:lstStyle/>
          <a:p>
            <a:r>
              <a:rPr lang="de-DE" sz="2000" b="1" dirty="0">
                <a:effectLst/>
                <a:ea typeface="Garamond" panose="02020404030301010803" pitchFamily="18" charset="0"/>
                <a:cs typeface="Garamond" panose="02020404030301010803" pitchFamily="18" charset="0"/>
              </a:rPr>
              <a:t>1970er Jahre des 20.Jhd.</a:t>
            </a:r>
          </a:p>
          <a:p>
            <a:r>
              <a:rPr lang="de-DE" sz="1800" dirty="0">
                <a:effectLst/>
                <a:ea typeface="Garamond" panose="02020404030301010803" pitchFamily="18" charset="0"/>
                <a:cs typeface="Garamond" panose="02020404030301010803" pitchFamily="18" charset="0"/>
              </a:rPr>
              <a:t>Die erste große Welle rechtspopulistischer Parteien, der Aufstieg der Fortschritts­parteien in Dänemark und Norwegen, der Schweizerischen Volkspartei (SVP), der fran­zösischen Front National (FN), des belgi­schen Vlaams Belang… </a:t>
            </a:r>
          </a:p>
          <a:p>
            <a:endParaRPr lang="de-DE" sz="1800" dirty="0">
              <a:effectLst/>
              <a:ea typeface="Garamond" panose="02020404030301010803" pitchFamily="18" charset="0"/>
              <a:cs typeface="Garamond" panose="02020404030301010803" pitchFamily="18" charset="0"/>
            </a:endParaRPr>
          </a:p>
          <a:p>
            <a:r>
              <a:rPr lang="de-DE" sz="2000" b="1" dirty="0">
                <a:ea typeface="Garamond" panose="02020404030301010803" pitchFamily="18" charset="0"/>
                <a:cs typeface="Garamond" panose="02020404030301010803" pitchFamily="18" charset="0"/>
              </a:rPr>
              <a:t>1990er Jahre des 20.Jhd.</a:t>
            </a:r>
          </a:p>
          <a:p>
            <a:r>
              <a:rPr lang="de-DE" dirty="0">
                <a:ea typeface="Garamond" panose="02020404030301010803" pitchFamily="18" charset="0"/>
                <a:cs typeface="Garamond" panose="02020404030301010803" pitchFamily="18" charset="0"/>
              </a:rPr>
              <a:t>W</a:t>
            </a:r>
            <a:r>
              <a:rPr lang="de-DE" sz="1800" dirty="0">
                <a:effectLst/>
                <a:ea typeface="Garamond" panose="02020404030301010803" pitchFamily="18" charset="0"/>
                <a:cs typeface="Garamond" panose="02020404030301010803" pitchFamily="18" charset="0"/>
              </a:rPr>
              <a:t>eitere</a:t>
            </a:r>
            <a:r>
              <a:rPr lang="de-DE" sz="1800" spc="-55"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Welle</a:t>
            </a:r>
            <a:r>
              <a:rPr lang="de-DE" sz="1800" spc="-55"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mit</a:t>
            </a:r>
            <a:r>
              <a:rPr lang="de-DE" sz="1800" spc="-55" dirty="0">
                <a:effectLst/>
                <a:ea typeface="Garamond" panose="02020404030301010803" pitchFamily="18" charset="0"/>
                <a:cs typeface="Garamond" panose="02020404030301010803" pitchFamily="18" charset="0"/>
              </a:rPr>
              <a:t> </a:t>
            </a:r>
            <a:r>
              <a:rPr lang="de-DE" sz="1800" dirty="0">
                <a:effectLst/>
                <a:ea typeface="Garamond" panose="02020404030301010803" pitchFamily="18" charset="0"/>
                <a:cs typeface="Garamond" panose="02020404030301010803" pitchFamily="18" charset="0"/>
              </a:rPr>
              <a:t>den Schwedendemokraten, den Wahren Finnen, der Lega Nord in Italien,  der FPÖ unter Jörg Haider, der niederländischen </a:t>
            </a:r>
            <a:r>
              <a:rPr lang="de-DE" sz="1800" dirty="0" err="1">
                <a:effectLst/>
                <a:ea typeface="Garamond" panose="02020404030301010803" pitchFamily="18" charset="0"/>
                <a:cs typeface="Garamond" panose="02020404030301010803" pitchFamily="18" charset="0"/>
              </a:rPr>
              <a:t>Lijst</a:t>
            </a:r>
            <a:r>
              <a:rPr lang="de-DE" sz="1800" dirty="0">
                <a:effectLst/>
                <a:ea typeface="Garamond" panose="02020404030301010803" pitchFamily="18" charset="0"/>
                <a:cs typeface="Garamond" panose="02020404030301010803" pitchFamily="18" charset="0"/>
              </a:rPr>
              <a:t> </a:t>
            </a:r>
            <a:r>
              <a:rPr lang="de-DE" sz="1800">
                <a:effectLst/>
                <a:ea typeface="Garamond" panose="02020404030301010803" pitchFamily="18" charset="0"/>
                <a:cs typeface="Garamond" panose="02020404030301010803" pitchFamily="18" charset="0"/>
              </a:rPr>
              <a:t>Pim Fortuyn</a:t>
            </a:r>
            <a:r>
              <a:rPr lang="de-DE">
                <a:ea typeface="Garamond" panose="02020404030301010803" pitchFamily="18" charset="0"/>
                <a:cs typeface="Garamond" panose="02020404030301010803" pitchFamily="18" charset="0"/>
              </a:rPr>
              <a:t> und </a:t>
            </a:r>
            <a:r>
              <a:rPr lang="de-DE" sz="1800" dirty="0">
                <a:effectLst/>
                <a:ea typeface="Garamond" panose="02020404030301010803" pitchFamily="18" charset="0"/>
                <a:cs typeface="Garamond" panose="02020404030301010803" pitchFamily="18" charset="0"/>
              </a:rPr>
              <a:t>der Dänischen Volkspartei…</a:t>
            </a:r>
          </a:p>
          <a:p>
            <a:endParaRPr lang="de-DE" dirty="0"/>
          </a:p>
          <a:p>
            <a:r>
              <a:rPr lang="de-AT" sz="2000" b="1" dirty="0"/>
              <a:t>Seit den 2000er Jahren des 21.Jhd.</a:t>
            </a:r>
          </a:p>
          <a:p>
            <a:r>
              <a:rPr lang="de-AT" dirty="0"/>
              <a:t>Die Populisten sind immer häufiger direkt an der Macht beteiligt…FPÖ erstmals in Österreich, LEGA und FORZA in Italien…PISZ in Polen… AfD in Deutschland…</a:t>
            </a:r>
          </a:p>
          <a:p>
            <a:r>
              <a:rPr lang="de-AT" dirty="0"/>
              <a:t>Ziel ist es auf legalem Weg die westlich liberale Demokratie auszuhebeln …. illiberale Demokratie, Wahldemokratie …  </a:t>
            </a:r>
          </a:p>
        </p:txBody>
      </p:sp>
      <p:pic>
        <p:nvPicPr>
          <p:cNvPr id="12" name="Grafik 11" descr="Ein Bild, das Text, Schrift, Kreis, Logo enthält.&#10;&#10;Automatisch generierte Beschreibung">
            <a:extLst>
              <a:ext uri="{FF2B5EF4-FFF2-40B4-BE49-F238E27FC236}">
                <a16:creationId xmlns:a16="http://schemas.microsoft.com/office/drawing/2014/main" id="{2883D545-EFC4-4858-9AE8-3A8C3A324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389600"/>
            <a:ext cx="2281410" cy="2281410"/>
          </a:xfrm>
          <a:prstGeom prst="rect">
            <a:avLst/>
          </a:prstGeom>
        </p:spPr>
      </p:pic>
      <p:sp>
        <p:nvSpPr>
          <p:cNvPr id="2" name="Textfeld 1">
            <a:extLst>
              <a:ext uri="{FF2B5EF4-FFF2-40B4-BE49-F238E27FC236}">
                <a16:creationId xmlns:a16="http://schemas.microsoft.com/office/drawing/2014/main" id="{2EC4B20E-4F7E-4F1A-B20D-1EC152D1C655}"/>
              </a:ext>
            </a:extLst>
          </p:cNvPr>
          <p:cNvSpPr txBox="1"/>
          <p:nvPr/>
        </p:nvSpPr>
        <p:spPr>
          <a:xfrm>
            <a:off x="3827482" y="194093"/>
            <a:ext cx="5544615" cy="461665"/>
          </a:xfrm>
          <a:prstGeom prst="rect">
            <a:avLst/>
          </a:prstGeom>
          <a:noFill/>
        </p:spPr>
        <p:txBody>
          <a:bodyPr wrap="square" rtlCol="0">
            <a:spAutoFit/>
          </a:bodyPr>
          <a:lstStyle/>
          <a:p>
            <a:r>
              <a:rPr lang="de-DE" sz="2400" b="1" dirty="0"/>
              <a:t>Populismus – eine Wellenbewegung </a:t>
            </a:r>
          </a:p>
        </p:txBody>
      </p:sp>
      <p:pic>
        <p:nvPicPr>
          <p:cNvPr id="4" name="Grafik 3" descr="Ein Bild, das Menschliches Gesicht, Person, Lächeln, Krawatte enthält.&#10;&#10;Automatisch generierte Beschreibung">
            <a:extLst>
              <a:ext uri="{FF2B5EF4-FFF2-40B4-BE49-F238E27FC236}">
                <a16:creationId xmlns:a16="http://schemas.microsoft.com/office/drawing/2014/main" id="{82CB535D-4111-49F1-8C57-0B31E5A1E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100" y="5130068"/>
            <a:ext cx="2168554" cy="1458166"/>
          </a:xfrm>
          <a:prstGeom prst="rect">
            <a:avLst/>
          </a:prstGeom>
        </p:spPr>
      </p:pic>
      <p:pic>
        <p:nvPicPr>
          <p:cNvPr id="1026" name="Picture 2" descr="POLITIQUE. Jean-Marie Le Pen hospitalisé : &quot;Je vais bien&quot;">
            <a:extLst>
              <a:ext uri="{FF2B5EF4-FFF2-40B4-BE49-F238E27FC236}">
                <a16:creationId xmlns:a16="http://schemas.microsoft.com/office/drawing/2014/main" id="{CE1563E3-4B78-4605-8B62-51E532CB16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0159" y="1031081"/>
            <a:ext cx="2078651" cy="1383632"/>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Text, Menschliches Gesicht, Zeitung, Mann enthält.&#10;&#10;Automatisch generierte Beschreibung">
            <a:extLst>
              <a:ext uri="{FF2B5EF4-FFF2-40B4-BE49-F238E27FC236}">
                <a16:creationId xmlns:a16="http://schemas.microsoft.com/office/drawing/2014/main" id="{36425728-4A0F-44D8-8402-6F1E77993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0159" y="2542861"/>
            <a:ext cx="1668311" cy="2459058"/>
          </a:xfrm>
          <a:prstGeom prst="rect">
            <a:avLst/>
          </a:prstGeom>
        </p:spPr>
      </p:pic>
      <p:pic>
        <p:nvPicPr>
          <p:cNvPr id="3" name="Picture 2" descr="Cartoon Wave - Cliparts.co">
            <a:extLst>
              <a:ext uri="{FF2B5EF4-FFF2-40B4-BE49-F238E27FC236}">
                <a16:creationId xmlns:a16="http://schemas.microsoft.com/office/drawing/2014/main" id="{9778FEB4-7622-4D7A-B4AD-D99402E24C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1076" y="201697"/>
            <a:ext cx="882524" cy="66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3776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4B62318-A34B-4235-A126-FFE213FA87BB}">
  <we:reference id="wa200005107" version="1.1.0.0" store="de-DE" storeType="OMEX"/>
  <we:alternateReferences>
    <we:reference id="WA200005107" version="1.1.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7F0F3B-1D69-4071-934C-7373F1C638FD}">
  <ds:schemaRef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E3F18AE-EF60-42A5-B9E1-3F709899B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Badge</Template>
  <TotalTime>0</TotalTime>
  <Words>3163</Words>
  <Application>Microsoft Office PowerPoint</Application>
  <PresentationFormat>Breitbild</PresentationFormat>
  <Paragraphs>436</Paragraphs>
  <Slides>44</Slides>
  <Notes>2</Notes>
  <HiddenSlides>0</HiddenSlides>
  <MMClips>6</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44</vt:i4>
      </vt:variant>
    </vt:vector>
  </HeadingPairs>
  <TitlesOfParts>
    <vt:vector size="56" baseType="lpstr">
      <vt:lpstr>Arial</vt:lpstr>
      <vt:lpstr>Arial Narrow</vt:lpstr>
      <vt:lpstr>Bernard MT Condensed</vt:lpstr>
      <vt:lpstr>Calibri</vt:lpstr>
      <vt:lpstr>Garamond</vt:lpstr>
      <vt:lpstr>Gill Sans MT</vt:lpstr>
      <vt:lpstr>Gill Sans Nova</vt:lpstr>
      <vt:lpstr>Impact</vt:lpstr>
      <vt:lpstr>Publico</vt:lpstr>
      <vt:lpstr>Trebuchet MS</vt:lpstr>
      <vt:lpstr>Wingdings</vt:lpstr>
      <vt:lpstr>Badge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RECHTER POPULISMUS  und seine GESICHTER </vt:lpstr>
      <vt:lpstr>LINKER POPULISMUS  und seine GESICHTER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2022-06-25T11:08:48Z</cp:lastPrinted>
  <dcterms:created xsi:type="dcterms:W3CDTF">2013-07-30T14:48:57Z</dcterms:created>
  <dcterms:modified xsi:type="dcterms:W3CDTF">2023-10-18T16:15:29Z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